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58" r:id="rId1"/>
  </p:sldMasterIdLst>
  <p:notesMasterIdLst>
    <p:notesMasterId r:id="rId71"/>
  </p:notesMasterIdLst>
  <p:handoutMasterIdLst>
    <p:handoutMasterId r:id="rId72"/>
  </p:handoutMasterIdLst>
  <p:sldIdLst>
    <p:sldId id="501" r:id="rId2"/>
    <p:sldId id="819" r:id="rId3"/>
    <p:sldId id="886" r:id="rId4"/>
    <p:sldId id="854" r:id="rId5"/>
    <p:sldId id="845" r:id="rId6"/>
    <p:sldId id="909" r:id="rId7"/>
    <p:sldId id="946" r:id="rId8"/>
    <p:sldId id="903" r:id="rId9"/>
    <p:sldId id="905" r:id="rId10"/>
    <p:sldId id="907" r:id="rId11"/>
    <p:sldId id="947" r:id="rId12"/>
    <p:sldId id="908" r:id="rId13"/>
    <p:sldId id="913" r:id="rId14"/>
    <p:sldId id="915" r:id="rId15"/>
    <p:sldId id="948" r:id="rId16"/>
    <p:sldId id="619" r:id="rId17"/>
    <p:sldId id="936" r:id="rId18"/>
    <p:sldId id="917" r:id="rId19"/>
    <p:sldId id="955" r:id="rId20"/>
    <p:sldId id="953" r:id="rId21"/>
    <p:sldId id="926" r:id="rId22"/>
    <p:sldId id="939" r:id="rId23"/>
    <p:sldId id="950" r:id="rId24"/>
    <p:sldId id="899" r:id="rId25"/>
    <p:sldId id="951" r:id="rId26"/>
    <p:sldId id="921" r:id="rId27"/>
    <p:sldId id="929" r:id="rId28"/>
    <p:sldId id="941" r:id="rId29"/>
    <p:sldId id="952" r:id="rId30"/>
    <p:sldId id="956" r:id="rId31"/>
    <p:sldId id="960" r:id="rId32"/>
    <p:sldId id="962" r:id="rId33"/>
    <p:sldId id="964" r:id="rId34"/>
    <p:sldId id="967" r:id="rId35"/>
    <p:sldId id="940" r:id="rId36"/>
    <p:sldId id="910" r:id="rId37"/>
    <p:sldId id="758" r:id="rId38"/>
    <p:sldId id="965" r:id="rId39"/>
    <p:sldId id="966" r:id="rId40"/>
    <p:sldId id="616" r:id="rId41"/>
    <p:sldId id="927" r:id="rId42"/>
    <p:sldId id="949" r:id="rId43"/>
    <p:sldId id="963" r:id="rId44"/>
    <p:sldId id="938" r:id="rId45"/>
    <p:sldId id="919" r:id="rId46"/>
    <p:sldId id="873" r:id="rId47"/>
    <p:sldId id="559" r:id="rId48"/>
    <p:sldId id="820" r:id="rId49"/>
    <p:sldId id="771" r:id="rId50"/>
    <p:sldId id="766" r:id="rId51"/>
    <p:sldId id="772" r:id="rId52"/>
    <p:sldId id="775" r:id="rId53"/>
    <p:sldId id="776" r:id="rId54"/>
    <p:sldId id="778" r:id="rId55"/>
    <p:sldId id="783" r:id="rId56"/>
    <p:sldId id="784" r:id="rId57"/>
    <p:sldId id="814" r:id="rId58"/>
    <p:sldId id="815" r:id="rId59"/>
    <p:sldId id="606" r:id="rId60"/>
    <p:sldId id="667" r:id="rId61"/>
    <p:sldId id="752" r:id="rId62"/>
    <p:sldId id="669" r:id="rId63"/>
    <p:sldId id="823" r:id="rId64"/>
    <p:sldId id="789" r:id="rId65"/>
    <p:sldId id="832" r:id="rId66"/>
    <p:sldId id="833" r:id="rId67"/>
    <p:sldId id="834" r:id="rId68"/>
    <p:sldId id="835" r:id="rId69"/>
    <p:sldId id="928" r:id="rId70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185" userDrawn="1">
          <p15:clr>
            <a:srgbClr val="A4A3A4"/>
          </p15:clr>
        </p15:guide>
        <p15:guide id="3" orient="horz" pos="3135" userDrawn="1">
          <p15:clr>
            <a:srgbClr val="A4A3A4"/>
          </p15:clr>
        </p15:guide>
        <p15:guide id="4" orient="horz" pos="3929" userDrawn="1">
          <p15:clr>
            <a:srgbClr val="A4A3A4"/>
          </p15:clr>
        </p15:guide>
        <p15:guide id="5" orient="horz" pos="391" userDrawn="1">
          <p15:clr>
            <a:srgbClr val="A4A3A4"/>
          </p15:clr>
        </p15:guide>
        <p15:guide id="6" pos="473" userDrawn="1">
          <p15:clr>
            <a:srgbClr val="A4A3A4"/>
          </p15:clr>
        </p15:guide>
        <p15:guide id="7" pos="5287" userDrawn="1">
          <p15:clr>
            <a:srgbClr val="A4A3A4"/>
          </p15:clr>
        </p15:guide>
        <p15:guide id="8" pos="2880" userDrawn="1">
          <p15:clr>
            <a:srgbClr val="A4A3A4"/>
          </p15:clr>
        </p15:guide>
        <p15:guide id="9" pos="1980" userDrawn="1">
          <p15:clr>
            <a:srgbClr val="A4A3A4"/>
          </p15:clr>
        </p15:guide>
        <p15:guide id="10" pos="3780" userDrawn="1">
          <p15:clr>
            <a:srgbClr val="A4A3A4"/>
          </p15:clr>
        </p15:guide>
        <p15:guide id="11" pos="2713" userDrawn="1">
          <p15:clr>
            <a:srgbClr val="A4A3A4"/>
          </p15:clr>
        </p15:guide>
        <p15:guide id="12" pos="30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4D4D"/>
    <a:srgbClr val="1C1C1C"/>
    <a:srgbClr val="7B7B7B"/>
    <a:srgbClr val="797979"/>
    <a:srgbClr val="7A7A7A"/>
    <a:srgbClr val="7C7C7C"/>
    <a:srgbClr val="FFFFFF"/>
    <a:srgbClr val="292929"/>
    <a:srgbClr val="777777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18" autoAdjust="0"/>
    <p:restoredTop sz="94660" autoAdjust="0"/>
  </p:normalViewPr>
  <p:slideViewPr>
    <p:cSldViewPr>
      <p:cViewPr varScale="1">
        <p:scale>
          <a:sx n="56" d="100"/>
          <a:sy n="56" d="100"/>
        </p:scale>
        <p:origin x="44" y="328"/>
      </p:cViewPr>
      <p:guideLst>
        <p:guide orient="horz" pos="2160"/>
        <p:guide orient="horz" pos="1185"/>
        <p:guide orient="horz" pos="3135"/>
        <p:guide orient="horz" pos="3929"/>
        <p:guide orient="horz" pos="391"/>
        <p:guide pos="473"/>
        <p:guide pos="5287"/>
        <p:guide pos="2880"/>
        <p:guide pos="1980"/>
        <p:guide pos="3780"/>
        <p:guide pos="2713"/>
        <p:guide pos="30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-3018" y="-102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rgbClr val="FF0000"/>
                </a:solidFill>
              </a:ln>
              <a:effectLst/>
            </c:spPr>
          </c:marker>
          <c:cat>
            <c:numRef>
              <c:f>Sheet1!$A$2:$A$24</c:f>
              <c:numCache>
                <c:formatCode>m"月"</c:formatCode>
                <c:ptCount val="23"/>
                <c:pt idx="0">
                  <c:v>42339</c:v>
                </c:pt>
                <c:pt idx="1">
                  <c:v>42370</c:v>
                </c:pt>
                <c:pt idx="2">
                  <c:v>42401</c:v>
                </c:pt>
                <c:pt idx="3">
                  <c:v>42430</c:v>
                </c:pt>
                <c:pt idx="4">
                  <c:v>42461</c:v>
                </c:pt>
                <c:pt idx="5">
                  <c:v>42491</c:v>
                </c:pt>
                <c:pt idx="6">
                  <c:v>42522</c:v>
                </c:pt>
                <c:pt idx="7">
                  <c:v>42552</c:v>
                </c:pt>
                <c:pt idx="8">
                  <c:v>42583</c:v>
                </c:pt>
                <c:pt idx="9">
                  <c:v>42614</c:v>
                </c:pt>
                <c:pt idx="10">
                  <c:v>42644</c:v>
                </c:pt>
                <c:pt idx="11">
                  <c:v>42675</c:v>
                </c:pt>
                <c:pt idx="12">
                  <c:v>42705</c:v>
                </c:pt>
                <c:pt idx="13">
                  <c:v>42736</c:v>
                </c:pt>
                <c:pt idx="14">
                  <c:v>42767</c:v>
                </c:pt>
                <c:pt idx="15">
                  <c:v>42795</c:v>
                </c:pt>
                <c:pt idx="16">
                  <c:v>42826</c:v>
                </c:pt>
                <c:pt idx="17">
                  <c:v>42856</c:v>
                </c:pt>
                <c:pt idx="18">
                  <c:v>42887</c:v>
                </c:pt>
                <c:pt idx="19">
                  <c:v>42917</c:v>
                </c:pt>
                <c:pt idx="20">
                  <c:v>42948</c:v>
                </c:pt>
                <c:pt idx="21">
                  <c:v>42979</c:v>
                </c:pt>
                <c:pt idx="22">
                  <c:v>43009</c:v>
                </c:pt>
              </c:numCache>
            </c:num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74.84</c:v>
                </c:pt>
                <c:pt idx="3">
                  <c:v>77.290000000000006</c:v>
                </c:pt>
                <c:pt idx="5">
                  <c:v>79.569999999999993</c:v>
                </c:pt>
                <c:pt idx="8">
                  <c:v>80.75</c:v>
                </c:pt>
                <c:pt idx="10">
                  <c:v>81.710000000000022</c:v>
                </c:pt>
                <c:pt idx="11">
                  <c:v>82.69</c:v>
                </c:pt>
                <c:pt idx="12">
                  <c:v>83.82</c:v>
                </c:pt>
                <c:pt idx="17">
                  <c:v>84.15</c:v>
                </c:pt>
                <c:pt idx="22">
                  <c:v>86.01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0C-480A-92AE-979719060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2118680"/>
        <c:axId val="692122208"/>
      </c:lineChart>
      <c:dateAx>
        <c:axId val="692118680"/>
        <c:scaling>
          <c:orientation val="minMax"/>
          <c:max val="43009"/>
        </c:scaling>
        <c:delete val="0"/>
        <c:axPos val="b"/>
        <c:numFmt formatCode="m&quot;月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92122208"/>
        <c:crosses val="autoZero"/>
        <c:auto val="1"/>
        <c:lblOffset val="100"/>
        <c:baseTimeUnit val="months"/>
      </c:dateAx>
      <c:valAx>
        <c:axId val="692122208"/>
        <c:scaling>
          <c:orientation val="minMax"/>
          <c:max val="89"/>
          <c:min val="73"/>
        </c:scaling>
        <c:delete val="0"/>
        <c:axPos val="l"/>
        <c:majorGridlines>
          <c:spPr>
            <a:ln w="19050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92118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09051630798099"/>
          <c:y val="5.9245623308173401E-2"/>
          <c:w val="0.83966835605836598"/>
          <c:h val="0.7875915609568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63500">
                <a:solidFill>
                  <a:schemeClr val="tx2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5ED-4E80-BBF9-22A464BEE9D6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05ED-4E80-BBF9-22A464BEE9D6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05ED-4E80-BBF9-22A464BEE9D6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05ED-4E80-BBF9-22A464BEE9D6}"/>
              </c:ext>
            </c:extLst>
          </c:dPt>
          <c:dPt>
            <c:idx val="5"/>
            <c:marker>
              <c:symbol val="circle"/>
              <c:size val="5"/>
              <c:spPr>
                <a:noFill/>
                <a:ln w="63500">
                  <a:solidFill>
                    <a:srgbClr val="0070C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05ED-4E80-BBF9-22A464BEE9D6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05ED-4E80-BBF9-22A464BEE9D6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05ED-4E80-BBF9-22A464BEE9D6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05ED-4E80-BBF9-22A464BEE9D6}"/>
              </c:ext>
            </c:extLst>
          </c:dPt>
          <c:xVal>
            <c:numRef>
              <c:f>Sheet1!$A$2:$A$10</c:f>
              <c:numCache>
                <c:formatCode>General</c:formatCode>
                <c:ptCount val="9"/>
                <c:pt idx="0">
                  <c:v>27</c:v>
                </c:pt>
                <c:pt idx="1">
                  <c:v>26.6</c:v>
                </c:pt>
                <c:pt idx="2">
                  <c:v>26.8</c:v>
                </c:pt>
                <c:pt idx="3">
                  <c:v>26</c:v>
                </c:pt>
                <c:pt idx="4">
                  <c:v>34.4</c:v>
                </c:pt>
                <c:pt idx="5">
                  <c:v>68.099999999999994</c:v>
                </c:pt>
                <c:pt idx="7">
                  <c:v>34.4</c:v>
                </c:pt>
                <c:pt idx="8">
                  <c:v>34.4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82.99</c:v>
                </c:pt>
                <c:pt idx="1">
                  <c:v>83.49</c:v>
                </c:pt>
                <c:pt idx="2">
                  <c:v>83.63</c:v>
                </c:pt>
                <c:pt idx="3">
                  <c:v>83.65</c:v>
                </c:pt>
                <c:pt idx="4">
                  <c:v>82.23</c:v>
                </c:pt>
                <c:pt idx="5">
                  <c:v>82.69</c:v>
                </c:pt>
                <c:pt idx="7">
                  <c:v>84.15</c:v>
                </c:pt>
                <c:pt idx="8">
                  <c:v>84.8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05ED-4E80-BBF9-22A464BEE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2104568"/>
        <c:axId val="452499696"/>
      </c:scatterChart>
      <c:valAx>
        <c:axId val="692104568"/>
        <c:scaling>
          <c:orientation val="minMax"/>
        </c:scaling>
        <c:delete val="0"/>
        <c:axPos val="b"/>
        <c:majorGridlines>
          <c:spPr>
            <a:ln w="19050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52499696"/>
        <c:crosses val="autoZero"/>
        <c:crossBetween val="midCat"/>
        <c:majorUnit val="10"/>
      </c:valAx>
      <c:valAx>
        <c:axId val="452499696"/>
        <c:scaling>
          <c:orientation val="minMax"/>
          <c:max val="88.5"/>
          <c:min val="81.5"/>
        </c:scaling>
        <c:delete val="0"/>
        <c:axPos val="l"/>
        <c:majorGridlines>
          <c:spPr>
            <a:ln w="222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92104568"/>
        <c:crosses val="autoZero"/>
        <c:crossBetween val="midCat"/>
        <c:majorUnit val="0.5"/>
      </c:valAx>
      <c:spPr>
        <a:noFill/>
        <a:ln w="19050" cmpd="sng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09051630798099"/>
          <c:y val="5.9245623308173401E-2"/>
          <c:w val="0.83966835605836598"/>
          <c:h val="0.7875915609568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63500">
                <a:solidFill>
                  <a:schemeClr val="tx2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C47-421C-B349-AA48DDF2BED9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C47-421C-B349-AA48DDF2BED9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C47-421C-B349-AA48DDF2BED9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C47-421C-B349-AA48DDF2BED9}"/>
              </c:ext>
            </c:extLst>
          </c:dPt>
          <c:dPt>
            <c:idx val="5"/>
            <c:marker>
              <c:symbol val="circle"/>
              <c:size val="5"/>
              <c:spPr>
                <a:noFill/>
                <a:ln w="63500">
                  <a:solidFill>
                    <a:srgbClr val="0070C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C47-421C-B349-AA48DDF2BED9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C47-421C-B349-AA48DDF2BED9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6C47-421C-B349-AA48DDF2BED9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6C47-421C-B349-AA48DDF2BED9}"/>
              </c:ext>
            </c:extLst>
          </c:dPt>
          <c:xVal>
            <c:numRef>
              <c:f>Sheet1!$A$2:$A$10</c:f>
              <c:numCache>
                <c:formatCode>General</c:formatCode>
                <c:ptCount val="9"/>
                <c:pt idx="0">
                  <c:v>27</c:v>
                </c:pt>
                <c:pt idx="1">
                  <c:v>26.6</c:v>
                </c:pt>
                <c:pt idx="2">
                  <c:v>26.8</c:v>
                </c:pt>
                <c:pt idx="3">
                  <c:v>26</c:v>
                </c:pt>
                <c:pt idx="4">
                  <c:v>34.4</c:v>
                </c:pt>
                <c:pt idx="5">
                  <c:v>68.099999999999994</c:v>
                </c:pt>
                <c:pt idx="7">
                  <c:v>34.4</c:v>
                </c:pt>
                <c:pt idx="8">
                  <c:v>34.4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82.99</c:v>
                </c:pt>
                <c:pt idx="1">
                  <c:v>83.49</c:v>
                </c:pt>
                <c:pt idx="2">
                  <c:v>83.63</c:v>
                </c:pt>
                <c:pt idx="3">
                  <c:v>83.65</c:v>
                </c:pt>
                <c:pt idx="4">
                  <c:v>82.23</c:v>
                </c:pt>
                <c:pt idx="5">
                  <c:v>82.69</c:v>
                </c:pt>
                <c:pt idx="7">
                  <c:v>84.15</c:v>
                </c:pt>
                <c:pt idx="8">
                  <c:v>84.8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6C47-421C-B349-AA48DDF2BE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2493424"/>
        <c:axId val="452498912"/>
      </c:scatterChart>
      <c:valAx>
        <c:axId val="452493424"/>
        <c:scaling>
          <c:orientation val="minMax"/>
        </c:scaling>
        <c:delete val="0"/>
        <c:axPos val="b"/>
        <c:majorGridlines>
          <c:spPr>
            <a:ln w="19050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52498912"/>
        <c:crosses val="autoZero"/>
        <c:crossBetween val="midCat"/>
        <c:majorUnit val="10"/>
      </c:valAx>
      <c:valAx>
        <c:axId val="452498912"/>
        <c:scaling>
          <c:orientation val="minMax"/>
          <c:max val="88.5"/>
          <c:min val="81.5"/>
        </c:scaling>
        <c:delete val="0"/>
        <c:axPos val="l"/>
        <c:majorGridlines>
          <c:spPr>
            <a:ln w="222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52493424"/>
        <c:crosses val="autoZero"/>
        <c:crossBetween val="midCat"/>
        <c:majorUnit val="0.5"/>
      </c:valAx>
      <c:spPr>
        <a:noFill/>
        <a:ln w="19050" cmpd="sng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09051630798099"/>
          <c:y val="5.9245623308173401E-2"/>
          <c:w val="0.83966835605836598"/>
          <c:h val="0.7875915609568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63500">
                <a:solidFill>
                  <a:schemeClr val="tx2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7C6-46A1-AD3F-79D1CFC47060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7C6-46A1-AD3F-79D1CFC47060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87C6-46A1-AD3F-79D1CFC47060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87C6-46A1-AD3F-79D1CFC47060}"/>
              </c:ext>
            </c:extLst>
          </c:dPt>
          <c:dPt>
            <c:idx val="5"/>
            <c:marker>
              <c:symbol val="circle"/>
              <c:size val="5"/>
              <c:spPr>
                <a:noFill/>
                <a:ln w="63500">
                  <a:solidFill>
                    <a:srgbClr val="0070C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87C6-46A1-AD3F-79D1CFC47060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87C6-46A1-AD3F-79D1CFC47060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87C6-46A1-AD3F-79D1CFC47060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87C6-46A1-AD3F-79D1CFC47060}"/>
              </c:ext>
            </c:extLst>
          </c:dPt>
          <c:xVal>
            <c:numRef>
              <c:f>Sheet1!$A$2:$A$10</c:f>
              <c:numCache>
                <c:formatCode>General</c:formatCode>
                <c:ptCount val="9"/>
                <c:pt idx="0">
                  <c:v>27</c:v>
                </c:pt>
                <c:pt idx="1">
                  <c:v>26.6</c:v>
                </c:pt>
                <c:pt idx="2">
                  <c:v>26.8</c:v>
                </c:pt>
                <c:pt idx="3">
                  <c:v>26</c:v>
                </c:pt>
                <c:pt idx="4">
                  <c:v>34.4</c:v>
                </c:pt>
                <c:pt idx="5">
                  <c:v>68.099999999999994</c:v>
                </c:pt>
                <c:pt idx="7">
                  <c:v>34.4</c:v>
                </c:pt>
                <c:pt idx="8">
                  <c:v>34.4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82.99</c:v>
                </c:pt>
                <c:pt idx="1">
                  <c:v>83.49</c:v>
                </c:pt>
                <c:pt idx="2">
                  <c:v>83.63</c:v>
                </c:pt>
                <c:pt idx="3">
                  <c:v>83.65</c:v>
                </c:pt>
                <c:pt idx="4">
                  <c:v>82.23</c:v>
                </c:pt>
                <c:pt idx="5">
                  <c:v>82.69</c:v>
                </c:pt>
                <c:pt idx="7">
                  <c:v>84.15</c:v>
                </c:pt>
                <c:pt idx="8">
                  <c:v>84.8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87C6-46A1-AD3F-79D1CFC47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2491072"/>
        <c:axId val="452491464"/>
      </c:scatterChart>
      <c:valAx>
        <c:axId val="452491072"/>
        <c:scaling>
          <c:orientation val="minMax"/>
        </c:scaling>
        <c:delete val="0"/>
        <c:axPos val="b"/>
        <c:majorGridlines>
          <c:spPr>
            <a:ln w="19050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52491464"/>
        <c:crosses val="autoZero"/>
        <c:crossBetween val="midCat"/>
        <c:majorUnit val="10"/>
      </c:valAx>
      <c:valAx>
        <c:axId val="452491464"/>
        <c:scaling>
          <c:orientation val="minMax"/>
          <c:max val="89"/>
          <c:min val="81"/>
        </c:scaling>
        <c:delete val="0"/>
        <c:axPos val="l"/>
        <c:majorGridlines>
          <c:spPr>
            <a:ln w="222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52491072"/>
        <c:crosses val="autoZero"/>
        <c:crossBetween val="midCat"/>
        <c:majorUnit val="1"/>
      </c:valAx>
      <c:spPr>
        <a:noFill/>
        <a:ln w="19050" cmpd="sng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rgbClr val="FF0000"/>
                </a:solidFill>
              </a:ln>
              <a:effectLst/>
            </c:spPr>
          </c:marker>
          <c:cat>
            <c:numRef>
              <c:f>Sheet1!$A$2:$A$24</c:f>
              <c:numCache>
                <c:formatCode>m"月"</c:formatCode>
                <c:ptCount val="23"/>
                <c:pt idx="0">
                  <c:v>42339</c:v>
                </c:pt>
                <c:pt idx="1">
                  <c:v>42370</c:v>
                </c:pt>
                <c:pt idx="2">
                  <c:v>42401</c:v>
                </c:pt>
                <c:pt idx="3">
                  <c:v>42430</c:v>
                </c:pt>
                <c:pt idx="4">
                  <c:v>42461</c:v>
                </c:pt>
                <c:pt idx="5">
                  <c:v>42491</c:v>
                </c:pt>
                <c:pt idx="6">
                  <c:v>42522</c:v>
                </c:pt>
                <c:pt idx="7">
                  <c:v>42552</c:v>
                </c:pt>
                <c:pt idx="8">
                  <c:v>42583</c:v>
                </c:pt>
                <c:pt idx="9">
                  <c:v>42614</c:v>
                </c:pt>
                <c:pt idx="10">
                  <c:v>42644</c:v>
                </c:pt>
                <c:pt idx="11">
                  <c:v>42675</c:v>
                </c:pt>
                <c:pt idx="12">
                  <c:v>42705</c:v>
                </c:pt>
                <c:pt idx="13">
                  <c:v>42736</c:v>
                </c:pt>
                <c:pt idx="14">
                  <c:v>42767</c:v>
                </c:pt>
                <c:pt idx="15">
                  <c:v>42795</c:v>
                </c:pt>
                <c:pt idx="16">
                  <c:v>42826</c:v>
                </c:pt>
                <c:pt idx="17">
                  <c:v>42856</c:v>
                </c:pt>
                <c:pt idx="18">
                  <c:v>42887</c:v>
                </c:pt>
                <c:pt idx="19">
                  <c:v>42917</c:v>
                </c:pt>
                <c:pt idx="20">
                  <c:v>42948</c:v>
                </c:pt>
                <c:pt idx="21">
                  <c:v>42979</c:v>
                </c:pt>
                <c:pt idx="22">
                  <c:v>43009</c:v>
                </c:pt>
              </c:numCache>
            </c:num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74.84</c:v>
                </c:pt>
                <c:pt idx="3">
                  <c:v>77.290000000000006</c:v>
                </c:pt>
                <c:pt idx="5">
                  <c:v>79.569999999999993</c:v>
                </c:pt>
                <c:pt idx="8">
                  <c:v>80.75</c:v>
                </c:pt>
                <c:pt idx="10">
                  <c:v>81.710000000000022</c:v>
                </c:pt>
                <c:pt idx="11">
                  <c:v>82.69</c:v>
                </c:pt>
                <c:pt idx="12">
                  <c:v>83.82</c:v>
                </c:pt>
                <c:pt idx="17">
                  <c:v>84.15</c:v>
                </c:pt>
                <c:pt idx="22">
                  <c:v>86.01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0C-480A-92AE-979719060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2109272"/>
        <c:axId val="692103392"/>
      </c:lineChart>
      <c:dateAx>
        <c:axId val="692109272"/>
        <c:scaling>
          <c:orientation val="minMax"/>
          <c:max val="43009"/>
        </c:scaling>
        <c:delete val="0"/>
        <c:axPos val="b"/>
        <c:numFmt formatCode="m&quot;月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92103392"/>
        <c:crosses val="autoZero"/>
        <c:auto val="1"/>
        <c:lblOffset val="100"/>
        <c:baseTimeUnit val="months"/>
      </c:dateAx>
      <c:valAx>
        <c:axId val="692103392"/>
        <c:scaling>
          <c:orientation val="minMax"/>
          <c:max val="89"/>
          <c:min val="73"/>
        </c:scaling>
        <c:delete val="0"/>
        <c:axPos val="l"/>
        <c:majorGridlines>
          <c:spPr>
            <a:ln w="19050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92109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rgbClr val="FF0000"/>
                </a:solidFill>
              </a:ln>
              <a:effectLst/>
            </c:spPr>
          </c:marker>
          <c:cat>
            <c:numRef>
              <c:f>Sheet1!$A$2:$A$24</c:f>
              <c:numCache>
                <c:formatCode>m"月"</c:formatCode>
                <c:ptCount val="23"/>
                <c:pt idx="0">
                  <c:v>42339</c:v>
                </c:pt>
                <c:pt idx="1">
                  <c:v>42370</c:v>
                </c:pt>
                <c:pt idx="2">
                  <c:v>42401</c:v>
                </c:pt>
                <c:pt idx="3">
                  <c:v>42430</c:v>
                </c:pt>
                <c:pt idx="4">
                  <c:v>42461</c:v>
                </c:pt>
                <c:pt idx="5">
                  <c:v>42491</c:v>
                </c:pt>
                <c:pt idx="6">
                  <c:v>42522</c:v>
                </c:pt>
                <c:pt idx="7">
                  <c:v>42552</c:v>
                </c:pt>
                <c:pt idx="8">
                  <c:v>42583</c:v>
                </c:pt>
                <c:pt idx="9">
                  <c:v>42614</c:v>
                </c:pt>
                <c:pt idx="10">
                  <c:v>42644</c:v>
                </c:pt>
                <c:pt idx="11">
                  <c:v>42675</c:v>
                </c:pt>
                <c:pt idx="12">
                  <c:v>42705</c:v>
                </c:pt>
                <c:pt idx="13">
                  <c:v>42736</c:v>
                </c:pt>
                <c:pt idx="14">
                  <c:v>42767</c:v>
                </c:pt>
                <c:pt idx="15">
                  <c:v>42795</c:v>
                </c:pt>
                <c:pt idx="16">
                  <c:v>42826</c:v>
                </c:pt>
                <c:pt idx="17">
                  <c:v>42856</c:v>
                </c:pt>
                <c:pt idx="18">
                  <c:v>42887</c:v>
                </c:pt>
                <c:pt idx="19">
                  <c:v>42917</c:v>
                </c:pt>
                <c:pt idx="20">
                  <c:v>42948</c:v>
                </c:pt>
                <c:pt idx="21">
                  <c:v>42979</c:v>
                </c:pt>
                <c:pt idx="22">
                  <c:v>43009</c:v>
                </c:pt>
              </c:numCache>
            </c:num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74.84</c:v>
                </c:pt>
                <c:pt idx="3">
                  <c:v>77.290000000000006</c:v>
                </c:pt>
                <c:pt idx="5">
                  <c:v>79.569999999999993</c:v>
                </c:pt>
                <c:pt idx="8">
                  <c:v>80.75</c:v>
                </c:pt>
                <c:pt idx="10">
                  <c:v>81.710000000000022</c:v>
                </c:pt>
                <c:pt idx="11">
                  <c:v>82.69</c:v>
                </c:pt>
                <c:pt idx="12">
                  <c:v>83.82</c:v>
                </c:pt>
                <c:pt idx="17">
                  <c:v>84.15</c:v>
                </c:pt>
                <c:pt idx="22">
                  <c:v>86.01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C5-41FD-B1DB-081471C07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2109272"/>
        <c:axId val="692103392"/>
      </c:lineChart>
      <c:dateAx>
        <c:axId val="692109272"/>
        <c:scaling>
          <c:orientation val="minMax"/>
          <c:max val="43009"/>
        </c:scaling>
        <c:delete val="0"/>
        <c:axPos val="b"/>
        <c:numFmt formatCode="m&quot;月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92103392"/>
        <c:crosses val="autoZero"/>
        <c:auto val="1"/>
        <c:lblOffset val="100"/>
        <c:baseTimeUnit val="months"/>
      </c:dateAx>
      <c:valAx>
        <c:axId val="692103392"/>
        <c:scaling>
          <c:orientation val="minMax"/>
          <c:max val="89"/>
          <c:min val="73"/>
        </c:scaling>
        <c:delete val="0"/>
        <c:axPos val="l"/>
        <c:majorGridlines>
          <c:spPr>
            <a:ln w="19050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92109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09051630798099"/>
          <c:y val="5.9245623308173401E-2"/>
          <c:w val="0.83966835605836598"/>
          <c:h val="0.7875915609568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63500">
                <a:solidFill>
                  <a:schemeClr val="tx2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466-46E0-80BC-085E3DC02AA9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466-46E0-80BC-085E3DC02AA9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466-46E0-80BC-085E3DC02AA9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466-46E0-80BC-085E3DC02AA9}"/>
              </c:ext>
            </c:extLst>
          </c:dPt>
          <c:dPt>
            <c:idx val="5"/>
            <c:marker>
              <c:symbol val="circle"/>
              <c:size val="5"/>
              <c:spPr>
                <a:noFill/>
                <a:ln w="63500">
                  <a:solidFill>
                    <a:srgbClr val="0070C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466-46E0-80BC-085E3DC02AA9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C466-46E0-80BC-085E3DC02AA9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C466-46E0-80BC-085E3DC02AA9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C466-46E0-80BC-085E3DC02AA9}"/>
              </c:ext>
            </c:extLst>
          </c:dPt>
          <c:xVal>
            <c:numRef>
              <c:f>Sheet1!$A$2:$A$10</c:f>
              <c:numCache>
                <c:formatCode>General</c:formatCode>
                <c:ptCount val="9"/>
                <c:pt idx="0">
                  <c:v>27</c:v>
                </c:pt>
                <c:pt idx="1">
                  <c:v>26.6</c:v>
                </c:pt>
                <c:pt idx="2">
                  <c:v>26.8</c:v>
                </c:pt>
                <c:pt idx="3">
                  <c:v>26</c:v>
                </c:pt>
                <c:pt idx="4">
                  <c:v>34.4</c:v>
                </c:pt>
                <c:pt idx="5">
                  <c:v>68.099999999999994</c:v>
                </c:pt>
                <c:pt idx="7">
                  <c:v>34.4</c:v>
                </c:pt>
                <c:pt idx="8">
                  <c:v>34.4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82.99</c:v>
                </c:pt>
                <c:pt idx="1">
                  <c:v>83.49</c:v>
                </c:pt>
                <c:pt idx="2">
                  <c:v>83.63</c:v>
                </c:pt>
                <c:pt idx="3">
                  <c:v>83.65</c:v>
                </c:pt>
                <c:pt idx="4">
                  <c:v>82.23</c:v>
                </c:pt>
                <c:pt idx="5">
                  <c:v>82.69</c:v>
                </c:pt>
                <c:pt idx="7">
                  <c:v>84.15</c:v>
                </c:pt>
                <c:pt idx="8">
                  <c:v>84.8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466-46E0-80BC-085E3DC02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2109664"/>
        <c:axId val="692124560"/>
      </c:scatterChart>
      <c:valAx>
        <c:axId val="692109664"/>
        <c:scaling>
          <c:orientation val="minMax"/>
        </c:scaling>
        <c:delete val="0"/>
        <c:axPos val="b"/>
        <c:majorGridlines>
          <c:spPr>
            <a:ln w="19050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92124560"/>
        <c:crosses val="autoZero"/>
        <c:crossBetween val="midCat"/>
        <c:majorUnit val="10"/>
      </c:valAx>
      <c:valAx>
        <c:axId val="692124560"/>
        <c:scaling>
          <c:orientation val="minMax"/>
          <c:max val="88.5"/>
          <c:min val="81.5"/>
        </c:scaling>
        <c:delete val="0"/>
        <c:axPos val="l"/>
        <c:majorGridlines>
          <c:spPr>
            <a:ln w="222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92109664"/>
        <c:crosses val="autoZero"/>
        <c:crossBetween val="midCat"/>
        <c:majorUnit val="0.5"/>
      </c:valAx>
      <c:spPr>
        <a:noFill/>
        <a:ln w="19050" cmpd="sng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09051630798099"/>
          <c:y val="5.9245623308173401E-2"/>
          <c:w val="0.83966835605836598"/>
          <c:h val="0.7875915609568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63500">
                <a:solidFill>
                  <a:schemeClr val="tx2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4FF-484A-93BA-6AFFD4E2489D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4FF-484A-93BA-6AFFD4E2489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4FF-484A-93BA-6AFFD4E2489D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4FF-484A-93BA-6AFFD4E2489D}"/>
              </c:ext>
            </c:extLst>
          </c:dPt>
          <c:dPt>
            <c:idx val="5"/>
            <c:marker>
              <c:symbol val="circle"/>
              <c:size val="5"/>
              <c:spPr>
                <a:noFill/>
                <a:ln w="63500">
                  <a:solidFill>
                    <a:srgbClr val="0070C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54FF-484A-93BA-6AFFD4E2489D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54FF-484A-93BA-6AFFD4E2489D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54FF-484A-93BA-6AFFD4E2489D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54FF-484A-93BA-6AFFD4E2489D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54FF-484A-93BA-6AFFD4E2489D}"/>
              </c:ext>
            </c:extLst>
          </c:dPt>
          <c:xVal>
            <c:numRef>
              <c:f>Sheet1!$A$2:$A$13</c:f>
              <c:numCache>
                <c:formatCode>General</c:formatCode>
                <c:ptCount val="12"/>
                <c:pt idx="0">
                  <c:v>27</c:v>
                </c:pt>
                <c:pt idx="1">
                  <c:v>26.6</c:v>
                </c:pt>
                <c:pt idx="2">
                  <c:v>26.8</c:v>
                </c:pt>
                <c:pt idx="3">
                  <c:v>26</c:v>
                </c:pt>
                <c:pt idx="4">
                  <c:v>34.4</c:v>
                </c:pt>
                <c:pt idx="5">
                  <c:v>68.099999999999994</c:v>
                </c:pt>
                <c:pt idx="7">
                  <c:v>34.4</c:v>
                </c:pt>
                <c:pt idx="8">
                  <c:v>34.4</c:v>
                </c:pt>
                <c:pt idx="10">
                  <c:v>26</c:v>
                </c:pt>
                <c:pt idx="11">
                  <c:v>26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82.99</c:v>
                </c:pt>
                <c:pt idx="1">
                  <c:v>83.49</c:v>
                </c:pt>
                <c:pt idx="2">
                  <c:v>83.63</c:v>
                </c:pt>
                <c:pt idx="3">
                  <c:v>83.65</c:v>
                </c:pt>
                <c:pt idx="4">
                  <c:v>82.23</c:v>
                </c:pt>
                <c:pt idx="5">
                  <c:v>82.69</c:v>
                </c:pt>
                <c:pt idx="7">
                  <c:v>84.15</c:v>
                </c:pt>
                <c:pt idx="8">
                  <c:v>84.8</c:v>
                </c:pt>
                <c:pt idx="10">
                  <c:v>86.01</c:v>
                </c:pt>
                <c:pt idx="11">
                  <c:v>87.81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54FF-484A-93BA-6AFFD4E24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2110448"/>
        <c:axId val="692112408"/>
      </c:scatterChart>
      <c:valAx>
        <c:axId val="692110448"/>
        <c:scaling>
          <c:orientation val="minMax"/>
        </c:scaling>
        <c:delete val="0"/>
        <c:axPos val="b"/>
        <c:majorGridlines>
          <c:spPr>
            <a:ln w="19050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92112408"/>
        <c:crosses val="autoZero"/>
        <c:crossBetween val="midCat"/>
        <c:majorUnit val="10"/>
      </c:valAx>
      <c:valAx>
        <c:axId val="692112408"/>
        <c:scaling>
          <c:orientation val="minMax"/>
        </c:scaling>
        <c:delete val="0"/>
        <c:axPos val="l"/>
        <c:majorGridlines>
          <c:spPr>
            <a:ln w="222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92110448"/>
        <c:crosses val="autoZero"/>
        <c:crossBetween val="midCat"/>
        <c:majorUnit val="0.5"/>
      </c:valAx>
      <c:spPr>
        <a:noFill/>
        <a:ln w="19050" cmpd="sng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09051630798099"/>
          <c:y val="5.9245623308173401E-2"/>
          <c:w val="0.83966835605836598"/>
          <c:h val="0.7875915609568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63500">
                <a:solidFill>
                  <a:schemeClr val="tx2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FDB5-4A8D-BF33-DDECA628CD0E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FDB5-4A8D-BF33-DDECA628CD0E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FDB5-4A8D-BF33-DDECA628CD0E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FDB5-4A8D-BF33-DDECA628CD0E}"/>
              </c:ext>
            </c:extLst>
          </c:dPt>
          <c:dPt>
            <c:idx val="5"/>
            <c:marker>
              <c:symbol val="circle"/>
              <c:size val="5"/>
              <c:spPr>
                <a:noFill/>
                <a:ln w="63500">
                  <a:solidFill>
                    <a:srgbClr val="0070C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FDB5-4A8D-BF33-DDECA628CD0E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FDB5-4A8D-BF33-DDECA628CD0E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FDB5-4A8D-BF33-DDECA628CD0E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FDB5-4A8D-BF33-DDECA628CD0E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FDB5-4A8D-BF33-DDECA628CD0E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FDB5-4A8D-BF33-DDECA628CD0E}"/>
              </c:ext>
            </c:extLst>
          </c:dPt>
          <c:xVal>
            <c:numRef>
              <c:f>Sheet1!$A$2:$A$13</c:f>
              <c:numCache>
                <c:formatCode>General</c:formatCode>
                <c:ptCount val="12"/>
                <c:pt idx="0">
                  <c:v>27</c:v>
                </c:pt>
                <c:pt idx="1">
                  <c:v>26.6</c:v>
                </c:pt>
                <c:pt idx="2">
                  <c:v>26.8</c:v>
                </c:pt>
                <c:pt idx="3">
                  <c:v>26</c:v>
                </c:pt>
                <c:pt idx="4">
                  <c:v>34.4</c:v>
                </c:pt>
                <c:pt idx="5">
                  <c:v>68.099999999999994</c:v>
                </c:pt>
                <c:pt idx="6">
                  <c:v>34.4</c:v>
                </c:pt>
                <c:pt idx="7">
                  <c:v>34.4</c:v>
                </c:pt>
                <c:pt idx="8">
                  <c:v>34.4</c:v>
                </c:pt>
                <c:pt idx="10">
                  <c:v>26</c:v>
                </c:pt>
                <c:pt idx="11">
                  <c:v>26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82.99</c:v>
                </c:pt>
                <c:pt idx="1">
                  <c:v>83.49</c:v>
                </c:pt>
                <c:pt idx="2">
                  <c:v>83.63</c:v>
                </c:pt>
                <c:pt idx="3">
                  <c:v>83.65</c:v>
                </c:pt>
                <c:pt idx="4">
                  <c:v>82.23</c:v>
                </c:pt>
                <c:pt idx="5">
                  <c:v>82.69</c:v>
                </c:pt>
                <c:pt idx="6">
                  <c:v>83.66</c:v>
                </c:pt>
                <c:pt idx="7">
                  <c:v>84.15</c:v>
                </c:pt>
                <c:pt idx="8">
                  <c:v>84.8</c:v>
                </c:pt>
                <c:pt idx="10">
                  <c:v>86.01</c:v>
                </c:pt>
                <c:pt idx="11">
                  <c:v>87.81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FDB5-4A8D-BF33-DDECA628C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2123384"/>
        <c:axId val="692128088"/>
      </c:scatterChart>
      <c:valAx>
        <c:axId val="692123384"/>
        <c:scaling>
          <c:orientation val="minMax"/>
        </c:scaling>
        <c:delete val="0"/>
        <c:axPos val="b"/>
        <c:majorGridlines>
          <c:spPr>
            <a:ln w="19050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92128088"/>
        <c:crosses val="autoZero"/>
        <c:crossBetween val="midCat"/>
        <c:majorUnit val="10"/>
      </c:valAx>
      <c:valAx>
        <c:axId val="692128088"/>
        <c:scaling>
          <c:orientation val="minMax"/>
        </c:scaling>
        <c:delete val="0"/>
        <c:axPos val="l"/>
        <c:majorGridlines>
          <c:spPr>
            <a:ln w="222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92123384"/>
        <c:crosses val="autoZero"/>
        <c:crossBetween val="midCat"/>
        <c:majorUnit val="0.5"/>
      </c:valAx>
      <c:spPr>
        <a:noFill/>
        <a:ln w="19050" cmpd="sng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09051630798099"/>
          <c:y val="5.9245623308173401E-2"/>
          <c:w val="0.83966835605836598"/>
          <c:h val="0.7875915609568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63500">
                <a:solidFill>
                  <a:schemeClr val="tx2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15C-471C-840E-8A8CDD003DF0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15C-471C-840E-8A8CDD003DF0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15C-471C-840E-8A8CDD003DF0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15C-471C-840E-8A8CDD003DF0}"/>
              </c:ext>
            </c:extLst>
          </c:dPt>
          <c:dPt>
            <c:idx val="5"/>
            <c:marker>
              <c:symbol val="circle"/>
              <c:size val="5"/>
              <c:spPr>
                <a:noFill/>
                <a:ln w="63500">
                  <a:solidFill>
                    <a:srgbClr val="0070C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15C-471C-840E-8A8CDD003DF0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C15C-471C-840E-8A8CDD003DF0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C15C-471C-840E-8A8CDD003DF0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C15C-471C-840E-8A8CDD003DF0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C15C-471C-840E-8A8CDD003DF0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C15C-471C-840E-8A8CDD003DF0}"/>
              </c:ext>
            </c:extLst>
          </c:dPt>
          <c:xVal>
            <c:numRef>
              <c:f>Sheet1!$A$2:$A$13</c:f>
              <c:numCache>
                <c:formatCode>General</c:formatCode>
                <c:ptCount val="12"/>
                <c:pt idx="0">
                  <c:v>27</c:v>
                </c:pt>
                <c:pt idx="1">
                  <c:v>26.6</c:v>
                </c:pt>
                <c:pt idx="2">
                  <c:v>26.8</c:v>
                </c:pt>
                <c:pt idx="3">
                  <c:v>26</c:v>
                </c:pt>
                <c:pt idx="4">
                  <c:v>34.4</c:v>
                </c:pt>
                <c:pt idx="5">
                  <c:v>68.099999999999994</c:v>
                </c:pt>
                <c:pt idx="6">
                  <c:v>34.4</c:v>
                </c:pt>
                <c:pt idx="7">
                  <c:v>34.4</c:v>
                </c:pt>
                <c:pt idx="8">
                  <c:v>34.4</c:v>
                </c:pt>
                <c:pt idx="10">
                  <c:v>26</c:v>
                </c:pt>
                <c:pt idx="11">
                  <c:v>26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82.99</c:v>
                </c:pt>
                <c:pt idx="1">
                  <c:v>83.49</c:v>
                </c:pt>
                <c:pt idx="2">
                  <c:v>83.63</c:v>
                </c:pt>
                <c:pt idx="3">
                  <c:v>83.65</c:v>
                </c:pt>
                <c:pt idx="4">
                  <c:v>82.23</c:v>
                </c:pt>
                <c:pt idx="5">
                  <c:v>82.69</c:v>
                </c:pt>
                <c:pt idx="6">
                  <c:v>83.66</c:v>
                </c:pt>
                <c:pt idx="7">
                  <c:v>84.15</c:v>
                </c:pt>
                <c:pt idx="8">
                  <c:v>84.8</c:v>
                </c:pt>
                <c:pt idx="10">
                  <c:v>86.01</c:v>
                </c:pt>
                <c:pt idx="11">
                  <c:v>87.81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C15C-471C-840E-8A8CDD003D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2128872"/>
        <c:axId val="692129264"/>
      </c:scatterChart>
      <c:valAx>
        <c:axId val="692128872"/>
        <c:scaling>
          <c:orientation val="minMax"/>
        </c:scaling>
        <c:delete val="0"/>
        <c:axPos val="b"/>
        <c:majorGridlines>
          <c:spPr>
            <a:ln w="19050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92129264"/>
        <c:crosses val="autoZero"/>
        <c:crossBetween val="midCat"/>
        <c:majorUnit val="10"/>
      </c:valAx>
      <c:valAx>
        <c:axId val="692129264"/>
        <c:scaling>
          <c:orientation val="minMax"/>
        </c:scaling>
        <c:delete val="0"/>
        <c:axPos val="l"/>
        <c:majorGridlines>
          <c:spPr>
            <a:ln w="222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92128872"/>
        <c:crosses val="autoZero"/>
        <c:crossBetween val="midCat"/>
        <c:majorUnit val="0.5"/>
      </c:valAx>
      <c:spPr>
        <a:noFill/>
        <a:ln w="19050" cmpd="sng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09051630798099"/>
          <c:y val="5.9245623308173401E-2"/>
          <c:w val="0.83966835605836598"/>
          <c:h val="0.7875915609568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63500">
                <a:solidFill>
                  <a:schemeClr val="tx2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44E-4039-A946-BF703691D017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44E-4039-A946-BF703691D017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B44E-4039-A946-BF703691D017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B44E-4039-A946-BF703691D017}"/>
              </c:ext>
            </c:extLst>
          </c:dPt>
          <c:dPt>
            <c:idx val="5"/>
            <c:marker>
              <c:symbol val="circle"/>
              <c:size val="5"/>
              <c:spPr>
                <a:noFill/>
                <a:ln w="63500">
                  <a:solidFill>
                    <a:srgbClr val="0070C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B44E-4039-A946-BF703691D017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B44E-4039-A946-BF703691D017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B44E-4039-A946-BF703691D017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B44E-4039-A946-BF703691D017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B44E-4039-A946-BF703691D017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B44E-4039-A946-BF703691D017}"/>
              </c:ext>
            </c:extLst>
          </c:dPt>
          <c:xVal>
            <c:numRef>
              <c:f>Sheet1!$A$2:$A$13</c:f>
              <c:numCache>
                <c:formatCode>General</c:formatCode>
                <c:ptCount val="12"/>
                <c:pt idx="0">
                  <c:v>27</c:v>
                </c:pt>
                <c:pt idx="1">
                  <c:v>26.6</c:v>
                </c:pt>
                <c:pt idx="2">
                  <c:v>26.8</c:v>
                </c:pt>
                <c:pt idx="3">
                  <c:v>26</c:v>
                </c:pt>
                <c:pt idx="4">
                  <c:v>34.4</c:v>
                </c:pt>
                <c:pt idx="5">
                  <c:v>68.099999999999994</c:v>
                </c:pt>
                <c:pt idx="7">
                  <c:v>34.4</c:v>
                </c:pt>
                <c:pt idx="8">
                  <c:v>34.4</c:v>
                </c:pt>
                <c:pt idx="10">
                  <c:v>26</c:v>
                </c:pt>
                <c:pt idx="11">
                  <c:v>26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82.99</c:v>
                </c:pt>
                <c:pt idx="1">
                  <c:v>83.49</c:v>
                </c:pt>
                <c:pt idx="2">
                  <c:v>83.63</c:v>
                </c:pt>
                <c:pt idx="3">
                  <c:v>83.65</c:v>
                </c:pt>
                <c:pt idx="4">
                  <c:v>82.23</c:v>
                </c:pt>
                <c:pt idx="5">
                  <c:v>82.69</c:v>
                </c:pt>
                <c:pt idx="7">
                  <c:v>84.15</c:v>
                </c:pt>
                <c:pt idx="8">
                  <c:v>84.8</c:v>
                </c:pt>
                <c:pt idx="10">
                  <c:v>86.01</c:v>
                </c:pt>
                <c:pt idx="11">
                  <c:v>87.81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B44E-4039-A946-BF703691D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2127696"/>
        <c:axId val="692122992"/>
      </c:scatterChart>
      <c:valAx>
        <c:axId val="692127696"/>
        <c:scaling>
          <c:orientation val="minMax"/>
        </c:scaling>
        <c:delete val="0"/>
        <c:axPos val="b"/>
        <c:majorGridlines>
          <c:spPr>
            <a:ln w="19050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92122992"/>
        <c:crosses val="autoZero"/>
        <c:crossBetween val="midCat"/>
        <c:majorUnit val="10"/>
      </c:valAx>
      <c:valAx>
        <c:axId val="692122992"/>
        <c:scaling>
          <c:orientation val="minMax"/>
        </c:scaling>
        <c:delete val="0"/>
        <c:axPos val="l"/>
        <c:majorGridlines>
          <c:spPr>
            <a:ln w="222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92127696"/>
        <c:crosses val="autoZero"/>
        <c:crossBetween val="midCat"/>
        <c:majorUnit val="0.5"/>
      </c:valAx>
      <c:spPr>
        <a:noFill/>
        <a:ln w="19050" cmpd="sng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09051630798099"/>
          <c:y val="5.9245623308173401E-2"/>
          <c:w val="0.83966835605836598"/>
          <c:h val="0.7875915609568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63500">
                <a:solidFill>
                  <a:schemeClr val="tx2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517-4709-B644-8874AFCDBFA3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517-4709-B644-8874AFCDBFA3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517-4709-B644-8874AFCDBFA3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D517-4709-B644-8874AFCDBFA3}"/>
              </c:ext>
            </c:extLst>
          </c:dPt>
          <c:dPt>
            <c:idx val="5"/>
            <c:marker>
              <c:symbol val="circle"/>
              <c:size val="5"/>
              <c:spPr>
                <a:noFill/>
                <a:ln w="63500">
                  <a:solidFill>
                    <a:srgbClr val="0070C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517-4709-B644-8874AFCDBFA3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D517-4709-B644-8874AFCDBFA3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D517-4709-B644-8874AFCDBFA3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D517-4709-B644-8874AFCDBFA3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D517-4709-B644-8874AFCDBFA3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rgbClr val="00B050"/>
                </a:solidFill>
                <a:ln w="635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D517-4709-B644-8874AFCDBFA3}"/>
              </c:ext>
            </c:extLst>
          </c:dPt>
          <c:xVal>
            <c:numRef>
              <c:f>Sheet1!$A$2:$A$13</c:f>
              <c:numCache>
                <c:formatCode>General</c:formatCode>
                <c:ptCount val="12"/>
                <c:pt idx="0">
                  <c:v>27</c:v>
                </c:pt>
                <c:pt idx="1">
                  <c:v>26.6</c:v>
                </c:pt>
                <c:pt idx="2">
                  <c:v>26.8</c:v>
                </c:pt>
                <c:pt idx="3">
                  <c:v>26</c:v>
                </c:pt>
                <c:pt idx="4">
                  <c:v>34.4</c:v>
                </c:pt>
                <c:pt idx="5">
                  <c:v>68.099999999999994</c:v>
                </c:pt>
                <c:pt idx="7">
                  <c:v>34.4</c:v>
                </c:pt>
                <c:pt idx="8">
                  <c:v>34.4</c:v>
                </c:pt>
                <c:pt idx="10">
                  <c:v>26</c:v>
                </c:pt>
                <c:pt idx="11">
                  <c:v>26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82.99</c:v>
                </c:pt>
                <c:pt idx="1">
                  <c:v>83.49</c:v>
                </c:pt>
                <c:pt idx="2">
                  <c:v>83.63</c:v>
                </c:pt>
                <c:pt idx="3">
                  <c:v>83.65</c:v>
                </c:pt>
                <c:pt idx="4">
                  <c:v>82.23</c:v>
                </c:pt>
                <c:pt idx="5">
                  <c:v>82.69</c:v>
                </c:pt>
                <c:pt idx="7">
                  <c:v>84.15</c:v>
                </c:pt>
                <c:pt idx="8">
                  <c:v>84.8</c:v>
                </c:pt>
                <c:pt idx="10">
                  <c:v>86.01</c:v>
                </c:pt>
                <c:pt idx="11">
                  <c:v>87.81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D517-4709-B644-8874AFCDB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2133576"/>
        <c:axId val="692125344"/>
      </c:scatterChart>
      <c:valAx>
        <c:axId val="692133576"/>
        <c:scaling>
          <c:orientation val="minMax"/>
        </c:scaling>
        <c:delete val="0"/>
        <c:axPos val="b"/>
        <c:majorGridlines>
          <c:spPr>
            <a:ln w="19050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92125344"/>
        <c:crosses val="autoZero"/>
        <c:crossBetween val="midCat"/>
        <c:majorUnit val="10"/>
      </c:valAx>
      <c:valAx>
        <c:axId val="692125344"/>
        <c:scaling>
          <c:orientation val="minMax"/>
        </c:scaling>
        <c:delete val="0"/>
        <c:axPos val="l"/>
        <c:majorGridlines>
          <c:spPr>
            <a:ln w="222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92133576"/>
        <c:crosses val="autoZero"/>
        <c:crossBetween val="midCat"/>
        <c:majorUnit val="0.5"/>
      </c:valAx>
      <c:spPr>
        <a:noFill/>
        <a:ln w="19050" cmpd="sng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CA9A1-49A5-4813-BE73-64411D697E83}" type="datetimeFigureOut">
              <a:rPr kumimoji="1" lang="ja-JP" altLang="en-US" smtClean="0"/>
              <a:t>2018/8/6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E35D2-4F1F-4BDF-88EC-2B2C6B449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149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18005-AB2E-4230-9CBF-EC876F8C3946}" type="datetimeFigureOut">
              <a:rPr kumimoji="1" lang="ja-JP" altLang="en-US" smtClean="0"/>
              <a:t>2018/8/6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E3972-898B-454C-95F2-E930BA80A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73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E3972-898B-454C-95F2-E930BA80A49A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210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85348" y="6580850"/>
            <a:ext cx="583704" cy="1907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738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#J16082</a:t>
            </a:r>
            <a:endParaRPr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ctrTitle"/>
          </p:nvPr>
        </p:nvSpPr>
        <p:spPr>
          <a:xfrm>
            <a:off x="750277" y="2924944"/>
            <a:ext cx="7643446" cy="1008062"/>
          </a:xfrm>
        </p:spPr>
        <p:txBody>
          <a:bodyPr anchor="ctr" anchorCtr="0"/>
          <a:lstStyle>
            <a:lvl1pPr algn="ctr">
              <a:lnSpc>
                <a:spcPct val="120000"/>
              </a:lnSpc>
              <a:defRPr sz="2954" b="1">
                <a:solidFill>
                  <a:schemeClr val="tx1"/>
                </a:solidFill>
              </a:defRPr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274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補足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 userDrawn="1"/>
        </p:nvSpPr>
        <p:spPr bwMode="auto">
          <a:xfrm>
            <a:off x="0" y="0"/>
            <a:ext cx="9141785" cy="685800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/>
          <a:ex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554"/>
              </a:spcAft>
            </a:pPr>
            <a:endParaRPr lang="ja-JP" altLang="en-US" sz="1477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AutoShape 3"/>
          <p:cNvSpPr>
            <a:spLocks noChangeArrowheads="1"/>
          </p:cNvSpPr>
          <p:nvPr userDrawn="1"/>
        </p:nvSpPr>
        <p:spPr bwMode="auto">
          <a:xfrm>
            <a:off x="134031" y="144000"/>
            <a:ext cx="8875938" cy="6570000"/>
          </a:xfrm>
          <a:prstGeom prst="roundRect">
            <a:avLst>
              <a:gd name="adj" fmla="val 579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  <a:extLst/>
        </p:spPr>
        <p:txBody>
          <a:bodyPr wrap="square" lIns="265846" tIns="498462" rIns="265846" bIns="166154" anchor="ctr" anchorCtr="0">
            <a:noAutofit/>
          </a:bodyPr>
          <a:lstStyle/>
          <a:p>
            <a:pPr marL="0" lvl="0" indent="0" algn="just">
              <a:lnSpc>
                <a:spcPct val="140000"/>
              </a:lnSpc>
              <a:spcAft>
                <a:spcPts val="1108"/>
              </a:spcAft>
              <a:buFont typeface="Wingdings" pitchFamily="2" charset="2"/>
              <a:buNone/>
            </a:pPr>
            <a:endParaRPr lang="en-US" altLang="ja-JP" sz="1477" dirty="0">
              <a:solidFill>
                <a:schemeClr val="tx2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4754" y="404664"/>
            <a:ext cx="8541257" cy="396044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3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251520" y="6387066"/>
            <a:ext cx="583704" cy="19078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738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#J16082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765474" y="6412248"/>
            <a:ext cx="21336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23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557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ブランク（ベースカラ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85348" y="6580850"/>
            <a:ext cx="583704" cy="190783"/>
          </a:xfrm>
          <a:prstGeom prst="rect">
            <a:avLst/>
          </a:prstGeom>
          <a:solidFill>
            <a:schemeClr val="bg2"/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738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#J16082</a:t>
            </a:r>
            <a:endParaRPr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65178" y="6592268"/>
            <a:ext cx="21336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23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6344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ブランク（メインカラ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 userDrawn="1"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554"/>
              </a:spcAft>
            </a:pPr>
            <a:endParaRPr lang="ja-JP" altLang="en-US" sz="1477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85348" y="6580850"/>
            <a:ext cx="583704" cy="190783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738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#J16082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 bwMode="white">
          <a:xfrm>
            <a:off x="6865178" y="6592268"/>
            <a:ext cx="21336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23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2674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ブランク（無彩色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 userDrawn="1"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554"/>
              </a:spcAft>
            </a:pPr>
            <a:endParaRPr lang="ja-JP" altLang="en-US" sz="1477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85348" y="6580850"/>
            <a:ext cx="583704" cy="190783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738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#J16082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 bwMode="white">
          <a:xfrm>
            <a:off x="6865178" y="6592268"/>
            <a:ext cx="21336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23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5049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ブランク（サブカラー#1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 userDrawn="1"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554"/>
              </a:spcAft>
            </a:pPr>
            <a:endParaRPr lang="ja-JP" altLang="en-US" sz="1477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85348" y="6580850"/>
            <a:ext cx="583704" cy="190783"/>
          </a:xfrm>
          <a:prstGeom prst="rect">
            <a:avLst/>
          </a:prstGeom>
          <a:solidFill>
            <a:schemeClr val="bg1"/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738">
                <a:solidFill>
                  <a:schemeClr val="tx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#J16082</a:t>
            </a:r>
            <a:endParaRPr lang="ja-JP" altLang="en-US" dirty="0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65178" y="6592268"/>
            <a:ext cx="21336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23" b="1">
                <a:solidFill>
                  <a:schemeClr val="tx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9289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ブランク（サブカラー#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 userDrawn="1"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/>
          <a:ex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554"/>
              </a:spcAft>
            </a:pPr>
            <a:endParaRPr lang="ja-JP" altLang="en-US" sz="1477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85348" y="6580850"/>
            <a:ext cx="583704" cy="190783"/>
          </a:xfrm>
          <a:prstGeom prst="rect">
            <a:avLst/>
          </a:prstGeom>
          <a:solidFill>
            <a:schemeClr val="bg1"/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738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#J16082</a:t>
            </a: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65178" y="6592268"/>
            <a:ext cx="21336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23" b="1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3559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ブランク（ブラック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 userDrawn="1"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554"/>
              </a:spcAft>
            </a:pPr>
            <a:endParaRPr lang="ja-JP" altLang="en-US" sz="1477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85348" y="6580850"/>
            <a:ext cx="583704" cy="190783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738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#J16082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 bwMode="white">
          <a:xfrm>
            <a:off x="6865178" y="6592268"/>
            <a:ext cx="21336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23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945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ガイド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#J16082</a:t>
            </a:r>
            <a:endParaRPr lang="ja-JP" altLang="en-US" dirty="0"/>
          </a:p>
        </p:txBody>
      </p:sp>
      <p:cxnSp>
        <p:nvCxnSpPr>
          <p:cNvPr id="27" name="直線コネクタ 26"/>
          <p:cNvCxnSpPr/>
          <p:nvPr userDrawn="1"/>
        </p:nvCxnSpPr>
        <p:spPr>
          <a:xfrm flipV="1">
            <a:off x="750277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 userDrawn="1"/>
        </p:nvCxnSpPr>
        <p:spPr>
          <a:xfrm flipV="1">
            <a:off x="4572000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 userDrawn="1"/>
        </p:nvCxnSpPr>
        <p:spPr>
          <a:xfrm flipV="1">
            <a:off x="3143250" y="-1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 userDrawn="1"/>
        </p:nvCxnSpPr>
        <p:spPr>
          <a:xfrm flipV="1">
            <a:off x="5991958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 userDrawn="1"/>
        </p:nvCxnSpPr>
        <p:spPr>
          <a:xfrm flipV="1">
            <a:off x="8393723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 userDrawn="1"/>
        </p:nvCxnSpPr>
        <p:spPr>
          <a:xfrm flipH="1">
            <a:off x="0" y="620714"/>
            <a:ext cx="9144000" cy="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 userDrawn="1"/>
        </p:nvCxnSpPr>
        <p:spPr>
          <a:xfrm flipH="1">
            <a:off x="0" y="1881188"/>
            <a:ext cx="9144000" cy="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 userDrawn="1"/>
        </p:nvCxnSpPr>
        <p:spPr>
          <a:xfrm flipH="1">
            <a:off x="0" y="3429000"/>
            <a:ext cx="9144000" cy="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 userDrawn="1"/>
        </p:nvCxnSpPr>
        <p:spPr>
          <a:xfrm flipH="1">
            <a:off x="-12101" y="4976813"/>
            <a:ext cx="9144000" cy="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 userDrawn="1"/>
        </p:nvCxnSpPr>
        <p:spPr>
          <a:xfrm flipH="1">
            <a:off x="0" y="6237313"/>
            <a:ext cx="9144000" cy="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utoShape 33"/>
          <p:cNvSpPr>
            <a:spLocks noChangeArrowheads="1"/>
          </p:cNvSpPr>
          <p:nvPr userDrawn="1"/>
        </p:nvSpPr>
        <p:spPr bwMode="gray">
          <a:xfrm>
            <a:off x="4605177" y="3248981"/>
            <a:ext cx="1063560" cy="30911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3231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477" dirty="0">
                <a:solidFill>
                  <a:schemeClr val="tx2"/>
                </a:solidFill>
                <a:latin typeface="メイリオ" pitchFamily="50" charset="-128"/>
              </a:rPr>
              <a:t>0cm</a:t>
            </a:r>
          </a:p>
        </p:txBody>
      </p:sp>
      <p:sp>
        <p:nvSpPr>
          <p:cNvPr id="38" name="AutoShape 33"/>
          <p:cNvSpPr>
            <a:spLocks noChangeArrowheads="1"/>
          </p:cNvSpPr>
          <p:nvPr userDrawn="1"/>
        </p:nvSpPr>
        <p:spPr bwMode="gray">
          <a:xfrm>
            <a:off x="4605234" y="1715279"/>
            <a:ext cx="1063560" cy="30911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3231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477" dirty="0">
                <a:solidFill>
                  <a:schemeClr val="tx2"/>
                </a:solidFill>
                <a:latin typeface="メイリオ" pitchFamily="50" charset="-128"/>
              </a:rPr>
              <a:t>4.30cm</a:t>
            </a:r>
          </a:p>
        </p:txBody>
      </p:sp>
      <p:sp>
        <p:nvSpPr>
          <p:cNvPr id="39" name="AutoShape 33"/>
          <p:cNvSpPr>
            <a:spLocks noChangeArrowheads="1"/>
          </p:cNvSpPr>
          <p:nvPr userDrawn="1"/>
        </p:nvSpPr>
        <p:spPr bwMode="gray">
          <a:xfrm>
            <a:off x="218286" y="3563939"/>
            <a:ext cx="1063560" cy="30911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3231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477" dirty="0">
                <a:solidFill>
                  <a:schemeClr val="tx2"/>
                </a:solidFill>
                <a:latin typeface="メイリオ" pitchFamily="50" charset="-128"/>
              </a:rPr>
              <a:t>11.50cm</a:t>
            </a:r>
          </a:p>
        </p:txBody>
      </p:sp>
      <p:sp>
        <p:nvSpPr>
          <p:cNvPr id="40" name="AutoShape 33"/>
          <p:cNvSpPr>
            <a:spLocks noChangeArrowheads="1"/>
          </p:cNvSpPr>
          <p:nvPr userDrawn="1"/>
        </p:nvSpPr>
        <p:spPr bwMode="gray">
          <a:xfrm>
            <a:off x="4605234" y="6057293"/>
            <a:ext cx="1063560" cy="30911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3231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477" dirty="0">
                <a:solidFill>
                  <a:schemeClr val="tx2"/>
                </a:solidFill>
                <a:latin typeface="メイリオ" pitchFamily="50" charset="-128"/>
              </a:rPr>
              <a:t>7.80cm</a:t>
            </a:r>
          </a:p>
        </p:txBody>
      </p:sp>
      <p:sp>
        <p:nvSpPr>
          <p:cNvPr id="41" name="AutoShape 33"/>
          <p:cNvSpPr>
            <a:spLocks noChangeArrowheads="1"/>
          </p:cNvSpPr>
          <p:nvPr userDrawn="1"/>
        </p:nvSpPr>
        <p:spPr bwMode="gray">
          <a:xfrm>
            <a:off x="4605234" y="440669"/>
            <a:ext cx="1063560" cy="30911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3231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477" dirty="0">
                <a:solidFill>
                  <a:schemeClr val="tx2"/>
                </a:solidFill>
                <a:latin typeface="メイリオ" pitchFamily="50" charset="-128"/>
              </a:rPr>
              <a:t>7.80cm</a:t>
            </a:r>
          </a:p>
        </p:txBody>
      </p:sp>
      <p:sp>
        <p:nvSpPr>
          <p:cNvPr id="42" name="AutoShape 33"/>
          <p:cNvSpPr>
            <a:spLocks noChangeArrowheads="1"/>
          </p:cNvSpPr>
          <p:nvPr userDrawn="1"/>
        </p:nvSpPr>
        <p:spPr bwMode="gray">
          <a:xfrm>
            <a:off x="2611167" y="3573017"/>
            <a:ext cx="1063560" cy="30911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3231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477" dirty="0">
                <a:solidFill>
                  <a:schemeClr val="tx2"/>
                </a:solidFill>
                <a:latin typeface="メイリオ" pitchFamily="50" charset="-128"/>
              </a:rPr>
              <a:t>4.30cm</a:t>
            </a:r>
          </a:p>
        </p:txBody>
      </p:sp>
      <p:sp>
        <p:nvSpPr>
          <p:cNvPr id="43" name="AutoShape 33"/>
          <p:cNvSpPr>
            <a:spLocks noChangeArrowheads="1"/>
          </p:cNvSpPr>
          <p:nvPr userDrawn="1"/>
        </p:nvSpPr>
        <p:spPr bwMode="gray">
          <a:xfrm>
            <a:off x="4040249" y="3565236"/>
            <a:ext cx="1063560" cy="30911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3231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477" dirty="0">
                <a:solidFill>
                  <a:schemeClr val="tx2"/>
                </a:solidFill>
                <a:latin typeface="メイリオ" pitchFamily="50" charset="-128"/>
              </a:rPr>
              <a:t>0cm</a:t>
            </a:r>
          </a:p>
        </p:txBody>
      </p:sp>
      <p:sp>
        <p:nvSpPr>
          <p:cNvPr id="44" name="AutoShape 33"/>
          <p:cNvSpPr>
            <a:spLocks noChangeArrowheads="1"/>
          </p:cNvSpPr>
          <p:nvPr userDrawn="1"/>
        </p:nvSpPr>
        <p:spPr bwMode="gray">
          <a:xfrm>
            <a:off x="5469330" y="3565236"/>
            <a:ext cx="1063560" cy="30911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3231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477" dirty="0">
                <a:solidFill>
                  <a:schemeClr val="tx2"/>
                </a:solidFill>
                <a:latin typeface="メイリオ" pitchFamily="50" charset="-128"/>
              </a:rPr>
              <a:t>4.30cm</a:t>
            </a:r>
          </a:p>
        </p:txBody>
      </p:sp>
      <p:sp>
        <p:nvSpPr>
          <p:cNvPr id="45" name="AutoShape 33"/>
          <p:cNvSpPr>
            <a:spLocks noChangeArrowheads="1"/>
          </p:cNvSpPr>
          <p:nvPr userDrawn="1"/>
        </p:nvSpPr>
        <p:spPr bwMode="gray">
          <a:xfrm>
            <a:off x="7862212" y="3565236"/>
            <a:ext cx="1063560" cy="30911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3231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477" dirty="0">
                <a:solidFill>
                  <a:schemeClr val="tx2"/>
                </a:solidFill>
                <a:latin typeface="メイリオ" pitchFamily="50" charset="-128"/>
              </a:rPr>
              <a:t>11.50cm</a:t>
            </a:r>
          </a:p>
        </p:txBody>
      </p:sp>
      <p:sp>
        <p:nvSpPr>
          <p:cNvPr id="46" name="AutoShape 33"/>
          <p:cNvSpPr>
            <a:spLocks noChangeArrowheads="1"/>
          </p:cNvSpPr>
          <p:nvPr userDrawn="1"/>
        </p:nvSpPr>
        <p:spPr bwMode="gray">
          <a:xfrm>
            <a:off x="4605234" y="4825376"/>
            <a:ext cx="1063560" cy="30911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3231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477" dirty="0">
                <a:solidFill>
                  <a:schemeClr val="tx2"/>
                </a:solidFill>
                <a:latin typeface="メイリオ" pitchFamily="50" charset="-128"/>
              </a:rPr>
              <a:t>4.30cm</a:t>
            </a:r>
          </a:p>
        </p:txBody>
      </p:sp>
      <p:sp>
        <p:nvSpPr>
          <p:cNvPr id="48" name="タイトル 1"/>
          <p:cNvSpPr>
            <a:spLocks noGrp="1"/>
          </p:cNvSpPr>
          <p:nvPr>
            <p:ph type="title"/>
          </p:nvPr>
        </p:nvSpPr>
        <p:spPr bwMode="white">
          <a:xfrm>
            <a:off x="251520" y="152636"/>
            <a:ext cx="8640960" cy="3960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65178" y="6592268"/>
            <a:ext cx="21336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23" b="1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142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ナビ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gray">
          <a:xfrm>
            <a:off x="0" y="0"/>
            <a:ext cx="174673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lIns="0" tIns="0" rIns="0" bIns="0" anchor="ctr">
            <a:noAutofit/>
          </a:bodyPr>
          <a:lstStyle/>
          <a:p>
            <a:endParaRPr lang="ja-JP" altLang="en-US" sz="1662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65178" y="6592268"/>
            <a:ext cx="21336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23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85348" y="6580850"/>
            <a:ext cx="583704" cy="190783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738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#J16082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392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ナビ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554"/>
              </a:spcAft>
            </a:pPr>
            <a:endParaRPr lang="ja-JP" altLang="en-US" sz="1477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3865" y="3008730"/>
            <a:ext cx="7976271" cy="804539"/>
          </a:xfrm>
          <a:ln w="6350">
            <a:solidFill>
              <a:schemeClr val="tx2"/>
            </a:solidFill>
          </a:ln>
        </p:spPr>
        <p:txBody>
          <a:bodyPr wrap="square" lIns="180000" tIns="180000" rIns="180000" bIns="144000">
            <a:spAutoFit/>
          </a:bodyPr>
          <a:lstStyle>
            <a:lvl1pPr algn="ctr">
              <a:lnSpc>
                <a:spcPct val="120000"/>
              </a:lnSpc>
              <a:defRPr sz="2585">
                <a:solidFill>
                  <a:schemeClr val="tx2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85348" y="6580850"/>
            <a:ext cx="583704" cy="190783"/>
          </a:xfrm>
          <a:prstGeom prst="rect">
            <a:avLst/>
          </a:prstGeom>
          <a:solidFill>
            <a:schemeClr val="bg1"/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738">
                <a:solidFill>
                  <a:schemeClr val="tx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#J16082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65178" y="6592268"/>
            <a:ext cx="21336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23" b="1">
                <a:solidFill>
                  <a:schemeClr val="tx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553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ナビ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554"/>
              </a:spcAft>
            </a:pPr>
            <a:endParaRPr lang="ja-JP" altLang="en-US" sz="1477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3865" y="2974650"/>
            <a:ext cx="7976271" cy="872698"/>
          </a:xfrm>
          <a:ln w="6350">
            <a:noFill/>
          </a:ln>
        </p:spPr>
        <p:txBody>
          <a:bodyPr wrap="square" lIns="180000" tIns="180000" rIns="180000" bIns="144000">
            <a:spAutoFit/>
          </a:bodyPr>
          <a:lstStyle>
            <a:lvl1pPr algn="ctr">
              <a:lnSpc>
                <a:spcPct val="120000"/>
              </a:lnSpc>
              <a:defRPr sz="2954">
                <a:solidFill>
                  <a:schemeClr val="tx2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85348" y="6580850"/>
            <a:ext cx="583704" cy="190783"/>
          </a:xfrm>
          <a:prstGeom prst="rect">
            <a:avLst/>
          </a:prstGeom>
          <a:solidFill>
            <a:schemeClr val="bg1"/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738">
                <a:solidFill>
                  <a:schemeClr val="tx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#J16082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65178" y="6592268"/>
            <a:ext cx="21336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23" b="1">
                <a:solidFill>
                  <a:schemeClr val="tx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973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ナビ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554"/>
              </a:spcAft>
            </a:pPr>
            <a:endParaRPr lang="ja-JP" altLang="en-US" sz="1477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>
          <a:xfrm>
            <a:off x="583865" y="2974650"/>
            <a:ext cx="7976271" cy="872698"/>
          </a:xfrm>
          <a:ln w="6350">
            <a:noFill/>
          </a:ln>
        </p:spPr>
        <p:txBody>
          <a:bodyPr wrap="square" lIns="180000" tIns="180000" rIns="180000" bIns="144000">
            <a:spAutoFit/>
          </a:bodyPr>
          <a:lstStyle>
            <a:lvl1pPr algn="ctr">
              <a:lnSpc>
                <a:spcPct val="120000"/>
              </a:lnSpc>
              <a:defRPr sz="2954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gray">
          <a:xfrm>
            <a:off x="85348" y="6580850"/>
            <a:ext cx="583704" cy="190783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738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#J16082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 bwMode="gray">
          <a:xfrm>
            <a:off x="6865178" y="6592268"/>
            <a:ext cx="21336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23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708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65178" y="6592268"/>
            <a:ext cx="21336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23" b="1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85348" y="6580850"/>
            <a:ext cx="583704" cy="1907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738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#J16082</a:t>
            </a:r>
            <a:endParaRPr lang="ja-JP" altLang="en-US" dirty="0"/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gray">
          <a:xfrm>
            <a:off x="0" y="6207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endParaRPr lang="ja-JP" altLang="en-US" sz="1662"/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530131"/>
            <a:ext cx="65" cy="25577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lIns="0" tIns="0" rIns="0" bIns="0" anchor="ctr">
            <a:spAutoFit/>
          </a:bodyPr>
          <a:lstStyle/>
          <a:p>
            <a:endParaRPr lang="ja-JP" altLang="en-US" sz="1662"/>
          </a:p>
        </p:txBody>
      </p:sp>
    </p:spTree>
    <p:extLst>
      <p:ext uri="{BB962C8B-B14F-4D97-AF65-F5344CB8AC3E}">
        <p14:creationId xmlns:p14="http://schemas.microsoft.com/office/powerpoint/2010/main" val="128837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補足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 userDrawn="1"/>
        </p:nvSpPr>
        <p:spPr bwMode="auto">
          <a:xfrm>
            <a:off x="0" y="1"/>
            <a:ext cx="9144000" cy="656692"/>
          </a:xfrm>
          <a:prstGeom prst="roundRect">
            <a:avLst>
              <a:gd name="adj" fmla="val 0"/>
            </a:avLst>
          </a:prstGeom>
          <a:solidFill>
            <a:schemeClr val="tx1">
              <a:alpha val="80000"/>
            </a:schemeClr>
          </a:solidFill>
          <a:ln>
            <a:noFill/>
          </a:ln>
          <a:effectLst/>
          <a:ex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554"/>
              </a:spcAft>
            </a:pPr>
            <a:endParaRPr kumimoji="1" lang="ja-JP" altLang="en-US" sz="1477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65178" y="6592268"/>
            <a:ext cx="21336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23" b="1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6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85348" y="6580850"/>
            <a:ext cx="583704" cy="19078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738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#J16082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182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補足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4754" y="404664"/>
            <a:ext cx="8541257" cy="3960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3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251520" y="6387066"/>
            <a:ext cx="583704" cy="19078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738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#J16082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765474" y="6412248"/>
            <a:ext cx="21336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23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角丸四角形 6"/>
          <p:cNvSpPr/>
          <p:nvPr userDrawn="1"/>
        </p:nvSpPr>
        <p:spPr bwMode="auto">
          <a:xfrm>
            <a:off x="0" y="0"/>
            <a:ext cx="9149553" cy="6858000"/>
          </a:xfrm>
          <a:custGeom>
            <a:avLst/>
            <a:gdLst/>
            <a:ahLst/>
            <a:cxnLst/>
            <a:rect l="l" t="t" r="r" b="b"/>
            <a:pathLst>
              <a:path w="9903600" h="6858000">
                <a:moveTo>
                  <a:pt x="183240" y="144000"/>
                </a:moveTo>
                <a:cubicBezTo>
                  <a:pt x="162231" y="144000"/>
                  <a:pt x="145200" y="161031"/>
                  <a:pt x="145200" y="182040"/>
                </a:cubicBezTo>
                <a:lnTo>
                  <a:pt x="145200" y="6675960"/>
                </a:lnTo>
                <a:cubicBezTo>
                  <a:pt x="145200" y="6696969"/>
                  <a:pt x="162231" y="6714000"/>
                  <a:pt x="183240" y="6714000"/>
                </a:cubicBezTo>
                <a:lnTo>
                  <a:pt x="9722760" y="6714000"/>
                </a:lnTo>
                <a:cubicBezTo>
                  <a:pt x="9743769" y="6714000"/>
                  <a:pt x="9760800" y="6696969"/>
                  <a:pt x="9760800" y="6675960"/>
                </a:cubicBezTo>
                <a:lnTo>
                  <a:pt x="9760800" y="182040"/>
                </a:lnTo>
                <a:cubicBezTo>
                  <a:pt x="9760800" y="161031"/>
                  <a:pt x="9743769" y="144000"/>
                  <a:pt x="9722760" y="144000"/>
                </a:cubicBezTo>
                <a:close/>
                <a:moveTo>
                  <a:pt x="0" y="0"/>
                </a:moveTo>
                <a:lnTo>
                  <a:pt x="9903600" y="0"/>
                </a:lnTo>
                <a:lnTo>
                  <a:pt x="990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square"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554"/>
              </a:spcAft>
            </a:pPr>
            <a:endParaRPr lang="ja-JP" altLang="en-US" sz="1477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773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補足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4754" y="404664"/>
            <a:ext cx="8541257" cy="396044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3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251520" y="6387066"/>
            <a:ext cx="583704" cy="19078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738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#J16082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765474" y="6412248"/>
            <a:ext cx="21336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23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角丸四角形 6"/>
          <p:cNvSpPr/>
          <p:nvPr userDrawn="1"/>
        </p:nvSpPr>
        <p:spPr bwMode="auto">
          <a:xfrm>
            <a:off x="0" y="0"/>
            <a:ext cx="9149553" cy="6858000"/>
          </a:xfrm>
          <a:custGeom>
            <a:avLst/>
            <a:gdLst/>
            <a:ahLst/>
            <a:cxnLst/>
            <a:rect l="l" t="t" r="r" b="b"/>
            <a:pathLst>
              <a:path w="9903600" h="6858000">
                <a:moveTo>
                  <a:pt x="183240" y="144000"/>
                </a:moveTo>
                <a:cubicBezTo>
                  <a:pt x="162231" y="144000"/>
                  <a:pt x="145200" y="161031"/>
                  <a:pt x="145200" y="182040"/>
                </a:cubicBezTo>
                <a:lnTo>
                  <a:pt x="145200" y="6675960"/>
                </a:lnTo>
                <a:cubicBezTo>
                  <a:pt x="145200" y="6696969"/>
                  <a:pt x="162231" y="6714000"/>
                  <a:pt x="183240" y="6714000"/>
                </a:cubicBezTo>
                <a:lnTo>
                  <a:pt x="9722760" y="6714000"/>
                </a:lnTo>
                <a:cubicBezTo>
                  <a:pt x="9743769" y="6714000"/>
                  <a:pt x="9760800" y="6696969"/>
                  <a:pt x="9760800" y="6675960"/>
                </a:cubicBezTo>
                <a:lnTo>
                  <a:pt x="9760800" y="182040"/>
                </a:lnTo>
                <a:cubicBezTo>
                  <a:pt x="9760800" y="161031"/>
                  <a:pt x="9743769" y="144000"/>
                  <a:pt x="9722760" y="144000"/>
                </a:cubicBezTo>
                <a:close/>
                <a:moveTo>
                  <a:pt x="0" y="0"/>
                </a:moveTo>
                <a:lnTo>
                  <a:pt x="9903600" y="0"/>
                </a:lnTo>
                <a:lnTo>
                  <a:pt x="990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square"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554"/>
              </a:spcAft>
            </a:pPr>
            <a:endParaRPr lang="ja-JP" altLang="en-US" sz="1477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912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51520" y="152636"/>
            <a:ext cx="8640960" cy="3960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6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85348" y="6580850"/>
            <a:ext cx="583704" cy="19078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738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/>
              <a:t>#J16082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329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63" r:id="rId2"/>
    <p:sldLayoutId id="2147483704" r:id="rId3"/>
    <p:sldLayoutId id="2147483705" r:id="rId4"/>
    <p:sldLayoutId id="2147483711" r:id="rId5"/>
    <p:sldLayoutId id="2147483697" r:id="rId6"/>
    <p:sldLayoutId id="2147483698" r:id="rId7"/>
    <p:sldLayoutId id="2147483709" r:id="rId8"/>
    <p:sldLayoutId id="2147483712" r:id="rId9"/>
    <p:sldLayoutId id="2147483710" r:id="rId10"/>
    <p:sldLayoutId id="2147483699" r:id="rId11"/>
    <p:sldLayoutId id="2147483700" r:id="rId12"/>
    <p:sldLayoutId id="2147483706" r:id="rId13"/>
    <p:sldLayoutId id="2147483701" r:id="rId14"/>
    <p:sldLayoutId id="2147483703" r:id="rId15"/>
    <p:sldLayoutId id="2147483707" r:id="rId16"/>
    <p:sldLayoutId id="2147483708" r:id="rId17"/>
  </p:sldLayoutIdLst>
  <p:hf hdr="0" ftr="0" dt="0"/>
  <p:txStyles>
    <p:titleStyle>
      <a:lvl1pPr algn="l" defTabSz="844083" rtl="0" eaLnBrk="1" latinLnBrk="0" hangingPunct="1">
        <a:spcBef>
          <a:spcPct val="0"/>
        </a:spcBef>
        <a:buNone/>
        <a:defRPr kumimoji="1" sz="2031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1.png"/><Relationship Id="rId5" Type="http://schemas.openxmlformats.org/officeDocument/2006/relationships/image" Target="../media/image201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29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0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40.png"/><Relationship Id="rId7" Type="http://schemas.openxmlformats.org/officeDocument/2006/relationships/image" Target="../media/image7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73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8.png"/><Relationship Id="rId3" Type="http://schemas.openxmlformats.org/officeDocument/2006/relationships/image" Target="../media/image45.png"/><Relationship Id="rId7" Type="http://schemas.openxmlformats.org/officeDocument/2006/relationships/image" Target="../media/image36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18" Type="http://schemas.openxmlformats.org/officeDocument/2006/relationships/image" Target="../media/image67.png"/><Relationship Id="rId3" Type="http://schemas.openxmlformats.org/officeDocument/2006/relationships/image" Target="../media/image58.png"/><Relationship Id="rId7" Type="http://schemas.openxmlformats.org/officeDocument/2006/relationships/image" Target="../media/image491.png"/><Relationship Id="rId12" Type="http://schemas.openxmlformats.org/officeDocument/2006/relationships/image" Target="../media/image50.png"/><Relationship Id="rId17" Type="http://schemas.openxmlformats.org/officeDocument/2006/relationships/image" Target="../media/image65.png"/><Relationship Id="rId2" Type="http://schemas.openxmlformats.org/officeDocument/2006/relationships/image" Target="../media/image57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49.png"/><Relationship Id="rId15" Type="http://schemas.openxmlformats.org/officeDocument/2006/relationships/image" Target="../media/image63.png"/><Relationship Id="rId4" Type="http://schemas.openxmlformats.org/officeDocument/2006/relationships/image" Target="../media/image35.png"/><Relationship Id="rId1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74.png"/><Relationship Id="rId7" Type="http://schemas.openxmlformats.org/officeDocument/2006/relationships/image" Target="../media/image8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77.png"/><Relationship Id="rId9" Type="http://schemas.openxmlformats.org/officeDocument/2006/relationships/image" Target="../media/image8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7.png"/><Relationship Id="rId7" Type="http://schemas.openxmlformats.org/officeDocument/2006/relationships/image" Target="../media/image9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11" Type="http://schemas.openxmlformats.org/officeDocument/2006/relationships/image" Target="../media/image94.png"/><Relationship Id="rId5" Type="http://schemas.openxmlformats.org/officeDocument/2006/relationships/image" Target="../media/image82.png"/><Relationship Id="rId10" Type="http://schemas.openxmlformats.org/officeDocument/2006/relationships/image" Target="../media/image93.png"/><Relationship Id="rId4" Type="http://schemas.openxmlformats.org/officeDocument/2006/relationships/image" Target="../media/image81.png"/><Relationship Id="rId9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0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1.png"/><Relationship Id="rId18" Type="http://schemas.openxmlformats.org/officeDocument/2006/relationships/image" Target="../media/image931.png"/><Relationship Id="rId12" Type="http://schemas.openxmlformats.org/officeDocument/2006/relationships/image" Target="../media/image531.png"/><Relationship Id="rId17" Type="http://schemas.openxmlformats.org/officeDocument/2006/relationships/image" Target="../media/image920.png"/><Relationship Id="rId2" Type="http://schemas.openxmlformats.org/officeDocument/2006/relationships/image" Target="../media/image870.png"/><Relationship Id="rId16" Type="http://schemas.openxmlformats.org/officeDocument/2006/relationships/image" Target="../media/image910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880.png"/><Relationship Id="rId15" Type="http://schemas.openxmlformats.org/officeDocument/2006/relationships/image" Target="../media/image900.png"/><Relationship Id="rId10" Type="http://schemas.openxmlformats.org/officeDocument/2006/relationships/image" Target="../media/image511.png"/><Relationship Id="rId19" Type="http://schemas.openxmlformats.org/officeDocument/2006/relationships/image" Target="../media/image941.png"/><Relationship Id="rId9" Type="http://schemas.openxmlformats.org/officeDocument/2006/relationships/image" Target="../media/image501.png"/><Relationship Id="rId14" Type="http://schemas.openxmlformats.org/officeDocument/2006/relationships/image" Target="../media/image890.png"/></Relationships>
</file>

<file path=ppt/slides/_rels/slide4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30.png"/><Relationship Id="rId17" Type="http://schemas.openxmlformats.org/officeDocument/2006/relationships/image" Target="../media/image920.png"/><Relationship Id="rId2" Type="http://schemas.openxmlformats.org/officeDocument/2006/relationships/image" Target="../media/image870.png"/><Relationship Id="rId16" Type="http://schemas.openxmlformats.org/officeDocument/2006/relationships/image" Target="../media/image910.png"/><Relationship Id="rId1" Type="http://schemas.openxmlformats.org/officeDocument/2006/relationships/slideLayout" Target="../slideLayouts/slideLayout6.xml"/><Relationship Id="rId15" Type="http://schemas.openxmlformats.org/officeDocument/2006/relationships/image" Target="../media/image900.png"/><Relationship Id="rId10" Type="http://schemas.openxmlformats.org/officeDocument/2006/relationships/image" Target="../media/image99.png"/><Relationship Id="rId19" Type="http://schemas.openxmlformats.org/officeDocument/2006/relationships/image" Target="../media/image940.png"/><Relationship Id="rId9" Type="http://schemas.openxmlformats.org/officeDocument/2006/relationships/image" Target="../media/image501.png"/><Relationship Id="rId14" Type="http://schemas.openxmlformats.org/officeDocument/2006/relationships/image" Target="../media/image89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40.png"/><Relationship Id="rId7" Type="http://schemas.openxmlformats.org/officeDocument/2006/relationships/image" Target="../media/image1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30.png"/><Relationship Id="rId9" Type="http://schemas.openxmlformats.org/officeDocument/2006/relationships/image" Target="../media/image19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410.png"/><Relationship Id="rId7" Type="http://schemas.openxmlformats.org/officeDocument/2006/relationships/image" Target="../media/image44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0.png"/><Relationship Id="rId5" Type="http://schemas.openxmlformats.org/officeDocument/2006/relationships/image" Target="../media/image101.png"/><Relationship Id="rId4" Type="http://schemas.openxmlformats.org/officeDocument/2006/relationships/image" Target="../media/image420.png"/><Relationship Id="rId9" Type="http://schemas.openxmlformats.org/officeDocument/2006/relationships/image" Target="../media/image46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103.png"/><Relationship Id="rId7" Type="http://schemas.openxmlformats.org/officeDocument/2006/relationships/image" Target="../media/image23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5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30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0.png"/><Relationship Id="rId5" Type="http://schemas.openxmlformats.org/officeDocument/2006/relationships/image" Target="../media/image680.png"/><Relationship Id="rId4" Type="http://schemas.openxmlformats.org/officeDocument/2006/relationships/image" Target="../media/image67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png"/><Relationship Id="rId3" Type="http://schemas.openxmlformats.org/officeDocument/2006/relationships/image" Target="../media/image103.png"/><Relationship Id="rId7" Type="http://schemas.openxmlformats.org/officeDocument/2006/relationships/image" Target="../media/image740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0.png"/><Relationship Id="rId5" Type="http://schemas.openxmlformats.org/officeDocument/2006/relationships/image" Target="../media/image720.png"/><Relationship Id="rId4" Type="http://schemas.openxmlformats.org/officeDocument/2006/relationships/image" Target="../media/image710.png"/><Relationship Id="rId9" Type="http://schemas.openxmlformats.org/officeDocument/2006/relationships/image" Target="../media/image76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3" Type="http://schemas.openxmlformats.org/officeDocument/2006/relationships/image" Target="../media/image510.png"/><Relationship Id="rId7" Type="http://schemas.openxmlformats.org/officeDocument/2006/relationships/image" Target="../media/image55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0.png"/><Relationship Id="rId5" Type="http://schemas.openxmlformats.org/officeDocument/2006/relationships/image" Target="../media/image530.png"/><Relationship Id="rId10" Type="http://schemas.openxmlformats.org/officeDocument/2006/relationships/image" Target="../media/image580.png"/><Relationship Id="rId4" Type="http://schemas.openxmlformats.org/officeDocument/2006/relationships/image" Target="../media/image520.png"/><Relationship Id="rId9" Type="http://schemas.openxmlformats.org/officeDocument/2006/relationships/image" Target="../media/image57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427194" y="2495688"/>
            <a:ext cx="9998387" cy="930519"/>
          </a:xfrm>
        </p:spPr>
        <p:txBody>
          <a:bodyPr/>
          <a:lstStyle/>
          <a:p>
            <a:r>
              <a:rPr lang="en-US" altLang="ja-JP" sz="4000" dirty="0" err="1"/>
              <a:t>ResNets</a:t>
            </a:r>
            <a:r>
              <a:rPr lang="ja-JP" altLang="en-US" sz="4000" dirty="0"/>
              <a:t>に対する新たな正則化手法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4000" dirty="0" err="1"/>
              <a:t>ShakeDrop</a:t>
            </a:r>
            <a:r>
              <a:rPr lang="ja-JP" altLang="en-US" sz="4000" dirty="0"/>
              <a:t>の提案</a:t>
            </a:r>
          </a:p>
        </p:txBody>
      </p:sp>
      <p:sp>
        <p:nvSpPr>
          <p:cNvPr id="5" name="直角三角形 4"/>
          <p:cNvSpPr/>
          <p:nvPr/>
        </p:nvSpPr>
        <p:spPr bwMode="auto">
          <a:xfrm flipV="1">
            <a:off x="0" y="0"/>
            <a:ext cx="572966" cy="572966"/>
          </a:xfrm>
          <a:prstGeom prst="rtTriangle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554"/>
              </a:spcAft>
            </a:pPr>
            <a:endParaRPr lang="ja-JP" altLang="en-US" sz="1477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直角三角形 5"/>
          <p:cNvSpPr/>
          <p:nvPr/>
        </p:nvSpPr>
        <p:spPr bwMode="auto">
          <a:xfrm flipH="1">
            <a:off x="8571034" y="6285034"/>
            <a:ext cx="572966" cy="572966"/>
          </a:xfrm>
          <a:prstGeom prst="rtTriangle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554"/>
              </a:spcAft>
            </a:pPr>
            <a:endParaRPr lang="ja-JP" altLang="en-US" sz="1477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541356" y="4041068"/>
            <a:ext cx="8029678" cy="93051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b="0" dirty="0"/>
              <a:t>大阪府立大学 大学院工学研究科</a:t>
            </a:r>
            <a:endParaRPr lang="en-US" altLang="ja-JP" b="0" dirty="0"/>
          </a:p>
          <a:p>
            <a:r>
              <a:rPr lang="ja-JP" altLang="en-US" b="0" dirty="0">
                <a:solidFill>
                  <a:srgbClr val="FF0000"/>
                </a:solidFill>
              </a:rPr>
              <a:t>山田良博</a:t>
            </a:r>
            <a:r>
              <a:rPr lang="en-US" altLang="ja-JP" b="0" dirty="0"/>
              <a:t>, </a:t>
            </a:r>
            <a:r>
              <a:rPr lang="ja-JP" altLang="en-US" b="0" dirty="0"/>
              <a:t>岩村雅一</a:t>
            </a:r>
            <a:r>
              <a:rPr lang="en-US" altLang="ja-JP" b="0" dirty="0"/>
              <a:t>, </a:t>
            </a:r>
            <a:r>
              <a:rPr lang="ja-JP" altLang="en-US" b="0" dirty="0"/>
              <a:t>黄瀬浩一</a:t>
            </a:r>
          </a:p>
        </p:txBody>
      </p:sp>
    </p:spTree>
    <p:extLst>
      <p:ext uri="{BB962C8B-B14F-4D97-AF65-F5344CB8AC3E}">
        <p14:creationId xmlns:p14="http://schemas.microsoft.com/office/powerpoint/2010/main" val="853039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1. </a:t>
            </a:r>
            <a:r>
              <a:rPr lang="ja-JP" altLang="en-US" sz="2954" dirty="0"/>
              <a:t>はじめに </a:t>
            </a:r>
            <a:r>
              <a:rPr lang="en-US" altLang="ja-JP" sz="2954" dirty="0"/>
              <a:t>-</a:t>
            </a:r>
            <a:r>
              <a:rPr lang="ja-JP" altLang="en-US" sz="2954" dirty="0"/>
              <a:t>いかに最高精度を実現したか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sp>
        <p:nvSpPr>
          <p:cNvPr id="7" name="正方形/長方形 6"/>
          <p:cNvSpPr/>
          <p:nvPr/>
        </p:nvSpPr>
        <p:spPr>
          <a:xfrm>
            <a:off x="683567" y="1700808"/>
            <a:ext cx="6264697" cy="523220"/>
          </a:xfrm>
          <a:prstGeom prst="rect">
            <a:avLst/>
          </a:prstGeom>
          <a:ln>
            <a:solidFill>
              <a:srgbClr val="7B7B7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800" b="1" dirty="0"/>
              <a:t>スキップ構造をもつニューラルネット</a:t>
            </a:r>
            <a:endParaRPr lang="en-US" altLang="ja-JP" sz="28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98AA8FF-DD39-4DB7-947E-214DD7781829}"/>
              </a:ext>
            </a:extLst>
          </p:cNvPr>
          <p:cNvSpPr txBox="1"/>
          <p:nvPr/>
        </p:nvSpPr>
        <p:spPr>
          <a:xfrm>
            <a:off x="251520" y="969227"/>
            <a:ext cx="279262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solidFill>
                  <a:schemeClr val="bg1">
                    <a:lumMod val="50000"/>
                  </a:schemeClr>
                </a:solidFill>
              </a:rPr>
              <a:t>① </a:t>
            </a:r>
            <a:r>
              <a:rPr kumimoji="1" lang="en-US" altLang="ja-JP" sz="4000" b="1" dirty="0" err="1">
                <a:solidFill>
                  <a:schemeClr val="bg1">
                    <a:lumMod val="50000"/>
                  </a:schemeClr>
                </a:solidFill>
              </a:rPr>
              <a:t>ResNet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F8A1DB7-F272-4632-B4EB-35C383B67EC3}"/>
              </a:ext>
            </a:extLst>
          </p:cNvPr>
          <p:cNvSpPr txBox="1"/>
          <p:nvPr/>
        </p:nvSpPr>
        <p:spPr>
          <a:xfrm>
            <a:off x="683567" y="3940782"/>
            <a:ext cx="4134465" cy="52322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800" b="1" dirty="0"/>
              <a:t>ニューラルネットに</a:t>
            </a:r>
            <a:r>
              <a:rPr lang="ja-JP" altLang="en-US" sz="2800" b="1" dirty="0" smtClean="0"/>
              <a:t>制約</a:t>
            </a:r>
            <a:endParaRPr lang="ja-JP" altLang="en-US" sz="28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73B4843-CCB5-4959-A8AE-47CD08EF6844}"/>
              </a:ext>
            </a:extLst>
          </p:cNvPr>
          <p:cNvSpPr txBox="1"/>
          <p:nvPr/>
        </p:nvSpPr>
        <p:spPr>
          <a:xfrm>
            <a:off x="251520" y="3232896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>
                <a:solidFill>
                  <a:srgbClr val="0070C0"/>
                </a:solidFill>
              </a:rPr>
              <a:t>②確率的</a:t>
            </a:r>
            <a:r>
              <a:rPr kumimoji="1" lang="ja-JP" altLang="en-US" sz="4000" b="1">
                <a:solidFill>
                  <a:srgbClr val="0070C0"/>
                </a:solidFill>
              </a:rPr>
              <a:t>正則化</a:t>
            </a:r>
            <a:endParaRPr kumimoji="1" lang="ja-JP" altLang="en-US" sz="4000" b="1" dirty="0">
              <a:solidFill>
                <a:srgbClr val="0070C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l="53940" b="10020"/>
          <a:stretch/>
        </p:blipFill>
        <p:spPr>
          <a:xfrm flipV="1">
            <a:off x="5913334" y="3439319"/>
            <a:ext cx="3230666" cy="341868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135945" y="6057292"/>
            <a:ext cx="282801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例</a:t>
            </a:r>
            <a:r>
              <a:rPr kumimoji="1" lang="en-US" altLang="ja-JP" sz="3600" dirty="0" smtClean="0"/>
              <a:t>: Dropout</a:t>
            </a:r>
            <a:endParaRPr kumimoji="1" lang="ja-JP" altLang="en-US" sz="3600" dirty="0"/>
          </a:p>
        </p:txBody>
      </p:sp>
      <p:sp>
        <p:nvSpPr>
          <p:cNvPr id="10" name="角丸四角形吹き出し 9"/>
          <p:cNvSpPr/>
          <p:nvPr/>
        </p:nvSpPr>
        <p:spPr bwMode="auto">
          <a:xfrm>
            <a:off x="5544108" y="2660824"/>
            <a:ext cx="3060340" cy="572072"/>
          </a:xfrm>
          <a:prstGeom prst="wedgeRoundRectCallout">
            <a:avLst>
              <a:gd name="adj1" fmla="val -7282"/>
              <a:gd name="adj2" fmla="val 93066"/>
              <a:gd name="adj3" fmla="val 1666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4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確率的に欠損させる</a:t>
            </a:r>
          </a:p>
        </p:txBody>
      </p:sp>
    </p:spTree>
    <p:extLst>
      <p:ext uri="{BB962C8B-B14F-4D97-AF65-F5344CB8AC3E}">
        <p14:creationId xmlns:p14="http://schemas.microsoft.com/office/powerpoint/2010/main" val="1165613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300662B3-8E86-4858-A0F5-9EEE8892A193}"/>
              </a:ext>
            </a:extLst>
          </p:cNvPr>
          <p:cNvSpPr/>
          <p:nvPr/>
        </p:nvSpPr>
        <p:spPr bwMode="auto">
          <a:xfrm>
            <a:off x="9572490" y="2030823"/>
            <a:ext cx="4133869" cy="9001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1. </a:t>
            </a:r>
            <a:r>
              <a:rPr lang="ja-JP" altLang="en-US" sz="2954" dirty="0"/>
              <a:t>はじめに </a:t>
            </a:r>
            <a:r>
              <a:rPr lang="en-US" altLang="ja-JP" sz="2954" dirty="0" smtClean="0"/>
              <a:t>–</a:t>
            </a:r>
            <a:r>
              <a:rPr lang="ja-JP" altLang="en-US" sz="2954" dirty="0" smtClean="0"/>
              <a:t>確率的正則化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4F21CD5-F01E-489A-8832-418BC35DDDF7}"/>
              </a:ext>
            </a:extLst>
          </p:cNvPr>
          <p:cNvSpPr txBox="1"/>
          <p:nvPr/>
        </p:nvSpPr>
        <p:spPr>
          <a:xfrm>
            <a:off x="251520" y="1049899"/>
            <a:ext cx="49552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ja-JP" altLang="en-US" sz="2800" dirty="0" smtClean="0"/>
              <a:t>ニューラルネットワークに</a:t>
            </a:r>
            <a:endParaRPr lang="en-US" altLang="ja-JP" sz="2800" dirty="0" smtClean="0"/>
          </a:p>
          <a:p>
            <a:pPr lvl="1"/>
            <a:r>
              <a:rPr lang="ja-JP" altLang="en-US" sz="2800" dirty="0" smtClean="0"/>
              <a:t>確率的</a:t>
            </a:r>
            <a:r>
              <a:rPr lang="ja-JP" altLang="en-US" sz="2800" dirty="0"/>
              <a:t>な</a:t>
            </a:r>
            <a:r>
              <a:rPr lang="ja-JP" altLang="en-US" sz="2800" dirty="0" smtClean="0"/>
              <a:t>制約を与える</a:t>
            </a:r>
            <a:endParaRPr lang="en-US" altLang="ja-JP" sz="2800" dirty="0"/>
          </a:p>
          <a:p>
            <a:pPr lvl="1"/>
            <a:r>
              <a:rPr kumimoji="1" lang="en-US" altLang="ja-JP" sz="2800" dirty="0"/>
              <a:t>(</a:t>
            </a:r>
            <a:r>
              <a:rPr kumimoji="1" lang="en-US" altLang="ja-JP" sz="2800" dirty="0" smtClean="0"/>
              <a:t>Dropout</a:t>
            </a:r>
            <a:r>
              <a:rPr kumimoji="1" lang="ja-JP" altLang="en-US" sz="2800" dirty="0" smtClean="0"/>
              <a:t>等</a:t>
            </a:r>
            <a:r>
              <a:rPr kumimoji="1" lang="en-US" altLang="ja-JP" sz="2800" dirty="0"/>
              <a:t>)</a:t>
            </a:r>
            <a:endParaRPr kumimoji="1" lang="ja-JP" altLang="en-US" sz="2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8A1DB7-F272-4632-B4EB-35C383B67EC3}"/>
              </a:ext>
            </a:extLst>
          </p:cNvPr>
          <p:cNvSpPr txBox="1"/>
          <p:nvPr/>
        </p:nvSpPr>
        <p:spPr>
          <a:xfrm>
            <a:off x="11860521" y="815806"/>
            <a:ext cx="480131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b="1" dirty="0"/>
              <a:t>ニューラルネットに制約を与える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73B4843-CCB5-4959-A8AE-47CD08EF6844}"/>
              </a:ext>
            </a:extLst>
          </p:cNvPr>
          <p:cNvSpPr txBox="1"/>
          <p:nvPr/>
        </p:nvSpPr>
        <p:spPr>
          <a:xfrm>
            <a:off x="9144000" y="69269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「正則化」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D67EA3B-4FE3-4658-8B98-7DC3A7277B10}"/>
              </a:ext>
            </a:extLst>
          </p:cNvPr>
          <p:cNvSpPr/>
          <p:nvPr/>
        </p:nvSpPr>
        <p:spPr bwMode="auto">
          <a:xfrm>
            <a:off x="9886692" y="1700808"/>
            <a:ext cx="8748972" cy="8317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53940" b="10020"/>
          <a:stretch/>
        </p:blipFill>
        <p:spPr>
          <a:xfrm flipV="1">
            <a:off x="4838363" y="2480873"/>
            <a:ext cx="4041545" cy="427675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631141" y="5913276"/>
            <a:ext cx="241444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Dropout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89496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1. </a:t>
            </a:r>
            <a:r>
              <a:rPr lang="ja-JP" altLang="en-US" sz="2954" dirty="0"/>
              <a:t>はじめに </a:t>
            </a:r>
            <a:r>
              <a:rPr lang="en-US" altLang="ja-JP" sz="2954" dirty="0"/>
              <a:t>-</a:t>
            </a:r>
            <a:r>
              <a:rPr lang="en-US" altLang="ja-JP" sz="2954" dirty="0" err="1"/>
              <a:t>ResNets</a:t>
            </a:r>
            <a:r>
              <a:rPr lang="en-US" altLang="ja-JP" sz="2954" dirty="0"/>
              <a:t>+</a:t>
            </a:r>
            <a:r>
              <a:rPr lang="ja-JP" altLang="en-US" sz="2954" dirty="0"/>
              <a:t>確率的正則化</a:t>
            </a:r>
            <a:r>
              <a:rPr lang="en-US" altLang="ja-JP" sz="2954" dirty="0"/>
              <a:t>-</a:t>
            </a:r>
            <a:endParaRPr lang="ja-JP" altLang="en-US" sz="2400" dirty="0"/>
          </a:p>
        </p:txBody>
      </p:sp>
      <p:graphicFrame>
        <p:nvGraphicFramePr>
          <p:cNvPr id="25" name="グラフ 24"/>
          <p:cNvGraphicFramePr/>
          <p:nvPr>
            <p:extLst>
              <p:ext uri="{D42A27DB-BD31-4B8C-83A1-F6EECF244321}">
                <p14:modId xmlns:p14="http://schemas.microsoft.com/office/powerpoint/2010/main" val="2465593881"/>
              </p:ext>
            </p:extLst>
          </p:nvPr>
        </p:nvGraphicFramePr>
        <p:xfrm>
          <a:off x="143508" y="117979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155031" y="728700"/>
            <a:ext cx="2068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75000"/>
                  </a:schemeClr>
                </a:solidFill>
              </a:rPr>
              <a:t>認識率 </a:t>
            </a:r>
            <a:r>
              <a:rPr lang="en-US" altLang="ja-JP" sz="2800" dirty="0">
                <a:solidFill>
                  <a:schemeClr val="tx1">
                    <a:lumMod val="75000"/>
                  </a:schemeClr>
                </a:solidFill>
              </a:rPr>
              <a:t>(%)</a:t>
            </a:r>
            <a:endParaRPr kumimoji="1" lang="ja-JP" alt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86598" y="6519446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tx1">
                    <a:lumMod val="75000"/>
                  </a:schemeClr>
                </a:solidFill>
              </a:rPr>
              <a:t>2015</a:t>
            </a:r>
            <a:r>
              <a:rPr kumimoji="1" lang="ja-JP" altLang="en-US" sz="1600" dirty="0">
                <a:solidFill>
                  <a:schemeClr val="tx1">
                    <a:lumMod val="75000"/>
                  </a:schemeClr>
                </a:solidFill>
              </a:rPr>
              <a:t>年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434198" y="6519446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tx1">
                    <a:lumMod val="75000"/>
                  </a:schemeClr>
                </a:solidFill>
              </a:rPr>
              <a:t>2016</a:t>
            </a:r>
            <a:r>
              <a:rPr kumimoji="1" lang="ja-JP" altLang="en-US" sz="1600" dirty="0">
                <a:solidFill>
                  <a:schemeClr val="tx1">
                    <a:lumMod val="75000"/>
                  </a:schemeClr>
                </a:solidFill>
              </a:rPr>
              <a:t>年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1340117" y="5982655"/>
            <a:ext cx="45719" cy="8849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112060" y="5987828"/>
            <a:ext cx="45719" cy="8849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208487" y="6529004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tx1">
                    <a:lumMod val="75000"/>
                  </a:schemeClr>
                </a:solidFill>
              </a:rPr>
              <a:t>2017</a:t>
            </a:r>
            <a:r>
              <a:rPr kumimoji="1" lang="ja-JP" altLang="en-US" sz="1600" dirty="0">
                <a:solidFill>
                  <a:schemeClr val="tx1">
                    <a:lumMod val="75000"/>
                  </a:schemeClr>
                </a:solidFill>
              </a:rPr>
              <a:t>年</a:t>
            </a:r>
          </a:p>
        </p:txBody>
      </p:sp>
      <p:sp>
        <p:nvSpPr>
          <p:cNvPr id="35" name="角丸四角形吹き出し 34"/>
          <p:cNvSpPr/>
          <p:nvPr/>
        </p:nvSpPr>
        <p:spPr>
          <a:xfrm>
            <a:off x="1885603" y="4905164"/>
            <a:ext cx="1757680" cy="434415"/>
          </a:xfrm>
          <a:prstGeom prst="wedgeRoundRectCallout">
            <a:avLst>
              <a:gd name="adj1" fmla="val -41585"/>
              <a:gd name="adj2" fmla="val -7231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dirty="0">
                <a:solidFill>
                  <a:schemeClr val="bg1"/>
                </a:solidFill>
              </a:rPr>
              <a:t>Pre-</a:t>
            </a:r>
            <a:r>
              <a:rPr lang="en-US" altLang="ja-JP" sz="2000" dirty="0" err="1">
                <a:solidFill>
                  <a:schemeClr val="bg1"/>
                </a:solidFill>
              </a:rPr>
              <a:t>ResNet</a:t>
            </a:r>
            <a:endParaRPr lang="ja-JP" sz="2000" dirty="0">
              <a:solidFill>
                <a:schemeClr val="bg1"/>
              </a:solidFill>
            </a:endParaRPr>
          </a:p>
        </p:txBody>
      </p:sp>
      <p:sp>
        <p:nvSpPr>
          <p:cNvPr id="36" name="角丸四角形吹き出し 35"/>
          <p:cNvSpPr/>
          <p:nvPr/>
        </p:nvSpPr>
        <p:spPr>
          <a:xfrm>
            <a:off x="773578" y="3567778"/>
            <a:ext cx="1980220" cy="422764"/>
          </a:xfrm>
          <a:prstGeom prst="wedgeRoundRectCallout">
            <a:avLst>
              <a:gd name="adj1" fmla="val 39399"/>
              <a:gd name="adj2" fmla="val 7420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b="1" dirty="0">
                <a:solidFill>
                  <a:schemeClr val="bg1"/>
                </a:solidFill>
              </a:rPr>
              <a:t>Wide </a:t>
            </a:r>
            <a:r>
              <a:rPr lang="en-US" altLang="ja-JP" sz="2000" b="1" dirty="0" err="1">
                <a:solidFill>
                  <a:schemeClr val="bg1"/>
                </a:solidFill>
              </a:rPr>
              <a:t>ResNet</a:t>
            </a:r>
            <a:endParaRPr lang="ja-JP" sz="2000" b="1" dirty="0">
              <a:solidFill>
                <a:schemeClr val="bg1"/>
              </a:solidFill>
            </a:endParaRPr>
          </a:p>
        </p:txBody>
      </p:sp>
      <p:sp>
        <p:nvSpPr>
          <p:cNvPr id="37" name="角丸四角形吹き出し 36"/>
          <p:cNvSpPr/>
          <p:nvPr/>
        </p:nvSpPr>
        <p:spPr>
          <a:xfrm>
            <a:off x="3383868" y="3990542"/>
            <a:ext cx="1553830" cy="422764"/>
          </a:xfrm>
          <a:prstGeom prst="wedgeRoundRectCallout">
            <a:avLst>
              <a:gd name="adj1" fmla="val -36882"/>
              <a:gd name="adj2" fmla="val -7703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dirty="0" err="1"/>
              <a:t>DenseNet</a:t>
            </a:r>
            <a:endParaRPr lang="ja-JP" sz="2000" dirty="0"/>
          </a:p>
        </p:txBody>
      </p:sp>
      <p:sp>
        <p:nvSpPr>
          <p:cNvPr id="38" name="角丸四角形吹き出し 37"/>
          <p:cNvSpPr/>
          <p:nvPr/>
        </p:nvSpPr>
        <p:spPr>
          <a:xfrm>
            <a:off x="4427984" y="3488913"/>
            <a:ext cx="1872208" cy="462117"/>
          </a:xfrm>
          <a:prstGeom prst="wedgeRoundRectCallout">
            <a:avLst>
              <a:gd name="adj1" fmla="val -59695"/>
              <a:gd name="adj2" fmla="val -3890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b="1" dirty="0" err="1">
                <a:solidFill>
                  <a:schemeClr val="bg1"/>
                </a:solidFill>
              </a:rPr>
              <a:t>PyramidNet</a:t>
            </a:r>
            <a:endParaRPr lang="ja-JP" sz="2000" b="1" dirty="0">
              <a:solidFill>
                <a:schemeClr val="bg1"/>
              </a:solidFill>
            </a:endParaRPr>
          </a:p>
        </p:txBody>
      </p:sp>
      <p:sp>
        <p:nvSpPr>
          <p:cNvPr id="39" name="角丸四角形吹き出し 38"/>
          <p:cNvSpPr/>
          <p:nvPr/>
        </p:nvSpPr>
        <p:spPr>
          <a:xfrm>
            <a:off x="3170727" y="2553494"/>
            <a:ext cx="1401273" cy="459660"/>
          </a:xfrm>
          <a:prstGeom prst="wedgeRoundRectCallout">
            <a:avLst>
              <a:gd name="adj1" fmla="val 37954"/>
              <a:gd name="adj2" fmla="val 7554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b="1" dirty="0" err="1">
                <a:solidFill>
                  <a:schemeClr val="bg1"/>
                </a:solidFill>
              </a:rPr>
              <a:t>ResNeXt</a:t>
            </a:r>
            <a:endParaRPr lang="ja-JP" sz="2000" b="1" dirty="0">
              <a:solidFill>
                <a:schemeClr val="bg1"/>
              </a:solidFill>
            </a:endParaRPr>
          </a:p>
        </p:txBody>
      </p:sp>
      <p:sp>
        <p:nvSpPr>
          <p:cNvPr id="40" name="角丸四角形吹き出し 39"/>
          <p:cNvSpPr/>
          <p:nvPr/>
        </p:nvSpPr>
        <p:spPr>
          <a:xfrm>
            <a:off x="4995597" y="2985370"/>
            <a:ext cx="2852313" cy="422764"/>
          </a:xfrm>
          <a:prstGeom prst="wedgeRoundRectCallout">
            <a:avLst>
              <a:gd name="adj1" fmla="val 1102"/>
              <a:gd name="adj2" fmla="val -78259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800" b="1" dirty="0">
                <a:solidFill>
                  <a:schemeClr val="bg1"/>
                </a:solidFill>
              </a:rPr>
              <a:t>Shake-Shake</a:t>
            </a:r>
            <a:endParaRPr lang="ja-JP" sz="2800" b="1" dirty="0">
              <a:solidFill>
                <a:schemeClr val="bg1"/>
              </a:solidFill>
            </a:endParaRPr>
          </a:p>
        </p:txBody>
      </p:sp>
      <p:sp>
        <p:nvSpPr>
          <p:cNvPr id="42" name="角丸四角形吹き出し 41"/>
          <p:cNvSpPr/>
          <p:nvPr/>
        </p:nvSpPr>
        <p:spPr>
          <a:xfrm>
            <a:off x="3455876" y="2069967"/>
            <a:ext cx="2727430" cy="407528"/>
          </a:xfrm>
          <a:prstGeom prst="wedgeRoundRectCallout">
            <a:avLst>
              <a:gd name="adj1" fmla="val 1682"/>
              <a:gd name="adj2" fmla="val 132032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b="1" dirty="0" err="1">
                <a:solidFill>
                  <a:schemeClr val="bg1"/>
                </a:solidFill>
              </a:rPr>
              <a:t>PyramidSepDrop</a:t>
            </a:r>
            <a:endParaRPr lang="ja-JP" sz="2000" b="1" dirty="0">
              <a:solidFill>
                <a:schemeClr val="bg1"/>
              </a:solidFill>
            </a:endParaRPr>
          </a:p>
        </p:txBody>
      </p:sp>
      <p:sp>
        <p:nvSpPr>
          <p:cNvPr id="43" name="角丸四角形吹き出し 42"/>
          <p:cNvSpPr/>
          <p:nvPr/>
        </p:nvSpPr>
        <p:spPr>
          <a:xfrm>
            <a:off x="1009635" y="5553236"/>
            <a:ext cx="1213591" cy="414365"/>
          </a:xfrm>
          <a:prstGeom prst="wedgeRoundRectCallout">
            <a:avLst>
              <a:gd name="adj1" fmla="val -45834"/>
              <a:gd name="adj2" fmla="val -6345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b="1" dirty="0" err="1">
                <a:solidFill>
                  <a:schemeClr val="bg1"/>
                </a:solidFill>
              </a:rPr>
              <a:t>ResNet</a:t>
            </a:r>
            <a:endParaRPr lang="ja-JP" sz="2000" b="1" dirty="0">
              <a:solidFill>
                <a:schemeClr val="bg1"/>
              </a:solidFill>
            </a:endParaRPr>
          </a:p>
        </p:txBody>
      </p:sp>
      <p:sp>
        <p:nvSpPr>
          <p:cNvPr id="44" name="角丸四角形吹き出し 43"/>
          <p:cNvSpPr/>
          <p:nvPr/>
        </p:nvSpPr>
        <p:spPr>
          <a:xfrm>
            <a:off x="4742337" y="1513658"/>
            <a:ext cx="3540213" cy="432671"/>
          </a:xfrm>
          <a:prstGeom prst="wedgeRoundRectCallout">
            <a:avLst>
              <a:gd name="adj1" fmla="val 39134"/>
              <a:gd name="adj2" fmla="val 96520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 b="1" dirty="0">
                <a:solidFill>
                  <a:schemeClr val="bg1"/>
                </a:solidFill>
              </a:rPr>
              <a:t>提案手法</a:t>
            </a:r>
            <a:r>
              <a:rPr lang="en-US" altLang="ja-JP" sz="2400" b="1" dirty="0">
                <a:solidFill>
                  <a:schemeClr val="bg1"/>
                </a:solidFill>
              </a:rPr>
              <a:t>: </a:t>
            </a:r>
            <a:r>
              <a:rPr lang="en-US" altLang="ja-JP" sz="2400" b="1" dirty="0" err="1">
                <a:solidFill>
                  <a:schemeClr val="bg1"/>
                </a:solidFill>
              </a:rPr>
              <a:t>ShakeDrop</a:t>
            </a:r>
            <a:endParaRPr lang="ja-JP" sz="2400" b="1" dirty="0">
              <a:solidFill>
                <a:schemeClr val="bg1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346581" y="4817823"/>
            <a:ext cx="4542782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 err="1"/>
              <a:t>ResNets</a:t>
            </a:r>
            <a:r>
              <a:rPr lang="en-US" altLang="ja-JP" sz="2800" b="1" dirty="0"/>
              <a:t>+</a:t>
            </a:r>
            <a:r>
              <a:rPr lang="ja-JP" altLang="en-US" sz="2800" b="1" dirty="0"/>
              <a:t>確率的正則化が</a:t>
            </a:r>
            <a:endParaRPr lang="en-US" altLang="ja-JP" sz="2800" b="1" dirty="0"/>
          </a:p>
          <a:p>
            <a:r>
              <a:rPr lang="ja-JP" altLang="en-US" sz="2800" b="1" dirty="0"/>
              <a:t>認識精度向上のキモ</a:t>
            </a:r>
            <a:endParaRPr lang="en-US" altLang="ja-JP" sz="2800" b="1" dirty="0"/>
          </a:p>
        </p:txBody>
      </p:sp>
    </p:spTree>
    <p:extLst>
      <p:ext uri="{BB962C8B-B14F-4D97-AF65-F5344CB8AC3E}">
        <p14:creationId xmlns:p14="http://schemas.microsoft.com/office/powerpoint/2010/main" val="3068140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1. </a:t>
            </a:r>
            <a:r>
              <a:rPr lang="ja-JP" altLang="en-US" sz="2954" dirty="0"/>
              <a:t>はじめに </a:t>
            </a:r>
            <a:r>
              <a:rPr lang="en-US" altLang="ja-JP" sz="2954" dirty="0"/>
              <a:t>-Shake-Shake</a:t>
            </a:r>
            <a:r>
              <a:rPr lang="ja-JP" altLang="en-US" sz="2954" dirty="0"/>
              <a:t>の特徴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AD4B107-5A21-4A44-B442-3CFDC370DBE4}"/>
              </a:ext>
            </a:extLst>
          </p:cNvPr>
          <p:cNvSpPr/>
          <p:nvPr/>
        </p:nvSpPr>
        <p:spPr>
          <a:xfrm>
            <a:off x="364891" y="6075406"/>
            <a:ext cx="8431593" cy="480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39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358C365-45F9-40C5-90DE-71B604D793B8}"/>
              </a:ext>
            </a:extLst>
          </p:cNvPr>
          <p:cNvGrpSpPr/>
          <p:nvPr/>
        </p:nvGrpSpPr>
        <p:grpSpPr>
          <a:xfrm>
            <a:off x="550909" y="2033872"/>
            <a:ext cx="7831137" cy="4521817"/>
            <a:chOff x="524472" y="85036"/>
            <a:chExt cx="11298125" cy="6583239"/>
          </a:xfrm>
        </p:grpSpPr>
        <p:sp>
          <p:nvSpPr>
            <p:cNvPr id="14" name="角丸四角形 46">
              <a:extLst>
                <a:ext uri="{FF2B5EF4-FFF2-40B4-BE49-F238E27FC236}">
                  <a16:creationId xmlns:a16="http://schemas.microsoft.com/office/drawing/2014/main" id="{269A9D2F-885F-477F-A439-E78EFF413512}"/>
                </a:ext>
              </a:extLst>
            </p:cNvPr>
            <p:cNvSpPr/>
            <p:nvPr/>
          </p:nvSpPr>
          <p:spPr bwMode="auto">
            <a:xfrm>
              <a:off x="4824777" y="1926767"/>
              <a:ext cx="4104456" cy="2569982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rgbClr val="4D4D4D"/>
              </a:solidFill>
            </a:ln>
            <a:effectLst/>
            <a:extLst/>
          </p:spPr>
          <p:txBody>
            <a:bodyPr lIns="0" tIns="0" rIns="0" bIns="0" rtlCol="0" anchor="ctr">
              <a:noAutofit/>
            </a:bodyPr>
            <a:lstStyle/>
            <a:p>
              <a:pPr algn="just" defTabSz="781903">
                <a:lnSpc>
                  <a:spcPct val="140000"/>
                </a:lnSpc>
                <a:spcAft>
                  <a:spcPts val="513"/>
                </a:spcAft>
                <a:defRPr/>
              </a:pPr>
              <a:endParaRPr kumimoji="0" lang="ja-JP" altLang="en-US" sz="1197" kern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F6483DB1-4A21-4E8E-BF83-B4BFAF107F0D}"/>
                    </a:ext>
                  </a:extLst>
                </p:cNvPr>
                <p:cNvSpPr txBox="1"/>
                <p:nvPr/>
              </p:nvSpPr>
              <p:spPr>
                <a:xfrm>
                  <a:off x="9114030" y="1077074"/>
                  <a:ext cx="1776510" cy="900655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pPr defTabSz="781903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ja-JP" sz="3420" i="1" ker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kumimoji="0" lang="en-US" altLang="ja-JP" sz="3420" i="1" ker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altLang="ja-JP" sz="3420" i="1" ker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en-US" altLang="ja-JP" sz="3420" i="1" ker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ja-JP" altLang="en-US" sz="3420" kern="0" dirty="0">
                    <a:solidFill>
                      <a:srgbClr val="4D4D4D"/>
                    </a:solidFill>
                    <a:latin typeface="メイリオ"/>
                    <a:ea typeface="メイリオ"/>
                  </a:endParaRPr>
                </a:p>
              </p:txBody>
            </p:sp>
          </mc:Choice>
          <mc:Fallback xmlns="">
            <p:sp>
              <p:nvSpPr>
                <p:cNvPr id="48" name="テキスト ボックス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4030" y="1077074"/>
                  <a:ext cx="1776510" cy="900655"/>
                </a:xfrm>
                <a:prstGeom prst="rect">
                  <a:avLst/>
                </a:prstGeom>
                <a:blipFill>
                  <a:blip r:embed="rId2"/>
                  <a:stretch>
                    <a:fillRect r="-1000" b="-13462"/>
                  </a:stretch>
                </a:blipFill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BB647598-43D4-4037-8621-CF19140DD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5077" y="2046147"/>
              <a:ext cx="2882731" cy="2255711"/>
            </a:xfrm>
            <a:prstGeom prst="rect">
              <a:avLst/>
            </a:prstGeom>
          </p:spPr>
        </p:pic>
        <p:sp>
          <p:nvSpPr>
            <p:cNvPr id="19" name="右矢印 49">
              <a:extLst>
                <a:ext uri="{FF2B5EF4-FFF2-40B4-BE49-F238E27FC236}">
                  <a16:creationId xmlns:a16="http://schemas.microsoft.com/office/drawing/2014/main" id="{B3177D8E-8853-4925-8766-5738884E7268}"/>
                </a:ext>
              </a:extLst>
            </p:cNvPr>
            <p:cNvSpPr/>
            <p:nvPr/>
          </p:nvSpPr>
          <p:spPr bwMode="auto">
            <a:xfrm>
              <a:off x="4276509" y="1132340"/>
              <a:ext cx="4837522" cy="684076"/>
            </a:xfrm>
            <a:prstGeom prst="rightArrow">
              <a:avLst/>
            </a:prstGeom>
            <a:solidFill>
              <a:srgbClr val="FF5050">
                <a:lumMod val="40000"/>
                <a:lumOff val="60000"/>
              </a:srgbClr>
            </a:solidFill>
            <a:ln w="25400" cap="flat" cmpd="sng" algn="ctr">
              <a:solidFill>
                <a:srgbClr val="FF5050">
                  <a:shade val="50000"/>
                </a:srgbClr>
              </a:solidFill>
              <a:prstDash val="solid"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just" defTabSz="781903">
                <a:lnSpc>
                  <a:spcPct val="140000"/>
                </a:lnSpc>
                <a:spcAft>
                  <a:spcPts val="513"/>
                </a:spcAft>
                <a:defRPr/>
              </a:pPr>
              <a:endParaRPr kumimoji="0" lang="ja-JP" altLang="en-US" sz="1197" kern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66C10D99-1C8D-4E52-B8BE-8278309A544E}"/>
                </a:ext>
              </a:extLst>
            </p:cNvPr>
            <p:cNvSpPr txBox="1"/>
            <p:nvPr/>
          </p:nvSpPr>
          <p:spPr>
            <a:xfrm>
              <a:off x="4700560" y="1126385"/>
              <a:ext cx="3756259" cy="67082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5050"/>
              </a:solidFill>
              <a:prstDash val="solid"/>
            </a:ln>
            <a:effectLst/>
          </p:spPr>
          <p:txBody>
            <a:bodyPr wrap="none" rtlCol="0" anchor="ctr">
              <a:spAutoFit/>
            </a:bodyPr>
            <a:lstStyle/>
            <a:p>
              <a:pPr defTabSz="781903">
                <a:defRPr/>
              </a:pPr>
              <a:r>
                <a:rPr kumimoji="0" lang="ja-JP" altLang="en-US" sz="2394" kern="0" dirty="0">
                  <a:solidFill>
                    <a:srgbClr val="4D4D4D"/>
                  </a:solidFill>
                  <a:latin typeface="メイリオ"/>
                  <a:ea typeface="メイリオ"/>
                </a:rPr>
                <a:t>① </a:t>
              </a:r>
              <a:r>
                <a:rPr kumimoji="0" lang="en-US" altLang="ja-JP" sz="2394" kern="0" dirty="0">
                  <a:solidFill>
                    <a:srgbClr val="4D4D4D"/>
                  </a:solidFill>
                  <a:latin typeface="メイリオ"/>
                  <a:ea typeface="メイリオ"/>
                </a:rPr>
                <a:t>Forward pass</a:t>
              </a:r>
              <a:endParaRPr kumimoji="0" lang="ja-JP" altLang="en-US" sz="2052" kern="0" dirty="0">
                <a:solidFill>
                  <a:srgbClr val="4D4D4D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21" name="曲折矢印 51">
              <a:extLst>
                <a:ext uri="{FF2B5EF4-FFF2-40B4-BE49-F238E27FC236}">
                  <a16:creationId xmlns:a16="http://schemas.microsoft.com/office/drawing/2014/main" id="{88D79AB5-8990-456E-8064-A1FB10D7C039}"/>
                </a:ext>
              </a:extLst>
            </p:cNvPr>
            <p:cNvSpPr/>
            <p:nvPr/>
          </p:nvSpPr>
          <p:spPr bwMode="auto">
            <a:xfrm rot="10800000">
              <a:off x="3970273" y="1963180"/>
              <a:ext cx="5878376" cy="3329601"/>
            </a:xfrm>
            <a:prstGeom prst="bentArrow">
              <a:avLst>
                <a:gd name="adj1" fmla="val 10765"/>
                <a:gd name="adj2" fmla="val 9675"/>
                <a:gd name="adj3" fmla="val 9701"/>
                <a:gd name="adj4" fmla="val 41648"/>
              </a:avLst>
            </a:prstGeom>
            <a:solidFill>
              <a:srgbClr val="0071BC">
                <a:lumMod val="20000"/>
                <a:lumOff val="80000"/>
              </a:srgbClr>
            </a:solidFill>
            <a:ln w="38100">
              <a:solidFill>
                <a:srgbClr val="0070C0"/>
              </a:solidFill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just" defTabSz="781903">
                <a:lnSpc>
                  <a:spcPct val="140000"/>
                </a:lnSpc>
                <a:spcAft>
                  <a:spcPts val="513"/>
                </a:spcAft>
                <a:defRPr/>
              </a:pPr>
              <a:endParaRPr kumimoji="0" lang="ja-JP" altLang="en-US" sz="1197" kern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pic>
          <p:nvPicPr>
            <p:cNvPr id="22" name="Picture 2" descr="https://cdn-ak.f.st-hatena.com/images/fotolife/t/takayuki2525/20160722/20160722001238.jpg">
              <a:extLst>
                <a:ext uri="{FF2B5EF4-FFF2-40B4-BE49-F238E27FC236}">
                  <a16:creationId xmlns:a16="http://schemas.microsoft.com/office/drawing/2014/main" id="{4D6DAB68-CB4C-4BE3-946E-E66754AD2B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179"/>
            <a:stretch/>
          </p:blipFill>
          <p:spPr bwMode="auto">
            <a:xfrm>
              <a:off x="2300856" y="85036"/>
              <a:ext cx="1882498" cy="1878146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18296CC0-AD77-4F38-B8EC-4923395B671B}"/>
                    </a:ext>
                  </a:extLst>
                </p:cNvPr>
                <p:cNvSpPr txBox="1"/>
                <p:nvPr/>
              </p:nvSpPr>
              <p:spPr>
                <a:xfrm>
                  <a:off x="1997496" y="1973304"/>
                  <a:ext cx="2468094" cy="824014"/>
                </a:xfrm>
                <a:prstGeom prst="rect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pPr defTabSz="781903">
                    <a:defRPr/>
                  </a:pPr>
                  <a:r>
                    <a:rPr kumimoji="0" lang="en-US" altLang="ja-JP" sz="3078" b="1" kern="0" dirty="0">
                      <a:solidFill>
                        <a:srgbClr val="4D4D4D"/>
                      </a:solidFill>
                      <a:latin typeface="メイリオ"/>
                      <a:ea typeface="メイリオ"/>
                    </a:rPr>
                    <a:t>Input </a:t>
                  </a:r>
                  <a14:m>
                    <m:oMath xmlns:m="http://schemas.openxmlformats.org/officeDocument/2006/math">
                      <m:r>
                        <a:rPr kumimoji="0" lang="en-US" altLang="ja-JP" sz="3078" b="1" i="1" kern="0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endParaRPr kumimoji="0" lang="ja-JP" altLang="en-US" sz="3078" b="1" kern="0" dirty="0">
                    <a:solidFill>
                      <a:srgbClr val="4D4D4D"/>
                    </a:solidFill>
                    <a:latin typeface="メイリオ"/>
                    <a:ea typeface="メイリオ"/>
                  </a:endParaRPr>
                </a:p>
              </p:txBody>
            </p:sp>
          </mc:Choice>
          <mc:Fallback xmlns=""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18296CC0-AD77-4F38-B8EC-4923395B67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7496" y="1973304"/>
                  <a:ext cx="2468094" cy="824014"/>
                </a:xfrm>
                <a:prstGeom prst="rect">
                  <a:avLst/>
                </a:prstGeom>
                <a:blipFill>
                  <a:blip r:embed="rId5"/>
                  <a:stretch>
                    <a:fillRect l="-7719" t="-10309" b="-29897"/>
                  </a:stretch>
                </a:blipFill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5B886DDA-3A53-4B4E-B752-7CC392A0DC8D}"/>
                </a:ext>
              </a:extLst>
            </p:cNvPr>
            <p:cNvSpPr txBox="1"/>
            <p:nvPr/>
          </p:nvSpPr>
          <p:spPr>
            <a:xfrm>
              <a:off x="5871987" y="4000516"/>
              <a:ext cx="3157274" cy="594183"/>
            </a:xfrm>
            <a:prstGeom prst="rect">
              <a:avLst/>
            </a:prstGeom>
            <a:solidFill>
              <a:srgbClr val="4D4D4D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 defTabSz="781903">
                <a:defRPr/>
              </a:pPr>
              <a:r>
                <a:rPr kumimoji="0" lang="en-US" altLang="ja-JP" sz="2052" kern="0" dirty="0">
                  <a:solidFill>
                    <a:srgbClr val="FFFFFF"/>
                  </a:solidFill>
                  <a:latin typeface="メイリオ"/>
                  <a:ea typeface="メイリオ"/>
                </a:rPr>
                <a:t>Neural Network</a:t>
              </a:r>
              <a:endParaRPr kumimoji="0" lang="ja-JP" altLang="en-US" sz="2052" kern="0" dirty="0">
                <a:solidFill>
                  <a:srgbClr val="FFFFFF"/>
                </a:solidFill>
                <a:latin typeface="メイリオ"/>
                <a:ea typeface="メイリオ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角丸四角形吹き出し 55">
                  <a:extLst>
                    <a:ext uri="{FF2B5EF4-FFF2-40B4-BE49-F238E27FC236}">
                      <a16:creationId xmlns:a16="http://schemas.microsoft.com/office/drawing/2014/main" id="{CDD4F39A-DE6C-46DA-B1C1-D47A172ACCC8}"/>
                    </a:ext>
                  </a:extLst>
                </p:cNvPr>
                <p:cNvSpPr/>
                <p:nvPr/>
              </p:nvSpPr>
              <p:spPr bwMode="auto">
                <a:xfrm>
                  <a:off x="4465590" y="98027"/>
                  <a:ext cx="3862448" cy="694058"/>
                </a:xfrm>
                <a:prstGeom prst="wedgeRoundRectCallout">
                  <a:avLst>
                    <a:gd name="adj1" fmla="val 18164"/>
                    <a:gd name="adj2" fmla="val 104561"/>
                    <a:gd name="adj3" fmla="val 16667"/>
                  </a:avLst>
                </a:prstGeom>
                <a:solidFill>
                  <a:srgbClr val="FFFFFF"/>
                </a:solidFill>
                <a:ln w="25400" cap="flat" cmpd="sng" algn="ctr">
                  <a:solidFill>
                    <a:srgbClr val="4D4D4D"/>
                  </a:solidFill>
                  <a:prstDash val="solid"/>
                </a:ln>
                <a:effectLst/>
                <a:extLst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781903">
                    <a:defRPr/>
                  </a:pPr>
                  <a14:m>
                    <m:oMath xmlns:m="http://schemas.openxmlformats.org/officeDocument/2006/math">
                      <m:r>
                        <a:rPr kumimoji="0" lang="ja-JP" altLang="en-US" sz="2800" i="1" kern="0" dirty="0" smtClean="0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</a:rPr>
                        <m:t>出力</m:t>
                      </m:r>
                      <m:r>
                        <a:rPr kumimoji="0" lang="en-US" altLang="ja-JP" sz="2800" i="1" kern="0" dirty="0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0" lang="en-US" altLang="ja-JP" sz="2800" i="1" kern="0" dirty="0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altLang="ja-JP" sz="2800" i="1" kern="0" dirty="0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0" lang="en-US" altLang="ja-JP" sz="2800" i="1" kern="0" dirty="0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kumimoji="0" lang="ja-JP" altLang="en-US" sz="2800" kern="0" dirty="0">
                      <a:solidFill>
                        <a:srgbClr val="4D4D4D"/>
                      </a:solidFill>
                      <a:latin typeface="メイリオ"/>
                      <a:ea typeface="メイリオ"/>
                    </a:rPr>
                    <a:t>を計算</a:t>
                  </a:r>
                  <a:endParaRPr kumimoji="0" lang="en-US" altLang="ja-JP" sz="2800" kern="0" dirty="0">
                    <a:solidFill>
                      <a:srgbClr val="4D4D4D"/>
                    </a:solidFill>
                    <a:latin typeface="メイリオ"/>
                    <a:ea typeface="メイリオ"/>
                  </a:endParaRPr>
                </a:p>
              </p:txBody>
            </p:sp>
          </mc:Choice>
          <mc:Fallback xmlns="">
            <p:sp>
              <p:nvSpPr>
                <p:cNvPr id="25" name="角丸四角形吹き出し 55">
                  <a:extLst>
                    <a:ext uri="{FF2B5EF4-FFF2-40B4-BE49-F238E27FC236}">
                      <a16:creationId xmlns:a16="http://schemas.microsoft.com/office/drawing/2014/main" id="{CDD4F39A-DE6C-46DA-B1C1-D47A172ACC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65590" y="98027"/>
                  <a:ext cx="3862448" cy="694058"/>
                </a:xfrm>
                <a:prstGeom prst="wedgeRoundRectCallout">
                  <a:avLst>
                    <a:gd name="adj1" fmla="val 18164"/>
                    <a:gd name="adj2" fmla="val 104561"/>
                    <a:gd name="adj3" fmla="val 16667"/>
                  </a:avLst>
                </a:prstGeom>
                <a:blipFill>
                  <a:blip r:embed="rId6"/>
                  <a:stretch>
                    <a:fillRect l="-2032" t="-7087" r="-4289"/>
                  </a:stretch>
                </a:blipFill>
                <a:ln w="25400" cap="flat" cmpd="sng" algn="ctr">
                  <a:solidFill>
                    <a:srgbClr val="4D4D4D"/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右矢印 56">
              <a:extLst>
                <a:ext uri="{FF2B5EF4-FFF2-40B4-BE49-F238E27FC236}">
                  <a16:creationId xmlns:a16="http://schemas.microsoft.com/office/drawing/2014/main" id="{7752CEC9-9873-4F75-ADEB-A0D4AD41BB68}"/>
                </a:ext>
              </a:extLst>
            </p:cNvPr>
            <p:cNvSpPr/>
            <p:nvPr/>
          </p:nvSpPr>
          <p:spPr bwMode="auto">
            <a:xfrm rot="10800000">
              <a:off x="3925173" y="5052461"/>
              <a:ext cx="5188857" cy="684076"/>
            </a:xfrm>
            <a:prstGeom prst="rightArrow">
              <a:avLst/>
            </a:prstGeom>
            <a:solidFill>
              <a:srgbClr val="FF5050">
                <a:lumMod val="40000"/>
                <a:lumOff val="60000"/>
              </a:srgbClr>
            </a:solidFill>
            <a:ln w="25400" cap="flat" cmpd="sng" algn="ctr">
              <a:solidFill>
                <a:srgbClr val="FF5050">
                  <a:shade val="50000"/>
                </a:srgbClr>
              </a:solidFill>
              <a:prstDash val="solid"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just" defTabSz="781903">
                <a:lnSpc>
                  <a:spcPct val="140000"/>
                </a:lnSpc>
                <a:spcAft>
                  <a:spcPts val="513"/>
                </a:spcAft>
                <a:defRPr/>
              </a:pPr>
              <a:endParaRPr kumimoji="0" lang="ja-JP" altLang="en-US" sz="1197" kern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9B2D9BBE-12F1-4072-B90E-92F9DE473BC3}"/>
                </a:ext>
              </a:extLst>
            </p:cNvPr>
            <p:cNvSpPr txBox="1"/>
            <p:nvPr/>
          </p:nvSpPr>
          <p:spPr>
            <a:xfrm>
              <a:off x="4895087" y="4844101"/>
              <a:ext cx="4075408" cy="67082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 defTabSz="781903">
                <a:defRPr/>
              </a:pPr>
              <a:r>
                <a:rPr kumimoji="0" lang="ja-JP" altLang="en-US" sz="2394" kern="0" dirty="0">
                  <a:solidFill>
                    <a:srgbClr val="4D4D4D"/>
                  </a:solidFill>
                  <a:latin typeface="メイリオ"/>
                  <a:ea typeface="メイリオ"/>
                </a:rPr>
                <a:t>② </a:t>
              </a:r>
              <a:r>
                <a:rPr kumimoji="0" lang="en-US" altLang="ja-JP" sz="2394" kern="0" dirty="0">
                  <a:solidFill>
                    <a:srgbClr val="4D4D4D"/>
                  </a:solidFill>
                  <a:latin typeface="メイリオ"/>
                  <a:ea typeface="メイリオ"/>
                </a:rPr>
                <a:t>Backward Pass</a:t>
              </a:r>
              <a:endParaRPr kumimoji="0" lang="ja-JP" altLang="en-US" sz="2052" kern="0" dirty="0">
                <a:solidFill>
                  <a:srgbClr val="4D4D4D"/>
                </a:solidFill>
                <a:latin typeface="メイリオ"/>
                <a:ea typeface="メイリオ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9418EEC2-06E9-492A-B0C7-FA0F506E8FF0}"/>
                    </a:ext>
                  </a:extLst>
                </p:cNvPr>
                <p:cNvSpPr txBox="1"/>
                <p:nvPr/>
              </p:nvSpPr>
              <p:spPr>
                <a:xfrm>
                  <a:off x="8181972" y="5844261"/>
                  <a:ext cx="3640625" cy="824014"/>
                </a:xfrm>
                <a:prstGeom prst="rect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pPr defTabSz="781903">
                    <a:defRPr/>
                  </a:pPr>
                  <a:r>
                    <a:rPr kumimoji="0" lang="ja-JP" altLang="en-US" sz="3078" b="1" kern="0" dirty="0">
                      <a:solidFill>
                        <a:srgbClr val="4D4D4D"/>
                      </a:solidFill>
                      <a:latin typeface="メイリオ"/>
                      <a:ea typeface="メイリオ"/>
                    </a:rPr>
                    <a:t>正解ラベル</a:t>
                  </a:r>
                  <a:r>
                    <a:rPr kumimoji="0" lang="en-US" altLang="ja-JP" sz="3078" b="1" kern="0" dirty="0">
                      <a:solidFill>
                        <a:srgbClr val="4D4D4D"/>
                      </a:solidFill>
                      <a:latin typeface="メイリオ"/>
                      <a:ea typeface="メイリオ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altLang="ja-JP" sz="3078" b="1" i="1" kern="0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a14:m>
                  <a:endParaRPr kumimoji="0" lang="ja-JP" altLang="en-US" sz="3078" b="1" kern="0" dirty="0">
                    <a:solidFill>
                      <a:srgbClr val="4D4D4D"/>
                    </a:solidFill>
                    <a:latin typeface="メイリオ"/>
                    <a:ea typeface="メイリオ"/>
                  </a:endParaRPr>
                </a:p>
              </p:txBody>
            </p:sp>
          </mc:Choice>
          <mc:Fallback xmlns="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9418EEC2-06E9-492A-B0C7-FA0F506E8F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1972" y="5844261"/>
                  <a:ext cx="3640625" cy="824014"/>
                </a:xfrm>
                <a:prstGeom prst="rect">
                  <a:avLst/>
                </a:prstGeom>
                <a:blipFill>
                  <a:blip r:embed="rId7"/>
                  <a:stretch>
                    <a:fillRect l="-5276" t="-9278" b="-29897"/>
                  </a:stretch>
                </a:blipFill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21D37BD1-B005-4371-A5EA-2A69A9A032DD}"/>
                </a:ext>
              </a:extLst>
            </p:cNvPr>
            <p:cNvSpPr txBox="1"/>
            <p:nvPr/>
          </p:nvSpPr>
          <p:spPr>
            <a:xfrm>
              <a:off x="9185976" y="4989366"/>
              <a:ext cx="1869109" cy="824014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 defTabSz="781903">
                <a:defRPr/>
              </a:pPr>
              <a:r>
                <a:rPr kumimoji="0" lang="en-US" altLang="ja-JP" sz="3078" b="1" kern="0" dirty="0">
                  <a:solidFill>
                    <a:srgbClr val="4D4D4D"/>
                  </a:solidFill>
                  <a:latin typeface="メイリオ"/>
                  <a:ea typeface="メイリオ"/>
                </a:rPr>
                <a:t>“Cat”</a:t>
              </a:r>
              <a:endParaRPr kumimoji="0" lang="ja-JP" altLang="en-US" sz="3078" b="1" kern="0" dirty="0">
                <a:solidFill>
                  <a:srgbClr val="4D4D4D"/>
                </a:solidFill>
                <a:latin typeface="メイリオ"/>
                <a:ea typeface="メイリオ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正方形/長方形 29">
                  <a:extLst>
                    <a:ext uri="{FF2B5EF4-FFF2-40B4-BE49-F238E27FC236}">
                      <a16:creationId xmlns:a16="http://schemas.microsoft.com/office/drawing/2014/main" id="{6FEFDA24-D23B-47FD-8F2F-2FC7141AC201}"/>
                    </a:ext>
                  </a:extLst>
                </p:cNvPr>
                <p:cNvSpPr/>
                <p:nvPr/>
              </p:nvSpPr>
              <p:spPr bwMode="auto">
                <a:xfrm>
                  <a:off x="524472" y="4094890"/>
                  <a:ext cx="3261004" cy="2150818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D4D4D"/>
                  </a:solidFill>
                </a:ln>
                <a:effectLst/>
                <a:extLst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781903">
                    <a:defRPr/>
                  </a:pPr>
                  <a14:m>
                    <m:oMath xmlns:m="http://schemas.openxmlformats.org/officeDocument/2006/math">
                      <m:r>
                        <a:rPr kumimoji="0" lang="en-US" altLang="ja-JP" sz="3200" i="1" kern="0" dirty="0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kumimoji="0" lang="en-US" altLang="ja-JP" sz="3200" i="1" kern="0" dirty="0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ja-JP" sz="3200" i="1" kern="0" dirty="0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kumimoji="0" lang="ja-JP" altLang="en-US" sz="3200" kern="0" dirty="0">
                      <a:solidFill>
                        <a:srgbClr val="4D4D4D"/>
                      </a:solidFill>
                      <a:latin typeface="メイリオ"/>
                      <a:ea typeface="メイリオ"/>
                    </a:rPr>
                    <a:t>が</a:t>
                  </a:r>
                  <a14:m>
                    <m:oMath xmlns:m="http://schemas.openxmlformats.org/officeDocument/2006/math">
                      <m:r>
                        <a:rPr kumimoji="0" lang="en-US" altLang="ja-JP" sz="3200" i="1" kern="0" dirty="0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kumimoji="0" lang="ja-JP" altLang="en-US" sz="3200" kern="0" dirty="0">
                      <a:solidFill>
                        <a:srgbClr val="4D4D4D"/>
                      </a:solidFill>
                      <a:latin typeface="メイリオ"/>
                      <a:ea typeface="メイリオ"/>
                    </a:rPr>
                    <a:t>に近付くよう重みを更新</a:t>
                  </a:r>
                </a:p>
              </p:txBody>
            </p:sp>
          </mc:Choice>
          <mc:Fallback xmlns="">
            <p:sp>
              <p:nvSpPr>
                <p:cNvPr id="30" name="正方形/長方形 29">
                  <a:extLst>
                    <a:ext uri="{FF2B5EF4-FFF2-40B4-BE49-F238E27FC236}">
                      <a16:creationId xmlns:a16="http://schemas.microsoft.com/office/drawing/2014/main" id="{6FEFDA24-D23B-47FD-8F2F-2FC7141AC2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472" y="4094890"/>
                  <a:ext cx="3261004" cy="2150818"/>
                </a:xfrm>
                <a:prstGeom prst="rect">
                  <a:avLst/>
                </a:prstGeom>
                <a:blipFill>
                  <a:blip r:embed="rId8"/>
                  <a:stretch>
                    <a:fillRect l="-5882" t="-7347" r="-5348" b="-15102"/>
                  </a:stretch>
                </a:blipFill>
                <a:ln w="19050">
                  <a:solidFill>
                    <a:srgbClr val="4D4D4D"/>
                  </a:solidFill>
                </a:ln>
                <a:effectLst/>
                <a:ex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稲妻 31">
            <a:extLst>
              <a:ext uri="{FF2B5EF4-FFF2-40B4-BE49-F238E27FC236}">
                <a16:creationId xmlns:a16="http://schemas.microsoft.com/office/drawing/2014/main" id="{A52F3384-9F8C-4202-A93E-E657DCD78ADC}"/>
              </a:ext>
            </a:extLst>
          </p:cNvPr>
          <p:cNvSpPr/>
          <p:nvPr/>
        </p:nvSpPr>
        <p:spPr bwMode="auto">
          <a:xfrm flipH="1">
            <a:off x="5949455" y="2647111"/>
            <a:ext cx="730668" cy="855930"/>
          </a:xfrm>
          <a:prstGeom prst="lightningBolt">
            <a:avLst/>
          </a:prstGeom>
          <a:solidFill>
            <a:srgbClr val="FFF100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lIns="0" tIns="0" rIns="0" bIns="0" rtlCol="0" anchor="ctr">
            <a:spAutoFit/>
          </a:bodyPr>
          <a:lstStyle/>
          <a:p>
            <a:pPr algn="just" defTabSz="781903">
              <a:lnSpc>
                <a:spcPct val="140000"/>
              </a:lnSpc>
              <a:spcAft>
                <a:spcPts val="513"/>
              </a:spcAft>
              <a:defRPr/>
            </a:pPr>
            <a:endParaRPr kumimoji="0" lang="ja-JP" altLang="en-US" sz="1368" kern="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3" name="稲妻 32">
            <a:extLst>
              <a:ext uri="{FF2B5EF4-FFF2-40B4-BE49-F238E27FC236}">
                <a16:creationId xmlns:a16="http://schemas.microsoft.com/office/drawing/2014/main" id="{981FD3CD-AFA6-47D0-9FB0-4D37834EC4F2}"/>
              </a:ext>
            </a:extLst>
          </p:cNvPr>
          <p:cNvSpPr/>
          <p:nvPr/>
        </p:nvSpPr>
        <p:spPr bwMode="auto">
          <a:xfrm flipH="1">
            <a:off x="3076644" y="5260295"/>
            <a:ext cx="730668" cy="855930"/>
          </a:xfrm>
          <a:prstGeom prst="lightningBolt">
            <a:avLst/>
          </a:prstGeom>
          <a:solidFill>
            <a:srgbClr val="FFF100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lIns="0" tIns="0" rIns="0" bIns="0" rtlCol="0" anchor="ctr">
            <a:spAutoFit/>
          </a:bodyPr>
          <a:lstStyle/>
          <a:p>
            <a:pPr algn="just" defTabSz="781903">
              <a:lnSpc>
                <a:spcPct val="140000"/>
              </a:lnSpc>
              <a:spcAft>
                <a:spcPts val="513"/>
              </a:spcAft>
              <a:defRPr/>
            </a:pPr>
            <a:endParaRPr kumimoji="0" lang="ja-JP" altLang="en-US" sz="1368" kern="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EC6FF5F-3C65-42B0-8CB0-1287FA8F234F}"/>
              </a:ext>
            </a:extLst>
          </p:cNvPr>
          <p:cNvSpPr txBox="1"/>
          <p:nvPr/>
        </p:nvSpPr>
        <p:spPr>
          <a:xfrm>
            <a:off x="6031562" y="2233532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Noise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D3169E0-80F0-4BDD-8BA1-710DCCAC4F7A}"/>
              </a:ext>
            </a:extLst>
          </p:cNvPr>
          <p:cNvSpPr txBox="1"/>
          <p:nvPr/>
        </p:nvSpPr>
        <p:spPr>
          <a:xfrm>
            <a:off x="3084413" y="6031233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Noise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8B087F8-A933-433A-9326-F44A205D995D}"/>
              </a:ext>
            </a:extLst>
          </p:cNvPr>
          <p:cNvSpPr/>
          <p:nvPr/>
        </p:nvSpPr>
        <p:spPr bwMode="auto">
          <a:xfrm>
            <a:off x="360889" y="1028093"/>
            <a:ext cx="8244916" cy="615553"/>
          </a:xfrm>
          <a:prstGeom prst="rect">
            <a:avLst/>
          </a:prstGeom>
          <a:solidFill>
            <a:srgbClr val="FFFFFF"/>
          </a:solidFill>
          <a:ln w="19050">
            <a:solidFill>
              <a:srgbClr val="4D4D4D"/>
            </a:solidFill>
          </a:ln>
          <a:effectLst/>
          <a:extLst/>
        </p:spPr>
        <p:txBody>
          <a:bodyPr wrap="square" lIns="0" tIns="0" rIns="0" bIns="0" rtlCol="0" anchor="ctr">
            <a:spAutoFit/>
          </a:bodyPr>
          <a:lstStyle/>
          <a:p>
            <a:pPr algn="ctr" defTabSz="781903">
              <a:defRPr/>
            </a:pPr>
            <a:r>
              <a:rPr kumimoji="0" lang="ja-JP" altLang="en-US" sz="4000" b="1" kern="0" dirty="0">
                <a:solidFill>
                  <a:srgbClr val="4D4D4D"/>
                </a:solidFill>
                <a:latin typeface="メイリオ"/>
                <a:ea typeface="メイリオ"/>
              </a:rPr>
              <a:t>学習を乱す仕組み</a:t>
            </a:r>
            <a:r>
              <a:rPr kumimoji="0" lang="ja-JP" altLang="en-US" sz="4000" kern="0" dirty="0">
                <a:solidFill>
                  <a:srgbClr val="4D4D4D"/>
                </a:solidFill>
                <a:latin typeface="メイリオ"/>
                <a:ea typeface="メイリオ"/>
              </a:rPr>
              <a:t>を提案し精度改善</a:t>
            </a:r>
          </a:p>
        </p:txBody>
      </p:sp>
    </p:spTree>
    <p:extLst>
      <p:ext uri="{BB962C8B-B14F-4D97-AF65-F5344CB8AC3E}">
        <p14:creationId xmlns:p14="http://schemas.microsoft.com/office/powerpoint/2010/main" val="596983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1. </a:t>
            </a:r>
            <a:r>
              <a:rPr lang="ja-JP" altLang="en-US" sz="2954" dirty="0"/>
              <a:t>はじめに </a:t>
            </a:r>
            <a:r>
              <a:rPr lang="en-US" altLang="ja-JP" sz="2954" dirty="0"/>
              <a:t>-</a:t>
            </a:r>
            <a:r>
              <a:rPr lang="ja-JP" altLang="en-US" sz="2954" dirty="0"/>
              <a:t>提案手法のポイント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931787"/>
              </p:ext>
            </p:extLst>
          </p:nvPr>
        </p:nvGraphicFramePr>
        <p:xfrm>
          <a:off x="791580" y="4617132"/>
          <a:ext cx="7056786" cy="137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2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2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2-Branch</a:t>
                      </a:r>
                      <a:r>
                        <a:rPr kumimoji="1" lang="ja-JP" altLang="en-US" sz="2400" dirty="0"/>
                        <a:t>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3-Branch</a:t>
                      </a:r>
                      <a:r>
                        <a:rPr kumimoji="1" lang="ja-JP" altLang="en-US" sz="2400" dirty="0"/>
                        <a:t>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rgbClr val="0070C0"/>
                          </a:solidFill>
                        </a:rPr>
                        <a:t>Shake-Shake</a:t>
                      </a:r>
                      <a:endParaRPr kumimoji="1" lang="ja-JP" alt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0070C0"/>
                          </a:solidFill>
                        </a:rPr>
                        <a:t>×</a:t>
                      </a:r>
                      <a:endParaRPr kumimoji="1" lang="ja-JP" alt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rgbClr val="FF0000"/>
                          </a:solidFill>
                        </a:rPr>
                        <a:t>提案手法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solidFill>
                            <a:srgbClr val="FF0000"/>
                          </a:solidFill>
                        </a:rPr>
                        <a:t>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solidFill>
                            <a:srgbClr val="FF0000"/>
                          </a:solidFill>
                        </a:rPr>
                        <a:t>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827584" y="818475"/>
            <a:ext cx="7388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US" altLang="ja-JP" sz="2800" b="1" dirty="0"/>
              <a:t>Shake-Shake</a:t>
            </a:r>
            <a:r>
              <a:rPr kumimoji="1" lang="ja-JP" altLang="en-US" sz="2800" b="1" dirty="0"/>
              <a:t>は</a:t>
            </a:r>
            <a:r>
              <a:rPr lang="en-US" altLang="ja-JP" sz="2800" b="1" dirty="0">
                <a:solidFill>
                  <a:srgbClr val="0070C0"/>
                </a:solidFill>
              </a:rPr>
              <a:t>2</a:t>
            </a:r>
            <a:r>
              <a:rPr kumimoji="1" lang="en-US" altLang="ja-JP" sz="2800" b="1" dirty="0">
                <a:solidFill>
                  <a:srgbClr val="0070C0"/>
                </a:solidFill>
              </a:rPr>
              <a:t>-Branch</a:t>
            </a:r>
            <a:r>
              <a:rPr kumimoji="1" lang="ja-JP" altLang="en-US" sz="2800" b="1" dirty="0">
                <a:solidFill>
                  <a:srgbClr val="0070C0"/>
                </a:solidFill>
              </a:rPr>
              <a:t>型</a:t>
            </a:r>
            <a:r>
              <a:rPr lang="ja-JP" altLang="en-US" sz="2800" b="1" dirty="0">
                <a:solidFill>
                  <a:srgbClr val="0070C0"/>
                </a:solidFill>
              </a:rPr>
              <a:t>で使えない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9" name="角丸四角形吹き出し 8"/>
          <p:cNvSpPr/>
          <p:nvPr/>
        </p:nvSpPr>
        <p:spPr bwMode="auto">
          <a:xfrm>
            <a:off x="5616116" y="6071450"/>
            <a:ext cx="3123432" cy="667417"/>
          </a:xfrm>
          <a:prstGeom prst="wedgeRoundRectCallout">
            <a:avLst>
              <a:gd name="adj1" fmla="val 1499"/>
              <a:gd name="adj2" fmla="val -70587"/>
              <a:gd name="adj3" fmla="val 1666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汎用的かつ高精度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820" y="1484652"/>
            <a:ext cx="5135475" cy="309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25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613653"/>
              </p:ext>
            </p:extLst>
          </p:nvPr>
        </p:nvGraphicFramePr>
        <p:xfrm>
          <a:off x="947317" y="1435562"/>
          <a:ext cx="7056786" cy="137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2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2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2-Branch</a:t>
                      </a:r>
                      <a:r>
                        <a:rPr kumimoji="1" lang="ja-JP" altLang="en-US" sz="2400" dirty="0"/>
                        <a:t>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3-Branch</a:t>
                      </a:r>
                      <a:r>
                        <a:rPr kumimoji="1" lang="ja-JP" altLang="en-US" sz="2400" dirty="0"/>
                        <a:t>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rgbClr val="0070C0"/>
                          </a:solidFill>
                        </a:rPr>
                        <a:t>Shake-Shake</a:t>
                      </a:r>
                      <a:endParaRPr kumimoji="1" lang="ja-JP" alt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0070C0"/>
                          </a:solidFill>
                        </a:rPr>
                        <a:t>×</a:t>
                      </a:r>
                      <a:endParaRPr kumimoji="1" lang="ja-JP" alt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solidFill>
                            <a:srgbClr val="FF0000"/>
                          </a:solidFill>
                        </a:rPr>
                        <a:t>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rgbClr val="FF0000"/>
                          </a:solidFill>
                        </a:rPr>
                        <a:t>提案手法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solidFill>
                            <a:srgbClr val="FF0000"/>
                          </a:solidFill>
                        </a:rPr>
                        <a:t>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solidFill>
                            <a:srgbClr val="FF0000"/>
                          </a:solidFill>
                        </a:rPr>
                        <a:t>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角丸四角形吹き出し 15"/>
          <p:cNvSpPr/>
          <p:nvPr/>
        </p:nvSpPr>
        <p:spPr bwMode="auto">
          <a:xfrm>
            <a:off x="55418" y="3000638"/>
            <a:ext cx="5093154" cy="2340259"/>
          </a:xfrm>
          <a:prstGeom prst="wedgeRoundRectCallout">
            <a:avLst>
              <a:gd name="adj1" fmla="val 35795"/>
              <a:gd name="adj2" fmla="val -61007"/>
              <a:gd name="adj3" fmla="val 1666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28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1. </a:t>
            </a:r>
            <a:r>
              <a:rPr lang="ja-JP" altLang="en-US" sz="2954" dirty="0"/>
              <a:t>はじめに </a:t>
            </a:r>
            <a:r>
              <a:rPr lang="en-US" altLang="ja-JP" sz="2954" dirty="0"/>
              <a:t>-</a:t>
            </a:r>
            <a:r>
              <a:rPr lang="ja-JP" altLang="en-US" sz="2954" dirty="0"/>
              <a:t>提案</a:t>
            </a:r>
            <a:r>
              <a:rPr lang="ja-JP" altLang="en-US" sz="2954"/>
              <a:t>手法の有効性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sp>
        <p:nvSpPr>
          <p:cNvPr id="9" name="角丸四角形吹き出し 8"/>
          <p:cNvSpPr/>
          <p:nvPr/>
        </p:nvSpPr>
        <p:spPr bwMode="auto">
          <a:xfrm>
            <a:off x="5625032" y="3000638"/>
            <a:ext cx="2979416" cy="2340259"/>
          </a:xfrm>
          <a:prstGeom prst="wedgeRoundRectCallout">
            <a:avLst>
              <a:gd name="adj1" fmla="val 1111"/>
              <a:gd name="adj2" fmla="val -61007"/>
              <a:gd name="adj3" fmla="val 1666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28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F6020E-DDD9-3940-9E9B-A6D659861A03}"/>
              </a:ext>
            </a:extLst>
          </p:cNvPr>
          <p:cNvSpPr txBox="1"/>
          <p:nvPr/>
        </p:nvSpPr>
        <p:spPr>
          <a:xfrm>
            <a:off x="333697" y="6057292"/>
            <a:ext cx="8738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※ CIFAR-100</a:t>
            </a:r>
            <a:r>
              <a:rPr kumimoji="1" lang="ja-JP" altLang="en-US" sz="2800" dirty="0"/>
              <a:t>にて（</a:t>
            </a:r>
            <a:r>
              <a:rPr kumimoji="1" lang="en-US" altLang="ja-JP" sz="2800" dirty="0"/>
              <a:t>Tiny ImageNet</a:t>
            </a:r>
            <a:r>
              <a:rPr kumimoji="1" lang="ja-JP" altLang="en-US" sz="2800" dirty="0" smtClean="0"/>
              <a:t>でも</a:t>
            </a:r>
            <a:r>
              <a:rPr lang="ja-JP" altLang="en-US" sz="2800" dirty="0" smtClean="0"/>
              <a:t>似た</a:t>
            </a:r>
            <a:r>
              <a:rPr lang="ja-JP" altLang="en-US" sz="2800" dirty="0"/>
              <a:t>傾向</a:t>
            </a:r>
            <a:r>
              <a:rPr kumimoji="1" lang="ja-JP" altLang="en-US" sz="2800" dirty="0" smtClean="0"/>
              <a:t>）</a:t>
            </a:r>
            <a:endParaRPr kumimoji="1" lang="en-US" altLang="ja-JP" sz="2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40" y="3432686"/>
            <a:ext cx="4836748" cy="154913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148" y="3296581"/>
            <a:ext cx="2480810" cy="1762827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222343" y="5163579"/>
            <a:ext cx="385015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Shake-Shake</a:t>
            </a:r>
            <a:r>
              <a:rPr lang="ja-JP" altLang="en-US" sz="2400" b="1" dirty="0">
                <a:solidFill>
                  <a:srgbClr val="FF0000"/>
                </a:solidFill>
              </a:rPr>
              <a:t>より高精度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99592" y="5157192"/>
            <a:ext cx="35702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ベースラインに比べ良好</a:t>
            </a:r>
          </a:p>
        </p:txBody>
      </p:sp>
    </p:spTree>
    <p:extLst>
      <p:ext uri="{BB962C8B-B14F-4D97-AF65-F5344CB8AC3E}">
        <p14:creationId xmlns:p14="http://schemas.microsoft.com/office/powerpoint/2010/main" val="2746260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 bwMode="auto">
          <a:xfrm>
            <a:off x="2145884" y="1206551"/>
            <a:ext cx="6214604" cy="545534"/>
          </a:xfr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954" b="1" dirty="0">
                <a:solidFill>
                  <a:schemeClr val="tx1"/>
                </a:solidFill>
              </a:rPr>
              <a:t>目次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145884" y="2365497"/>
            <a:ext cx="6381017" cy="398344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numCol="1" spcCol="180000">
            <a:noAutofit/>
          </a:bodyPr>
          <a:lstStyle/>
          <a:p>
            <a:pPr marL="501174" indent="-501174">
              <a:lnSpc>
                <a:spcPct val="120000"/>
              </a:lnSpc>
              <a:spcAft>
                <a:spcPts val="923"/>
              </a:spcAft>
              <a:buFont typeface="+mj-lt"/>
              <a:buAutoNum type="arabicPeriod"/>
            </a:pPr>
            <a:r>
              <a:rPr lang="ja-JP" altLang="en-US" sz="2800" dirty="0">
                <a:solidFill>
                  <a:schemeClr val="tx1">
                    <a:lumMod val="40000"/>
                    <a:lumOff val="6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はじめに</a:t>
            </a:r>
            <a:endParaRPr lang="en-US" altLang="ja-JP" sz="2800" dirty="0">
              <a:solidFill>
                <a:schemeClr val="tx1">
                  <a:lumMod val="40000"/>
                  <a:lumOff val="6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501174" indent="-501174">
              <a:lnSpc>
                <a:spcPct val="120000"/>
              </a:lnSpc>
              <a:spcAft>
                <a:spcPts val="923"/>
              </a:spcAft>
              <a:buFont typeface="+mj-lt"/>
              <a:buAutoNum type="arabicPeriod"/>
            </a:pPr>
            <a:r>
              <a:rPr lang="ja-JP" altLang="en-US" sz="2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提案手法</a:t>
            </a:r>
            <a:endParaRPr lang="en-US" altLang="ja-JP" sz="2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58374" lvl="1" indent="-501174">
              <a:lnSpc>
                <a:spcPct val="120000"/>
              </a:lnSpc>
              <a:spcAft>
                <a:spcPts val="923"/>
              </a:spcAft>
              <a:buFont typeface="+mj-lt"/>
              <a:buAutoNum type="arabicPeriod"/>
            </a:pPr>
            <a:r>
              <a:rPr lang="ja-JP" altLang="en-US" sz="2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従来手法</a:t>
            </a:r>
            <a:r>
              <a:rPr lang="en-US" altLang="ja-JP" sz="2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Shake-Shake</a:t>
            </a:r>
            <a:r>
              <a:rPr lang="ja-JP" altLang="en-US" sz="2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の解釈</a:t>
            </a:r>
            <a:endParaRPr lang="en-US" altLang="ja-JP" sz="2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58374" lvl="1" indent="-501174">
              <a:lnSpc>
                <a:spcPct val="120000"/>
              </a:lnSpc>
              <a:spcAft>
                <a:spcPts val="923"/>
              </a:spcAft>
              <a:buFont typeface="+mj-lt"/>
              <a:buAutoNum type="arabicPeriod"/>
            </a:pPr>
            <a:r>
              <a:rPr lang="en-US" altLang="ja-JP" sz="28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ShakeDrop</a:t>
            </a:r>
            <a:r>
              <a:rPr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の着想</a:t>
            </a:r>
            <a:endParaRPr lang="en-US" altLang="ja-JP" sz="2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501174" indent="-501174">
              <a:lnSpc>
                <a:spcPct val="120000"/>
              </a:lnSpc>
              <a:spcAft>
                <a:spcPts val="923"/>
              </a:spcAft>
              <a:buFont typeface="+mj-lt"/>
              <a:buAutoNum type="arabicPeriod"/>
            </a:pPr>
            <a:r>
              <a:rPr lang="ja-JP" altLang="en-US" sz="2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おわりに</a:t>
            </a:r>
            <a:endParaRPr lang="en-US" altLang="ja-JP" sz="2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748083" y="6239207"/>
            <a:ext cx="7645639" cy="15895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</a:pPr>
            <a:r>
              <a:rPr lang="ja-JP" altLang="en-US" sz="738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738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3810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2. </a:t>
            </a:r>
            <a:r>
              <a:rPr lang="ja-JP" altLang="en-US" sz="2954" dirty="0"/>
              <a:t>提案手法 </a:t>
            </a:r>
            <a:r>
              <a:rPr lang="en-US" altLang="ja-JP" sz="2954" dirty="0"/>
              <a:t>-Shake-Shake</a:t>
            </a:r>
            <a:r>
              <a:rPr lang="ja-JP" altLang="en-US" sz="2954" dirty="0"/>
              <a:t>におけるノイズ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AD4B107-5A21-4A44-B442-3CFDC370DBE4}"/>
              </a:ext>
            </a:extLst>
          </p:cNvPr>
          <p:cNvSpPr/>
          <p:nvPr/>
        </p:nvSpPr>
        <p:spPr>
          <a:xfrm>
            <a:off x="251520" y="4797152"/>
            <a:ext cx="8431593" cy="480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39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358C365-45F9-40C5-90DE-71B604D793B8}"/>
              </a:ext>
            </a:extLst>
          </p:cNvPr>
          <p:cNvGrpSpPr/>
          <p:nvPr/>
        </p:nvGrpSpPr>
        <p:grpSpPr>
          <a:xfrm>
            <a:off x="437538" y="928906"/>
            <a:ext cx="7831137" cy="4521817"/>
            <a:chOff x="524472" y="85036"/>
            <a:chExt cx="11298125" cy="6583239"/>
          </a:xfrm>
        </p:grpSpPr>
        <p:sp>
          <p:nvSpPr>
            <p:cNvPr id="14" name="角丸四角形 46">
              <a:extLst>
                <a:ext uri="{FF2B5EF4-FFF2-40B4-BE49-F238E27FC236}">
                  <a16:creationId xmlns:a16="http://schemas.microsoft.com/office/drawing/2014/main" id="{269A9D2F-885F-477F-A439-E78EFF413512}"/>
                </a:ext>
              </a:extLst>
            </p:cNvPr>
            <p:cNvSpPr/>
            <p:nvPr/>
          </p:nvSpPr>
          <p:spPr bwMode="auto">
            <a:xfrm>
              <a:off x="4824777" y="1926767"/>
              <a:ext cx="4104456" cy="2569982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rgbClr val="4D4D4D"/>
              </a:solidFill>
            </a:ln>
            <a:effectLst/>
            <a:extLst/>
          </p:spPr>
          <p:txBody>
            <a:bodyPr lIns="0" tIns="0" rIns="0" bIns="0" rtlCol="0" anchor="ctr">
              <a:noAutofit/>
            </a:bodyPr>
            <a:lstStyle/>
            <a:p>
              <a:pPr algn="just" defTabSz="781903">
                <a:lnSpc>
                  <a:spcPct val="140000"/>
                </a:lnSpc>
                <a:spcAft>
                  <a:spcPts val="513"/>
                </a:spcAft>
                <a:defRPr/>
              </a:pPr>
              <a:endParaRPr kumimoji="0" lang="ja-JP" altLang="en-US" sz="1197" kern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F6483DB1-4A21-4E8E-BF83-B4BFAF107F0D}"/>
                    </a:ext>
                  </a:extLst>
                </p:cNvPr>
                <p:cNvSpPr txBox="1"/>
                <p:nvPr/>
              </p:nvSpPr>
              <p:spPr>
                <a:xfrm>
                  <a:off x="9114030" y="1077074"/>
                  <a:ext cx="1776510" cy="900655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pPr defTabSz="781903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ja-JP" sz="3420" i="1" ker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kumimoji="0" lang="en-US" altLang="ja-JP" sz="3420" i="1" ker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altLang="ja-JP" sz="3420" i="1" ker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en-US" altLang="ja-JP" sz="3420" i="1" ker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ja-JP" altLang="en-US" sz="3420" kern="0" dirty="0">
                    <a:solidFill>
                      <a:srgbClr val="4D4D4D"/>
                    </a:solidFill>
                    <a:latin typeface="メイリオ"/>
                    <a:ea typeface="メイリオ"/>
                  </a:endParaRPr>
                </a:p>
              </p:txBody>
            </p:sp>
          </mc:Choice>
          <mc:Fallback xmlns="">
            <p:sp>
              <p:nvSpPr>
                <p:cNvPr id="15" name="テキスト ボックス 14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6483DB1-4A21-4E8E-BF83-B4BFAF107F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4030" y="1077074"/>
                  <a:ext cx="1776510" cy="90065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BB647598-43D4-4037-8621-CF19140DD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5077" y="2046147"/>
              <a:ext cx="2882731" cy="2255711"/>
            </a:xfrm>
            <a:prstGeom prst="rect">
              <a:avLst/>
            </a:prstGeom>
          </p:spPr>
        </p:pic>
        <p:sp>
          <p:nvSpPr>
            <p:cNvPr id="19" name="右矢印 49">
              <a:extLst>
                <a:ext uri="{FF2B5EF4-FFF2-40B4-BE49-F238E27FC236}">
                  <a16:creationId xmlns:a16="http://schemas.microsoft.com/office/drawing/2014/main" id="{B3177D8E-8853-4925-8766-5738884E7268}"/>
                </a:ext>
              </a:extLst>
            </p:cNvPr>
            <p:cNvSpPr/>
            <p:nvPr/>
          </p:nvSpPr>
          <p:spPr bwMode="auto">
            <a:xfrm>
              <a:off x="4276509" y="1132340"/>
              <a:ext cx="4837522" cy="684076"/>
            </a:xfrm>
            <a:prstGeom prst="rightArrow">
              <a:avLst/>
            </a:prstGeom>
            <a:solidFill>
              <a:srgbClr val="FF5050">
                <a:lumMod val="40000"/>
                <a:lumOff val="60000"/>
              </a:srgbClr>
            </a:solidFill>
            <a:ln w="25400" cap="flat" cmpd="sng" algn="ctr">
              <a:solidFill>
                <a:srgbClr val="FF5050">
                  <a:shade val="50000"/>
                </a:srgbClr>
              </a:solidFill>
              <a:prstDash val="solid"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just" defTabSz="781903">
                <a:lnSpc>
                  <a:spcPct val="140000"/>
                </a:lnSpc>
                <a:spcAft>
                  <a:spcPts val="513"/>
                </a:spcAft>
                <a:defRPr/>
              </a:pPr>
              <a:endParaRPr kumimoji="0" lang="ja-JP" altLang="en-US" sz="1197" kern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66C10D99-1C8D-4E52-B8BE-8278309A544E}"/>
                </a:ext>
              </a:extLst>
            </p:cNvPr>
            <p:cNvSpPr txBox="1"/>
            <p:nvPr/>
          </p:nvSpPr>
          <p:spPr>
            <a:xfrm>
              <a:off x="4700560" y="1126385"/>
              <a:ext cx="3756259" cy="67082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5050"/>
              </a:solidFill>
              <a:prstDash val="solid"/>
            </a:ln>
            <a:effectLst/>
          </p:spPr>
          <p:txBody>
            <a:bodyPr wrap="none" rtlCol="0" anchor="ctr">
              <a:spAutoFit/>
            </a:bodyPr>
            <a:lstStyle/>
            <a:p>
              <a:pPr defTabSz="781903">
                <a:defRPr/>
              </a:pPr>
              <a:r>
                <a:rPr kumimoji="0" lang="ja-JP" altLang="en-US" sz="2394" kern="0" dirty="0">
                  <a:solidFill>
                    <a:srgbClr val="4D4D4D"/>
                  </a:solidFill>
                  <a:latin typeface="メイリオ"/>
                  <a:ea typeface="メイリオ"/>
                </a:rPr>
                <a:t>① </a:t>
              </a:r>
              <a:r>
                <a:rPr kumimoji="0" lang="en-US" altLang="ja-JP" sz="2394" kern="0" dirty="0">
                  <a:solidFill>
                    <a:srgbClr val="4D4D4D"/>
                  </a:solidFill>
                  <a:latin typeface="メイリオ"/>
                  <a:ea typeface="メイリオ"/>
                </a:rPr>
                <a:t>Forward pass</a:t>
              </a:r>
              <a:endParaRPr kumimoji="0" lang="ja-JP" altLang="en-US" sz="2052" kern="0" dirty="0">
                <a:solidFill>
                  <a:srgbClr val="4D4D4D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21" name="曲折矢印 51">
              <a:extLst>
                <a:ext uri="{FF2B5EF4-FFF2-40B4-BE49-F238E27FC236}">
                  <a16:creationId xmlns:a16="http://schemas.microsoft.com/office/drawing/2014/main" id="{88D79AB5-8990-456E-8064-A1FB10D7C039}"/>
                </a:ext>
              </a:extLst>
            </p:cNvPr>
            <p:cNvSpPr/>
            <p:nvPr/>
          </p:nvSpPr>
          <p:spPr bwMode="auto">
            <a:xfrm rot="10800000">
              <a:off x="3970273" y="1963180"/>
              <a:ext cx="5878376" cy="3329601"/>
            </a:xfrm>
            <a:prstGeom prst="bentArrow">
              <a:avLst>
                <a:gd name="adj1" fmla="val 10765"/>
                <a:gd name="adj2" fmla="val 9675"/>
                <a:gd name="adj3" fmla="val 9701"/>
                <a:gd name="adj4" fmla="val 41648"/>
              </a:avLst>
            </a:prstGeom>
            <a:solidFill>
              <a:srgbClr val="0071BC">
                <a:lumMod val="20000"/>
                <a:lumOff val="80000"/>
              </a:srgbClr>
            </a:solidFill>
            <a:ln w="38100">
              <a:solidFill>
                <a:srgbClr val="0070C0"/>
              </a:solidFill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just" defTabSz="781903">
                <a:lnSpc>
                  <a:spcPct val="140000"/>
                </a:lnSpc>
                <a:spcAft>
                  <a:spcPts val="513"/>
                </a:spcAft>
                <a:defRPr/>
              </a:pPr>
              <a:endParaRPr kumimoji="0" lang="ja-JP" altLang="en-US" sz="1197" kern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pic>
          <p:nvPicPr>
            <p:cNvPr id="22" name="Picture 2" descr="https://cdn-ak.f.st-hatena.com/images/fotolife/t/takayuki2525/20160722/20160722001238.jpg">
              <a:extLst>
                <a:ext uri="{FF2B5EF4-FFF2-40B4-BE49-F238E27FC236}">
                  <a16:creationId xmlns:a16="http://schemas.microsoft.com/office/drawing/2014/main" id="{4D6DAB68-CB4C-4BE3-946E-E66754AD2B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179"/>
            <a:stretch/>
          </p:blipFill>
          <p:spPr bwMode="auto">
            <a:xfrm>
              <a:off x="2300856" y="85036"/>
              <a:ext cx="1882498" cy="1878146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18296CC0-AD77-4F38-B8EC-4923395B671B}"/>
                    </a:ext>
                  </a:extLst>
                </p:cNvPr>
                <p:cNvSpPr txBox="1"/>
                <p:nvPr/>
              </p:nvSpPr>
              <p:spPr>
                <a:xfrm>
                  <a:off x="1997496" y="1973304"/>
                  <a:ext cx="2468094" cy="824014"/>
                </a:xfrm>
                <a:prstGeom prst="rect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pPr defTabSz="781903">
                    <a:defRPr/>
                  </a:pPr>
                  <a:r>
                    <a:rPr kumimoji="0" lang="en-US" altLang="ja-JP" sz="3078" b="1" kern="0" dirty="0">
                      <a:solidFill>
                        <a:srgbClr val="4D4D4D"/>
                      </a:solidFill>
                      <a:latin typeface="メイリオ"/>
                      <a:ea typeface="メイリオ"/>
                    </a:rPr>
                    <a:t>Input </a:t>
                  </a:r>
                  <a14:m>
                    <m:oMath xmlns:m="http://schemas.openxmlformats.org/officeDocument/2006/math">
                      <m:r>
                        <a:rPr kumimoji="0" lang="en-US" altLang="ja-JP" sz="3078" b="1" i="1" kern="0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endParaRPr kumimoji="0" lang="ja-JP" altLang="en-US" sz="3078" b="1" kern="0" dirty="0">
                    <a:solidFill>
                      <a:srgbClr val="4D4D4D"/>
                    </a:solidFill>
                    <a:latin typeface="メイリオ"/>
                    <a:ea typeface="メイリオ"/>
                  </a:endParaRPr>
                </a:p>
              </p:txBody>
            </p:sp>
          </mc:Choice>
          <mc:Fallback xmlns="">
            <p:sp>
              <p:nvSpPr>
                <p:cNvPr id="23" name="テキスト ボックス 2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18296CC0-AD77-4F38-B8EC-4923395B67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7496" y="1973304"/>
                  <a:ext cx="2468094" cy="82401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7719" t="-9278" b="-29897"/>
                  </a:stretch>
                </a:blipFill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5B886DDA-3A53-4B4E-B752-7CC392A0DC8D}"/>
                </a:ext>
              </a:extLst>
            </p:cNvPr>
            <p:cNvSpPr txBox="1"/>
            <p:nvPr/>
          </p:nvSpPr>
          <p:spPr>
            <a:xfrm>
              <a:off x="5871987" y="4000516"/>
              <a:ext cx="3157274" cy="594183"/>
            </a:xfrm>
            <a:prstGeom prst="rect">
              <a:avLst/>
            </a:prstGeom>
            <a:solidFill>
              <a:srgbClr val="4D4D4D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 defTabSz="781903">
                <a:defRPr/>
              </a:pPr>
              <a:r>
                <a:rPr kumimoji="0" lang="en-US" altLang="ja-JP" sz="2052" kern="0" dirty="0">
                  <a:solidFill>
                    <a:srgbClr val="FFFFFF"/>
                  </a:solidFill>
                  <a:latin typeface="メイリオ"/>
                  <a:ea typeface="メイリオ"/>
                </a:rPr>
                <a:t>Neural Network</a:t>
              </a:r>
              <a:endParaRPr kumimoji="0" lang="ja-JP" altLang="en-US" sz="2052" kern="0" dirty="0">
                <a:solidFill>
                  <a:srgbClr val="FFFFFF"/>
                </a:solidFill>
                <a:latin typeface="メイリオ"/>
                <a:ea typeface="メイリオ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角丸四角形吹き出し 55">
                  <a:extLst>
                    <a:ext uri="{FF2B5EF4-FFF2-40B4-BE49-F238E27FC236}">
                      <a16:creationId xmlns:a16="http://schemas.microsoft.com/office/drawing/2014/main" id="{CDD4F39A-DE6C-46DA-B1C1-D47A172ACCC8}"/>
                    </a:ext>
                  </a:extLst>
                </p:cNvPr>
                <p:cNvSpPr/>
                <p:nvPr/>
              </p:nvSpPr>
              <p:spPr bwMode="auto">
                <a:xfrm>
                  <a:off x="4465590" y="98027"/>
                  <a:ext cx="3862448" cy="694058"/>
                </a:xfrm>
                <a:prstGeom prst="wedgeRoundRectCallout">
                  <a:avLst>
                    <a:gd name="adj1" fmla="val 18164"/>
                    <a:gd name="adj2" fmla="val 104561"/>
                    <a:gd name="adj3" fmla="val 16667"/>
                  </a:avLst>
                </a:prstGeom>
                <a:solidFill>
                  <a:srgbClr val="FFFFFF"/>
                </a:solidFill>
                <a:ln w="25400" cap="flat" cmpd="sng" algn="ctr">
                  <a:solidFill>
                    <a:srgbClr val="4D4D4D"/>
                  </a:solidFill>
                  <a:prstDash val="solid"/>
                </a:ln>
                <a:effectLst/>
                <a:extLst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781903">
                    <a:defRPr/>
                  </a:pPr>
                  <a14:m>
                    <m:oMath xmlns:m="http://schemas.openxmlformats.org/officeDocument/2006/math">
                      <m:r>
                        <a:rPr kumimoji="0" lang="ja-JP" altLang="en-US" sz="2800" i="1" kern="0" dirty="0" smtClean="0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</a:rPr>
                        <m:t>出力</m:t>
                      </m:r>
                      <m:r>
                        <a:rPr kumimoji="0" lang="en-US" altLang="ja-JP" sz="2800" i="1" kern="0" dirty="0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0" lang="en-US" altLang="ja-JP" sz="2800" i="1" kern="0" dirty="0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altLang="ja-JP" sz="2800" i="1" kern="0" dirty="0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0" lang="en-US" altLang="ja-JP" sz="2800" i="1" kern="0" dirty="0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kumimoji="0" lang="ja-JP" altLang="en-US" sz="2800" kern="0" dirty="0">
                      <a:solidFill>
                        <a:srgbClr val="4D4D4D"/>
                      </a:solidFill>
                      <a:latin typeface="メイリオ"/>
                      <a:ea typeface="メイリオ"/>
                    </a:rPr>
                    <a:t>を計算</a:t>
                  </a:r>
                  <a:endParaRPr kumimoji="0" lang="en-US" altLang="ja-JP" sz="2800" kern="0" dirty="0">
                    <a:solidFill>
                      <a:srgbClr val="4D4D4D"/>
                    </a:solidFill>
                    <a:latin typeface="メイリオ"/>
                    <a:ea typeface="メイリオ"/>
                  </a:endParaRPr>
                </a:p>
              </p:txBody>
            </p:sp>
          </mc:Choice>
          <mc:Fallback xmlns="">
            <p:sp>
              <p:nvSpPr>
                <p:cNvPr id="25" name="角丸四角形吹き出し 55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CDD4F39A-DE6C-46DA-B1C1-D47A172ACC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65590" y="98027"/>
                  <a:ext cx="3862448" cy="694058"/>
                </a:xfrm>
                <a:prstGeom prst="wedgeRoundRectCallout">
                  <a:avLst>
                    <a:gd name="adj1" fmla="val 18164"/>
                    <a:gd name="adj2" fmla="val 104561"/>
                    <a:gd name="adj3" fmla="val 16667"/>
                  </a:avLst>
                </a:prstGeom>
                <a:blipFill rotWithShape="0">
                  <a:blip r:embed="rId6"/>
                  <a:stretch>
                    <a:fillRect l="-2032" t="-8000" r="-4289"/>
                  </a:stretch>
                </a:blipFill>
                <a:ln w="25400" cap="flat" cmpd="sng" algn="ctr">
                  <a:solidFill>
                    <a:srgbClr val="4D4D4D"/>
                  </a:solidFill>
                  <a:prstDash val="solid"/>
                </a:ln>
                <a:effectLst/>
                <a:ex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右矢印 56">
              <a:extLst>
                <a:ext uri="{FF2B5EF4-FFF2-40B4-BE49-F238E27FC236}">
                  <a16:creationId xmlns:a16="http://schemas.microsoft.com/office/drawing/2014/main" id="{7752CEC9-9873-4F75-ADEB-A0D4AD41BB68}"/>
                </a:ext>
              </a:extLst>
            </p:cNvPr>
            <p:cNvSpPr/>
            <p:nvPr/>
          </p:nvSpPr>
          <p:spPr bwMode="auto">
            <a:xfrm rot="10800000">
              <a:off x="3925173" y="5052461"/>
              <a:ext cx="5188857" cy="684076"/>
            </a:xfrm>
            <a:prstGeom prst="rightArrow">
              <a:avLst/>
            </a:prstGeom>
            <a:solidFill>
              <a:srgbClr val="FF5050">
                <a:lumMod val="40000"/>
                <a:lumOff val="60000"/>
              </a:srgbClr>
            </a:solidFill>
            <a:ln w="25400" cap="flat" cmpd="sng" algn="ctr">
              <a:solidFill>
                <a:srgbClr val="FF5050">
                  <a:shade val="50000"/>
                </a:srgbClr>
              </a:solidFill>
              <a:prstDash val="solid"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just" defTabSz="781903">
                <a:lnSpc>
                  <a:spcPct val="140000"/>
                </a:lnSpc>
                <a:spcAft>
                  <a:spcPts val="513"/>
                </a:spcAft>
                <a:defRPr/>
              </a:pPr>
              <a:endParaRPr kumimoji="0" lang="ja-JP" altLang="en-US" sz="1197" kern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9B2D9BBE-12F1-4072-B90E-92F9DE473BC3}"/>
                </a:ext>
              </a:extLst>
            </p:cNvPr>
            <p:cNvSpPr txBox="1"/>
            <p:nvPr/>
          </p:nvSpPr>
          <p:spPr>
            <a:xfrm>
              <a:off x="4895087" y="4844101"/>
              <a:ext cx="4075408" cy="67082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 defTabSz="781903">
                <a:defRPr/>
              </a:pPr>
              <a:r>
                <a:rPr kumimoji="0" lang="ja-JP" altLang="en-US" sz="2394" kern="0" dirty="0">
                  <a:solidFill>
                    <a:srgbClr val="4D4D4D"/>
                  </a:solidFill>
                  <a:latin typeface="メイリオ"/>
                  <a:ea typeface="メイリオ"/>
                </a:rPr>
                <a:t>② </a:t>
              </a:r>
              <a:r>
                <a:rPr kumimoji="0" lang="en-US" altLang="ja-JP" sz="2394" kern="0" dirty="0">
                  <a:solidFill>
                    <a:srgbClr val="4D4D4D"/>
                  </a:solidFill>
                  <a:latin typeface="メイリオ"/>
                  <a:ea typeface="メイリオ"/>
                </a:rPr>
                <a:t>Backward Pass</a:t>
              </a:r>
              <a:endParaRPr kumimoji="0" lang="ja-JP" altLang="en-US" sz="2052" kern="0" dirty="0">
                <a:solidFill>
                  <a:srgbClr val="4D4D4D"/>
                </a:solidFill>
                <a:latin typeface="メイリオ"/>
                <a:ea typeface="メイリオ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9418EEC2-06E9-492A-B0C7-FA0F506E8FF0}"/>
                    </a:ext>
                  </a:extLst>
                </p:cNvPr>
                <p:cNvSpPr txBox="1"/>
                <p:nvPr/>
              </p:nvSpPr>
              <p:spPr>
                <a:xfrm>
                  <a:off x="8181972" y="5844261"/>
                  <a:ext cx="3640625" cy="824014"/>
                </a:xfrm>
                <a:prstGeom prst="rect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pPr defTabSz="781903">
                    <a:defRPr/>
                  </a:pPr>
                  <a:r>
                    <a:rPr kumimoji="0" lang="ja-JP" altLang="en-US" sz="3078" b="1" kern="0" dirty="0">
                      <a:solidFill>
                        <a:srgbClr val="4D4D4D"/>
                      </a:solidFill>
                      <a:latin typeface="メイリオ"/>
                      <a:ea typeface="メイリオ"/>
                    </a:rPr>
                    <a:t>正解ラベル</a:t>
                  </a:r>
                  <a:r>
                    <a:rPr kumimoji="0" lang="en-US" altLang="ja-JP" sz="3078" b="1" kern="0" dirty="0">
                      <a:solidFill>
                        <a:srgbClr val="4D4D4D"/>
                      </a:solidFill>
                      <a:latin typeface="メイリオ"/>
                      <a:ea typeface="メイリオ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altLang="ja-JP" sz="3078" b="1" i="1" kern="0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a14:m>
                  <a:endParaRPr kumimoji="0" lang="ja-JP" altLang="en-US" sz="3078" b="1" kern="0" dirty="0">
                    <a:solidFill>
                      <a:srgbClr val="4D4D4D"/>
                    </a:solidFill>
                    <a:latin typeface="メイリオ"/>
                    <a:ea typeface="メイリオ"/>
                  </a:endParaRPr>
                </a:p>
              </p:txBody>
            </p:sp>
          </mc:Choice>
          <mc:Fallback xmlns="">
            <p:sp>
              <p:nvSpPr>
                <p:cNvPr id="28" name="テキスト ボックス 27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9418EEC2-06E9-492A-B0C7-FA0F506E8F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1972" y="5844261"/>
                  <a:ext cx="3640625" cy="82401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263" t="-9278" b="-30928"/>
                  </a:stretch>
                </a:blipFill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21D37BD1-B005-4371-A5EA-2A69A9A032DD}"/>
                </a:ext>
              </a:extLst>
            </p:cNvPr>
            <p:cNvSpPr txBox="1"/>
            <p:nvPr/>
          </p:nvSpPr>
          <p:spPr>
            <a:xfrm>
              <a:off x="9185976" y="4989366"/>
              <a:ext cx="1869109" cy="824014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 defTabSz="781903">
                <a:defRPr/>
              </a:pPr>
              <a:r>
                <a:rPr kumimoji="0" lang="en-US" altLang="ja-JP" sz="3078" b="1" kern="0" dirty="0">
                  <a:solidFill>
                    <a:srgbClr val="4D4D4D"/>
                  </a:solidFill>
                  <a:latin typeface="メイリオ"/>
                  <a:ea typeface="メイリオ"/>
                </a:rPr>
                <a:t>“Cat”</a:t>
              </a:r>
              <a:endParaRPr kumimoji="0" lang="ja-JP" altLang="en-US" sz="3078" b="1" kern="0" dirty="0">
                <a:solidFill>
                  <a:srgbClr val="4D4D4D"/>
                </a:solidFill>
                <a:latin typeface="メイリオ"/>
                <a:ea typeface="メイリオ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正方形/長方形 29">
                  <a:extLst>
                    <a:ext uri="{FF2B5EF4-FFF2-40B4-BE49-F238E27FC236}">
                      <a16:creationId xmlns:a16="http://schemas.microsoft.com/office/drawing/2014/main" id="{6FEFDA24-D23B-47FD-8F2F-2FC7141AC201}"/>
                    </a:ext>
                  </a:extLst>
                </p:cNvPr>
                <p:cNvSpPr/>
                <p:nvPr/>
              </p:nvSpPr>
              <p:spPr bwMode="auto">
                <a:xfrm>
                  <a:off x="524472" y="4094890"/>
                  <a:ext cx="3261004" cy="2150818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D4D4D"/>
                  </a:solidFill>
                </a:ln>
                <a:effectLst/>
                <a:extLst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781903">
                    <a:defRPr/>
                  </a:pPr>
                  <a14:m>
                    <m:oMath xmlns:m="http://schemas.openxmlformats.org/officeDocument/2006/math">
                      <m:r>
                        <a:rPr kumimoji="0" lang="en-US" altLang="ja-JP" sz="3200" i="1" kern="0" dirty="0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kumimoji="0" lang="en-US" altLang="ja-JP" sz="3200" i="1" kern="0" dirty="0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ja-JP" sz="3200" i="1" kern="0" dirty="0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kumimoji="0" lang="ja-JP" altLang="en-US" sz="3200" kern="0" dirty="0">
                      <a:solidFill>
                        <a:srgbClr val="4D4D4D"/>
                      </a:solidFill>
                      <a:latin typeface="メイリオ"/>
                      <a:ea typeface="メイリオ"/>
                    </a:rPr>
                    <a:t>が</a:t>
                  </a:r>
                  <a14:m>
                    <m:oMath xmlns:m="http://schemas.openxmlformats.org/officeDocument/2006/math">
                      <m:r>
                        <a:rPr kumimoji="0" lang="en-US" altLang="ja-JP" sz="3200" i="1" kern="0" dirty="0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kumimoji="0" lang="ja-JP" altLang="en-US" sz="3200" kern="0" dirty="0">
                      <a:solidFill>
                        <a:srgbClr val="4D4D4D"/>
                      </a:solidFill>
                      <a:latin typeface="メイリオ"/>
                      <a:ea typeface="メイリオ"/>
                    </a:rPr>
                    <a:t>に近付くよう重みを更新</a:t>
                  </a:r>
                </a:p>
              </p:txBody>
            </p:sp>
          </mc:Choice>
          <mc:Fallback xmlns="">
            <p:sp>
              <p:nvSpPr>
                <p:cNvPr id="30" name="正方形/長方形 29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FEFDA24-D23B-47FD-8F2F-2FC7141AC2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472" y="4094890"/>
                  <a:ext cx="3261004" cy="215081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5615" t="-6939" r="-5615" b="-15510"/>
                  </a:stretch>
                </a:blipFill>
                <a:ln w="19050">
                  <a:solidFill>
                    <a:srgbClr val="4D4D4D"/>
                  </a:solidFill>
                </a:ln>
                <a:effectLst/>
                <a:ex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稲妻 31">
            <a:extLst>
              <a:ext uri="{FF2B5EF4-FFF2-40B4-BE49-F238E27FC236}">
                <a16:creationId xmlns:a16="http://schemas.microsoft.com/office/drawing/2014/main" id="{A52F3384-9F8C-4202-A93E-E657DCD78ADC}"/>
              </a:ext>
            </a:extLst>
          </p:cNvPr>
          <p:cNvSpPr/>
          <p:nvPr/>
        </p:nvSpPr>
        <p:spPr bwMode="auto">
          <a:xfrm flipH="1">
            <a:off x="5836084" y="1368857"/>
            <a:ext cx="730668" cy="855930"/>
          </a:xfrm>
          <a:prstGeom prst="lightningBolt">
            <a:avLst/>
          </a:prstGeom>
          <a:solidFill>
            <a:srgbClr val="FFF100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lIns="0" tIns="0" rIns="0" bIns="0" rtlCol="0" anchor="ctr">
            <a:spAutoFit/>
          </a:bodyPr>
          <a:lstStyle/>
          <a:p>
            <a:pPr algn="just" defTabSz="781903">
              <a:lnSpc>
                <a:spcPct val="140000"/>
              </a:lnSpc>
              <a:spcAft>
                <a:spcPts val="513"/>
              </a:spcAft>
              <a:defRPr/>
            </a:pPr>
            <a:endParaRPr kumimoji="0" lang="ja-JP" altLang="en-US" sz="1368" kern="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3" name="稲妻 32">
            <a:extLst>
              <a:ext uri="{FF2B5EF4-FFF2-40B4-BE49-F238E27FC236}">
                <a16:creationId xmlns:a16="http://schemas.microsoft.com/office/drawing/2014/main" id="{981FD3CD-AFA6-47D0-9FB0-4D37834EC4F2}"/>
              </a:ext>
            </a:extLst>
          </p:cNvPr>
          <p:cNvSpPr/>
          <p:nvPr/>
        </p:nvSpPr>
        <p:spPr bwMode="auto">
          <a:xfrm flipH="1">
            <a:off x="2963273" y="3982041"/>
            <a:ext cx="730668" cy="855930"/>
          </a:xfrm>
          <a:prstGeom prst="lightningBolt">
            <a:avLst/>
          </a:prstGeom>
          <a:solidFill>
            <a:srgbClr val="FFF100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lIns="0" tIns="0" rIns="0" bIns="0" rtlCol="0" anchor="ctr">
            <a:spAutoFit/>
          </a:bodyPr>
          <a:lstStyle/>
          <a:p>
            <a:pPr algn="just" defTabSz="781903">
              <a:lnSpc>
                <a:spcPct val="140000"/>
              </a:lnSpc>
              <a:spcAft>
                <a:spcPts val="513"/>
              </a:spcAft>
              <a:defRPr/>
            </a:pPr>
            <a:endParaRPr kumimoji="0" lang="ja-JP" altLang="en-US" sz="1368" kern="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EC6FF5F-3C65-42B0-8CB0-1287FA8F234F}"/>
              </a:ext>
            </a:extLst>
          </p:cNvPr>
          <p:cNvSpPr txBox="1"/>
          <p:nvPr/>
        </p:nvSpPr>
        <p:spPr>
          <a:xfrm>
            <a:off x="5857637" y="1075788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Noise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D3169E0-80F0-4BDD-8BA1-710DCCAC4F7A}"/>
              </a:ext>
            </a:extLst>
          </p:cNvPr>
          <p:cNvSpPr txBox="1"/>
          <p:nvPr/>
        </p:nvSpPr>
        <p:spPr>
          <a:xfrm>
            <a:off x="2971042" y="4752979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Noise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角丸四角形吹き出し 4">
            <a:extLst>
              <a:ext uri="{FF2B5EF4-FFF2-40B4-BE49-F238E27FC236}">
                <a16:creationId xmlns:a16="http://schemas.microsoft.com/office/drawing/2014/main" id="{12F0BEE5-BCB0-433E-B6EF-B4C8735B2808}"/>
              </a:ext>
            </a:extLst>
          </p:cNvPr>
          <p:cNvSpPr/>
          <p:nvPr/>
        </p:nvSpPr>
        <p:spPr>
          <a:xfrm>
            <a:off x="7196251" y="672895"/>
            <a:ext cx="1309604" cy="729845"/>
          </a:xfrm>
          <a:prstGeom prst="wedgeRoundRectCallout">
            <a:avLst>
              <a:gd name="adj1" fmla="val -69419"/>
              <a:gd name="adj2" fmla="val 32146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078" b="1" dirty="0">
                <a:latin typeface="+mj-lt"/>
              </a:rPr>
              <a:t>内分</a:t>
            </a:r>
            <a:endParaRPr lang="en-US" altLang="ja-JP" sz="3078" b="1" dirty="0">
              <a:latin typeface="+mj-lt"/>
            </a:endParaRPr>
          </a:p>
        </p:txBody>
      </p:sp>
      <p:sp>
        <p:nvSpPr>
          <p:cNvPr id="38" name="角丸四角形吹き出し 4">
            <a:extLst>
              <a:ext uri="{FF2B5EF4-FFF2-40B4-BE49-F238E27FC236}">
                <a16:creationId xmlns:a16="http://schemas.microsoft.com/office/drawing/2014/main" id="{12F0BEE5-BCB0-433E-B6EF-B4C8735B2808}"/>
              </a:ext>
            </a:extLst>
          </p:cNvPr>
          <p:cNvSpPr/>
          <p:nvPr/>
        </p:nvSpPr>
        <p:spPr>
          <a:xfrm>
            <a:off x="4124008" y="5051141"/>
            <a:ext cx="1309604" cy="729845"/>
          </a:xfrm>
          <a:prstGeom prst="wedgeRoundRectCallout">
            <a:avLst>
              <a:gd name="adj1" fmla="val -73152"/>
              <a:gd name="adj2" fmla="val -34063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078" b="1" dirty="0">
                <a:latin typeface="+mj-lt"/>
              </a:rPr>
              <a:t>内分</a:t>
            </a:r>
            <a:endParaRPr lang="en-US" altLang="ja-JP" sz="3078" b="1" dirty="0">
              <a:latin typeface="+mj-lt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017180" y="5939861"/>
            <a:ext cx="710963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3600" dirty="0"/>
              <a:t>内分によってノイズを与えている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97990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/>
      <p:bldP spid="35" grpId="0"/>
      <p:bldP spid="31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四角形: 角を丸くする 2">
            <a:extLst>
              <a:ext uri="{FF2B5EF4-FFF2-40B4-BE49-F238E27FC236}">
                <a16:creationId xmlns:a16="http://schemas.microsoft.com/office/drawing/2014/main" id="{73B6DC6B-9C3D-4409-AD68-1931C704E0A8}"/>
              </a:ext>
            </a:extLst>
          </p:cNvPr>
          <p:cNvSpPr/>
          <p:nvPr/>
        </p:nvSpPr>
        <p:spPr bwMode="auto">
          <a:xfrm>
            <a:off x="182471" y="1160748"/>
            <a:ext cx="3950685" cy="4163331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ot"/>
          </a:ln>
          <a:effectLst/>
          <a:extLst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2. </a:t>
            </a:r>
            <a:r>
              <a:rPr lang="ja-JP" altLang="en-US" sz="2954" dirty="0"/>
              <a:t>提案手法 </a:t>
            </a:r>
            <a:r>
              <a:rPr lang="en-US" altLang="ja-JP" sz="2954" dirty="0"/>
              <a:t>-</a:t>
            </a:r>
            <a:r>
              <a:rPr lang="en-US" altLang="ja-JP" sz="2954" dirty="0" err="1"/>
              <a:t>ResNeXt</a:t>
            </a:r>
            <a:r>
              <a:rPr lang="ja-JP" altLang="en-US" sz="2954" dirty="0"/>
              <a:t>の構造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607086" y="5636901"/>
            <a:ext cx="592982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/>
              <a:t>それぞれの計算結果を足し合わせる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144458" y="868061"/>
            <a:ext cx="202670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b="1" dirty="0" err="1">
                <a:solidFill>
                  <a:schemeClr val="tx1"/>
                </a:solidFill>
              </a:rPr>
              <a:t>ResNeXt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54403"/>
            <a:ext cx="3538790" cy="240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35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四角形: 角を丸くする 2">
            <a:extLst>
              <a:ext uri="{FF2B5EF4-FFF2-40B4-BE49-F238E27FC236}">
                <a16:creationId xmlns:a16="http://schemas.microsoft.com/office/drawing/2014/main" id="{73B6DC6B-9C3D-4409-AD68-1931C704E0A8}"/>
              </a:ext>
            </a:extLst>
          </p:cNvPr>
          <p:cNvSpPr/>
          <p:nvPr/>
        </p:nvSpPr>
        <p:spPr bwMode="auto">
          <a:xfrm>
            <a:off x="182471" y="1160748"/>
            <a:ext cx="3950685" cy="4163331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ot"/>
          </a:ln>
          <a:effectLst/>
          <a:extLst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2. </a:t>
            </a:r>
            <a:r>
              <a:rPr lang="ja-JP" altLang="en-US" sz="2954" dirty="0"/>
              <a:t>提案手法 </a:t>
            </a:r>
            <a:r>
              <a:rPr lang="en-US" altLang="ja-JP" sz="2954" dirty="0"/>
              <a:t>-</a:t>
            </a:r>
            <a:r>
              <a:rPr lang="en-US" altLang="ja-JP" sz="2954" dirty="0" err="1"/>
              <a:t>ResNeXt</a:t>
            </a:r>
            <a:r>
              <a:rPr lang="ja-JP" altLang="en-US" sz="2954" dirty="0"/>
              <a:t>の</a:t>
            </a:r>
            <a:r>
              <a:rPr lang="ja-JP" altLang="en-US" sz="2954" dirty="0" smtClean="0"/>
              <a:t>構造の書き換え</a:t>
            </a:r>
            <a:r>
              <a:rPr lang="en-US" altLang="ja-JP" sz="2954" dirty="0" smtClean="0"/>
              <a:t>-</a:t>
            </a:r>
            <a:endParaRPr lang="ja-JP" altLang="en-US" sz="2954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607086" y="5636901"/>
            <a:ext cx="592982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/>
              <a:t>それぞれの計算結果を足し合わせる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144458" y="868061"/>
            <a:ext cx="202670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b="1" dirty="0" err="1">
                <a:solidFill>
                  <a:schemeClr val="tx1"/>
                </a:solidFill>
              </a:rPr>
              <a:t>ResNeXt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角丸四角形吹き出し 1"/>
          <p:cNvSpPr/>
          <p:nvPr/>
        </p:nvSpPr>
        <p:spPr bwMode="auto">
          <a:xfrm>
            <a:off x="4247964" y="2858138"/>
            <a:ext cx="3036922" cy="1334834"/>
          </a:xfrm>
          <a:prstGeom prst="wedgeRoundRectCallout">
            <a:avLst>
              <a:gd name="adj1" fmla="val -60371"/>
              <a:gd name="adj2" fmla="val 45893"/>
              <a:gd name="adj3" fmla="val 1666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800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便宜上</a:t>
            </a:r>
            <a:r>
              <a:rPr lang="ja-JP" altLang="en-US" sz="2800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このように</a:t>
            </a:r>
            <a:r>
              <a:rPr lang="ja-JP" altLang="en-US" sz="28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表現</a:t>
            </a:r>
            <a:r>
              <a:rPr lang="ja-JP" altLang="en-US" sz="2800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する</a:t>
            </a:r>
            <a:endParaRPr kumimoji="1" lang="ja-JP" altLang="en-US" sz="28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r="55430"/>
          <a:stretch/>
        </p:blipFill>
        <p:spPr>
          <a:xfrm>
            <a:off x="443216" y="1644169"/>
            <a:ext cx="3689940" cy="3392515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 bwMode="auto">
          <a:xfrm>
            <a:off x="443216" y="3392996"/>
            <a:ext cx="3408704" cy="159995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705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 bwMode="auto">
          <a:xfrm>
            <a:off x="621885" y="3604723"/>
            <a:ext cx="2592287" cy="1800200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/>
          <a:ex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621885" y="1651628"/>
            <a:ext cx="2592288" cy="1800200"/>
          </a:xfrm>
          <a:prstGeom prst="rect">
            <a:avLst/>
          </a:prstGeom>
          <a:solidFill>
            <a:srgbClr val="FF0000"/>
          </a:solidFill>
          <a:ln w="38100">
            <a:noFill/>
          </a:ln>
          <a:effectLst/>
          <a:ex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1. </a:t>
            </a:r>
            <a:r>
              <a:rPr lang="ja-JP" altLang="en-US" sz="2954" dirty="0"/>
              <a:t>はじめに</a:t>
            </a: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748083" y="6239207"/>
            <a:ext cx="7645639" cy="15895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</a:pPr>
            <a:r>
              <a:rPr lang="ja-JP" altLang="en-US" sz="738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738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92904" y="5716933"/>
            <a:ext cx="7571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計算機を用いて</a:t>
            </a:r>
            <a:r>
              <a:rPr kumimoji="1" lang="ja-JP" altLang="en-US" sz="3200" b="1" dirty="0">
                <a:solidFill>
                  <a:srgbClr val="0070C0"/>
                </a:solidFill>
              </a:rPr>
              <a:t>画像を</a:t>
            </a:r>
            <a:r>
              <a:rPr lang="ja-JP" altLang="en-US" sz="3200" b="1" dirty="0">
                <a:solidFill>
                  <a:srgbClr val="0070C0"/>
                </a:solidFill>
              </a:rPr>
              <a:t>カテゴライズする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809499"/>
            <a:ext cx="326243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一般物体認識</a:t>
            </a:r>
          </a:p>
        </p:txBody>
      </p:sp>
      <p:pic>
        <p:nvPicPr>
          <p:cNvPr id="19458" name="Picture 2" descr="http://petomo.net/file/parts/I0001450/ce6c6023a68e20e9b77932cd547e8e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2" y="1755870"/>
            <a:ext cx="2387575" cy="159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upload.wikimedia.org/wikipedia/commons/7/7a/Various_sushi,_beautiful_October_night_at_midn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23" y="3705676"/>
            <a:ext cx="2387575" cy="15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www.civillink.net/fsozai/sozai/desktop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82269"/>
            <a:ext cx="2448272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円形吹き出し 6"/>
          <p:cNvSpPr/>
          <p:nvPr/>
        </p:nvSpPr>
        <p:spPr bwMode="auto">
          <a:xfrm>
            <a:off x="3472422" y="1950617"/>
            <a:ext cx="2412268" cy="1237786"/>
          </a:xfrm>
          <a:prstGeom prst="wedgeEllipseCallout">
            <a:avLst>
              <a:gd name="adj1" fmla="val 64772"/>
              <a:gd name="adj2" fmla="val 57169"/>
            </a:avLst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44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ネコ</a:t>
            </a:r>
            <a:endParaRPr kumimoji="1" lang="ja-JP" altLang="en-US" sz="44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6" name="円形吹き出し 15"/>
          <p:cNvSpPr/>
          <p:nvPr/>
        </p:nvSpPr>
        <p:spPr bwMode="auto">
          <a:xfrm>
            <a:off x="3420879" y="3976981"/>
            <a:ext cx="2412268" cy="1237786"/>
          </a:xfrm>
          <a:prstGeom prst="wedgeEllipseCallout">
            <a:avLst>
              <a:gd name="adj1" fmla="val 68563"/>
              <a:gd name="adj2" fmla="val -40098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  <a:effectLst/>
          <a:extLst/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44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タマゴ</a:t>
            </a:r>
            <a:endParaRPr kumimoji="1" lang="ja-JP" altLang="en-US" sz="44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2" y="3705677"/>
            <a:ext cx="2387575" cy="159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04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四角形: 角を丸くする 2">
            <a:extLst>
              <a:ext uri="{FF2B5EF4-FFF2-40B4-BE49-F238E27FC236}">
                <a16:creationId xmlns:a16="http://schemas.microsoft.com/office/drawing/2014/main" id="{73B6DC6B-9C3D-4409-AD68-1931C704E0A8}"/>
              </a:ext>
            </a:extLst>
          </p:cNvPr>
          <p:cNvSpPr/>
          <p:nvPr/>
        </p:nvSpPr>
        <p:spPr bwMode="auto">
          <a:xfrm>
            <a:off x="182471" y="1160748"/>
            <a:ext cx="3950685" cy="4163331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ot"/>
          </a:ln>
          <a:effectLst/>
          <a:extLst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4" name="四角形: 角を丸くする 2">
            <a:extLst>
              <a:ext uri="{FF2B5EF4-FFF2-40B4-BE49-F238E27FC236}">
                <a16:creationId xmlns:a16="http://schemas.microsoft.com/office/drawing/2014/main" id="{73B6DC6B-9C3D-4409-AD68-1931C704E0A8}"/>
              </a:ext>
            </a:extLst>
          </p:cNvPr>
          <p:cNvSpPr/>
          <p:nvPr/>
        </p:nvSpPr>
        <p:spPr bwMode="auto">
          <a:xfrm>
            <a:off x="4256720" y="1160748"/>
            <a:ext cx="4770060" cy="416333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ot"/>
          </a:ln>
          <a:effectLst/>
          <a:extLst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2. </a:t>
            </a:r>
            <a:r>
              <a:rPr lang="ja-JP" altLang="en-US" sz="2954" dirty="0"/>
              <a:t>提案手法 </a:t>
            </a:r>
            <a:r>
              <a:rPr lang="en-US" altLang="ja-JP" sz="2954" dirty="0"/>
              <a:t>-Shake-Shake</a:t>
            </a:r>
            <a:r>
              <a:rPr lang="ja-JP" altLang="en-US" sz="2954" dirty="0"/>
              <a:t>におけるノイズ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70795" y="5955090"/>
            <a:ext cx="880241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/>
              <a:t>この構造が精度改善を果たす理由は解明されていない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22230" y="868061"/>
            <a:ext cx="302121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0070C0"/>
                </a:solidFill>
              </a:rPr>
              <a:t>Shake</a:t>
            </a:r>
            <a:r>
              <a:rPr lang="en-US" altLang="ja-JP" sz="3200" b="1" dirty="0">
                <a:solidFill>
                  <a:srgbClr val="0070C0"/>
                </a:solidFill>
              </a:rPr>
              <a:t>-</a:t>
            </a:r>
            <a:r>
              <a:rPr kumimoji="1" lang="en-US" altLang="ja-JP" sz="3200" b="1" dirty="0">
                <a:solidFill>
                  <a:srgbClr val="0070C0"/>
                </a:solidFill>
              </a:rPr>
              <a:t>Shake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144458" y="868061"/>
            <a:ext cx="202670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b="1" dirty="0" err="1">
                <a:solidFill>
                  <a:schemeClr val="tx1"/>
                </a:solidFill>
              </a:rPr>
              <a:t>ResNeXt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r="55430"/>
          <a:stretch/>
        </p:blipFill>
        <p:spPr>
          <a:xfrm>
            <a:off x="443216" y="1644169"/>
            <a:ext cx="3689940" cy="339251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45953" r="205"/>
          <a:stretch/>
        </p:blipFill>
        <p:spPr>
          <a:xfrm>
            <a:off x="4413025" y="1643051"/>
            <a:ext cx="4457450" cy="3392515"/>
          </a:xfrm>
          <a:prstGeom prst="rect">
            <a:avLst/>
          </a:prstGeom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C3719AA7-7080-A844-BBB3-6A13AB699258}"/>
              </a:ext>
            </a:extLst>
          </p:cNvPr>
          <p:cNvSpPr txBox="1"/>
          <p:nvPr/>
        </p:nvSpPr>
        <p:spPr>
          <a:xfrm>
            <a:off x="5681949" y="4893784"/>
            <a:ext cx="3215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α</a:t>
            </a:r>
            <a:r>
              <a:rPr kumimoji="1" lang="ja-JP" altLang="en-US" sz="2400" dirty="0">
                <a:solidFill>
                  <a:srgbClr val="FF0000"/>
                </a:solidFill>
              </a:rPr>
              <a:t>：一様乱数（</a:t>
            </a:r>
            <a:r>
              <a:rPr kumimoji="1" lang="en-US" altLang="ja-JP" sz="2400" dirty="0">
                <a:solidFill>
                  <a:srgbClr val="FF0000"/>
                </a:solidFill>
              </a:rPr>
              <a:t>0〜1</a:t>
            </a:r>
            <a:r>
              <a:rPr kumimoji="1" lang="ja-JP" altLang="en-US" sz="2400" dirty="0">
                <a:solidFill>
                  <a:srgbClr val="FF0000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648240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 bwMode="auto">
          <a:xfrm>
            <a:off x="917594" y="1162059"/>
            <a:ext cx="7308812" cy="2844316"/>
          </a:xfrm>
          <a:prstGeom prst="roundRect">
            <a:avLst/>
          </a:prstGeom>
          <a:ln w="38100">
            <a:solidFill>
              <a:srgbClr val="0070C0"/>
            </a:solidFill>
            <a:prstDash val="soli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2. </a:t>
            </a:r>
            <a:r>
              <a:rPr lang="ja-JP" altLang="en-US" sz="2954" dirty="0"/>
              <a:t>提案手法 </a:t>
            </a:r>
            <a:r>
              <a:rPr lang="en-US" altLang="ja-JP" sz="2954" dirty="0"/>
              <a:t>-Shake-Shake</a:t>
            </a:r>
            <a:r>
              <a:rPr lang="ja-JP" altLang="en-US" sz="2954" dirty="0"/>
              <a:t>の我々の解釈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sp>
        <p:nvSpPr>
          <p:cNvPr id="12" name="楕円 29">
            <a:extLst>
              <a:ext uri="{FF2B5EF4-FFF2-40B4-BE49-F238E27FC236}">
                <a16:creationId xmlns:a16="http://schemas.microsoft.com/office/drawing/2014/main" id="{1E9B06E6-6258-4BA5-A2D6-DCBCDBAF63E6}"/>
              </a:ext>
            </a:extLst>
          </p:cNvPr>
          <p:cNvSpPr/>
          <p:nvPr/>
        </p:nvSpPr>
        <p:spPr bwMode="auto">
          <a:xfrm flipV="1">
            <a:off x="3758008" y="2382509"/>
            <a:ext cx="100175" cy="83084"/>
          </a:xfrm>
          <a:prstGeom prst="ellipse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2ADBA833-C69E-4A9D-B28B-F99B4E5D6761}"/>
              </a:ext>
            </a:extLst>
          </p:cNvPr>
          <p:cNvCxnSpPr>
            <a:cxnSpLocks/>
            <a:stCxn id="12" idx="7"/>
          </p:cNvCxnSpPr>
          <p:nvPr/>
        </p:nvCxnSpPr>
        <p:spPr>
          <a:xfrm>
            <a:off x="3843513" y="2453426"/>
            <a:ext cx="1101493" cy="945444"/>
          </a:xfrm>
          <a:prstGeom prst="straightConnector1">
            <a:avLst/>
          </a:prstGeom>
          <a:ln w="666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77AA56B-F73A-4FE6-B69E-07E4E6E3B5FB}"/>
              </a:ext>
            </a:extLst>
          </p:cNvPr>
          <p:cNvCxnSpPr>
            <a:cxnSpLocks/>
            <a:endCxn id="12" idx="6"/>
          </p:cNvCxnSpPr>
          <p:nvPr/>
        </p:nvCxnSpPr>
        <p:spPr>
          <a:xfrm flipH="1">
            <a:off x="3858183" y="2196318"/>
            <a:ext cx="1427634" cy="227733"/>
          </a:xfrm>
          <a:prstGeom prst="straightConnector1">
            <a:avLst/>
          </a:prstGeom>
          <a:ln w="666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楕円 32">
            <a:extLst>
              <a:ext uri="{FF2B5EF4-FFF2-40B4-BE49-F238E27FC236}">
                <a16:creationId xmlns:a16="http://schemas.microsoft.com/office/drawing/2014/main" id="{0BB3391C-35D6-4143-BCBE-0827C359050E}"/>
              </a:ext>
            </a:extLst>
          </p:cNvPr>
          <p:cNvSpPr/>
          <p:nvPr/>
        </p:nvSpPr>
        <p:spPr bwMode="auto">
          <a:xfrm flipV="1">
            <a:off x="4887544" y="3384781"/>
            <a:ext cx="100175" cy="83084"/>
          </a:xfrm>
          <a:prstGeom prst="ellipse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" name="楕円 35">
            <a:extLst>
              <a:ext uri="{FF2B5EF4-FFF2-40B4-BE49-F238E27FC236}">
                <a16:creationId xmlns:a16="http://schemas.microsoft.com/office/drawing/2014/main" id="{45C61A3D-752D-46BD-A146-8CD695AD9ED0}"/>
              </a:ext>
            </a:extLst>
          </p:cNvPr>
          <p:cNvSpPr/>
          <p:nvPr/>
        </p:nvSpPr>
        <p:spPr bwMode="auto">
          <a:xfrm flipV="1">
            <a:off x="5300733" y="2154776"/>
            <a:ext cx="100175" cy="83084"/>
          </a:xfrm>
          <a:prstGeom prst="ellipse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B8D4AB8-C743-4F3E-8FCF-747A06DF974D}"/>
              </a:ext>
            </a:extLst>
          </p:cNvPr>
          <p:cNvCxnSpPr>
            <a:cxnSpLocks/>
          </p:cNvCxnSpPr>
          <p:nvPr/>
        </p:nvCxnSpPr>
        <p:spPr>
          <a:xfrm flipH="1">
            <a:off x="4953646" y="2227272"/>
            <a:ext cx="397097" cy="1171598"/>
          </a:xfrm>
          <a:prstGeom prst="line">
            <a:avLst/>
          </a:prstGeom>
          <a:ln>
            <a:solidFill>
              <a:srgbClr val="7B7B7B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楕円 33">
            <a:extLst>
              <a:ext uri="{FF2B5EF4-FFF2-40B4-BE49-F238E27FC236}">
                <a16:creationId xmlns:a16="http://schemas.microsoft.com/office/drawing/2014/main" id="{85D38C21-406A-4703-AEDB-79677A80E9B2}"/>
              </a:ext>
            </a:extLst>
          </p:cNvPr>
          <p:cNvSpPr/>
          <p:nvPr/>
        </p:nvSpPr>
        <p:spPr bwMode="auto">
          <a:xfrm flipV="1">
            <a:off x="5132664" y="2732216"/>
            <a:ext cx="100175" cy="83084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吹き出し: 角を丸めた四角形 37">
                <a:extLst>
                  <a:ext uri="{FF2B5EF4-FFF2-40B4-BE49-F238E27FC236}">
                    <a16:creationId xmlns:a16="http://schemas.microsoft.com/office/drawing/2014/main" id="{F4068F80-EB87-4C04-B81F-A88503A10F91}"/>
                  </a:ext>
                </a:extLst>
              </p:cNvPr>
              <p:cNvSpPr/>
              <p:nvPr/>
            </p:nvSpPr>
            <p:spPr bwMode="auto">
              <a:xfrm>
                <a:off x="2882269" y="2872828"/>
                <a:ext cx="1242806" cy="619744"/>
              </a:xfrm>
              <a:prstGeom prst="wedgeRoundRectCallout">
                <a:avLst>
                  <a:gd name="adj1" fmla="val 67942"/>
                  <a:gd name="adj2" fmla="val -33125"/>
                  <a:gd name="adj3" fmla="val 16667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ja-JP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吹き出し: 角を丸めた四角形 3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4068F80-EB87-4C04-B81F-A88503A10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2269" y="2872828"/>
                <a:ext cx="1242806" cy="619744"/>
              </a:xfrm>
              <a:prstGeom prst="wedgeRoundRectCallout">
                <a:avLst>
                  <a:gd name="adj1" fmla="val 67942"/>
                  <a:gd name="adj2" fmla="val -33125"/>
                  <a:gd name="adj3" fmla="val 16667"/>
                </a:avLst>
              </a:prstGeom>
              <a:blipFill rotWithShape="0">
                <a:blip r:embed="rId2"/>
                <a:stretch>
                  <a:fillRect b="-10377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吹き出し: 角を丸めた四角形 38">
            <a:extLst>
              <a:ext uri="{FF2B5EF4-FFF2-40B4-BE49-F238E27FC236}">
                <a16:creationId xmlns:a16="http://schemas.microsoft.com/office/drawing/2014/main" id="{4DCE1DAE-EC27-4210-B886-8A6C896EB336}"/>
              </a:ext>
            </a:extLst>
          </p:cNvPr>
          <p:cNvSpPr/>
          <p:nvPr/>
        </p:nvSpPr>
        <p:spPr bwMode="auto">
          <a:xfrm>
            <a:off x="5436169" y="2929557"/>
            <a:ext cx="1837040" cy="619744"/>
          </a:xfrm>
          <a:prstGeom prst="wedgeRoundRectCallout">
            <a:avLst>
              <a:gd name="adj1" fmla="val -58194"/>
              <a:gd name="adj2" fmla="val -53507"/>
              <a:gd name="adj3" fmla="val 1666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800" b="1">
                <a:solidFill>
                  <a:srgbClr val="0070C0"/>
                </a:solidFill>
              </a:rPr>
              <a:t>内分点</a:t>
            </a:r>
            <a:endParaRPr lang="ja-JP" altLang="en-US" sz="2800" b="1" dirty="0">
              <a:solidFill>
                <a:srgbClr val="0070C0"/>
              </a:solidFill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E3C200FE-1D09-47DB-9476-F4565AC0BC46}"/>
              </a:ext>
            </a:extLst>
          </p:cNvPr>
          <p:cNvCxnSpPr>
            <a:cxnSpLocks/>
            <a:stCxn id="19" idx="3"/>
            <a:endCxn id="12" idx="6"/>
          </p:cNvCxnSpPr>
          <p:nvPr/>
        </p:nvCxnSpPr>
        <p:spPr>
          <a:xfrm flipH="1" flipV="1">
            <a:off x="3858183" y="2424051"/>
            <a:ext cx="1289151" cy="320332"/>
          </a:xfrm>
          <a:prstGeom prst="straightConnector1">
            <a:avLst/>
          </a:prstGeom>
          <a:ln w="666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吹き出し: 角を丸めた四角形 34">
                <a:extLst>
                  <a:ext uri="{FF2B5EF4-FFF2-40B4-BE49-F238E27FC236}">
                    <a16:creationId xmlns:a16="http://schemas.microsoft.com/office/drawing/2014/main" id="{F4BE304B-F6D7-45FC-B6ED-11A4099D03AD}"/>
                  </a:ext>
                </a:extLst>
              </p:cNvPr>
              <p:cNvSpPr/>
              <p:nvPr/>
            </p:nvSpPr>
            <p:spPr bwMode="auto">
              <a:xfrm>
                <a:off x="3329194" y="1410292"/>
                <a:ext cx="1242806" cy="619744"/>
              </a:xfrm>
              <a:prstGeom prst="wedgeRoundRectCallout">
                <a:avLst>
                  <a:gd name="adj1" fmla="val 39142"/>
                  <a:gd name="adj2" fmla="val 89732"/>
                  <a:gd name="adj3" fmla="val 16667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ja-JP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吹き出し: 角を丸めた四角形 3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4BE304B-F6D7-45FC-B6ED-11A4099D0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9194" y="1410292"/>
                <a:ext cx="1242806" cy="619744"/>
              </a:xfrm>
              <a:prstGeom prst="wedgeRoundRectCallout">
                <a:avLst>
                  <a:gd name="adj1" fmla="val 39142"/>
                  <a:gd name="adj2" fmla="val 89732"/>
                  <a:gd name="adj3" fmla="val 16667"/>
                </a:avLst>
              </a:prstGeom>
              <a:blipFill rotWithShape="0">
                <a:blip r:embed="rId3"/>
                <a:stretch>
                  <a:fillRect r="-3365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E3C200FE-1D09-47DB-9476-F4565AC0BC46}"/>
              </a:ext>
            </a:extLst>
          </p:cNvPr>
          <p:cNvCxnSpPr>
            <a:cxnSpLocks/>
            <a:stCxn id="12" idx="3"/>
          </p:cNvCxnSpPr>
          <p:nvPr/>
        </p:nvCxnSpPr>
        <p:spPr>
          <a:xfrm flipH="1" flipV="1">
            <a:off x="2501102" y="1681105"/>
            <a:ext cx="1271576" cy="713571"/>
          </a:xfrm>
          <a:prstGeom prst="straightConnector1">
            <a:avLst/>
          </a:prstGeom>
          <a:ln w="66675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楕円 29">
            <a:extLst>
              <a:ext uri="{FF2B5EF4-FFF2-40B4-BE49-F238E27FC236}">
                <a16:creationId xmlns:a16="http://schemas.microsoft.com/office/drawing/2014/main" id="{1E9B06E6-6258-4BA5-A2D6-DCBCDBAF63E6}"/>
              </a:ext>
            </a:extLst>
          </p:cNvPr>
          <p:cNvSpPr/>
          <p:nvPr/>
        </p:nvSpPr>
        <p:spPr bwMode="auto">
          <a:xfrm flipV="1">
            <a:off x="2429697" y="1616119"/>
            <a:ext cx="100175" cy="83084"/>
          </a:xfrm>
          <a:prstGeom prst="ellipse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吹き出し: 角を丸めた四角形 34">
                <a:extLst>
                  <a:ext uri="{FF2B5EF4-FFF2-40B4-BE49-F238E27FC236}">
                    <a16:creationId xmlns:a16="http://schemas.microsoft.com/office/drawing/2014/main" id="{F4BE304B-F6D7-45FC-B6ED-11A4099D03AD}"/>
                  </a:ext>
                </a:extLst>
              </p:cNvPr>
              <p:cNvSpPr/>
              <p:nvPr/>
            </p:nvSpPr>
            <p:spPr bwMode="auto">
              <a:xfrm>
                <a:off x="1800601" y="1904151"/>
                <a:ext cx="774754" cy="667417"/>
              </a:xfrm>
              <a:prstGeom prst="wedgeRoundRectCallout">
                <a:avLst>
                  <a:gd name="adj1" fmla="val 69305"/>
                  <a:gd name="adj2" fmla="val -60729"/>
                  <a:gd name="adj3" fmla="val 16667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ja-JP" sz="28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ja-JP" alt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7" name="吹き出し: 角を丸めた四角形 3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4BE304B-F6D7-45FC-B6ED-11A4099D0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0601" y="1904151"/>
                <a:ext cx="774754" cy="667417"/>
              </a:xfrm>
              <a:prstGeom prst="wedgeRoundRectCallout">
                <a:avLst>
                  <a:gd name="adj1" fmla="val 69305"/>
                  <a:gd name="adj2" fmla="val -60729"/>
                  <a:gd name="adj3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325119" y="4407924"/>
                <a:ext cx="6772623" cy="10772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</m:ctrlPr>
                      </m:sSubPr>
                      <m:e>
                        <m:r>
                          <a:rPr lang="en-US" altLang="ja-JP" sz="32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  <m:t>𝑭</m:t>
                        </m:r>
                      </m:e>
                      <m:sub>
                        <m:r>
                          <a:rPr lang="en-US" altLang="ja-JP" sz="32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altLang="ja-JP" sz="32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</m:ctrlPr>
                      </m:dPr>
                      <m:e>
                        <m:r>
                          <a:rPr lang="en-US" altLang="ja-JP" sz="32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  <m:t>𝒙</m:t>
                        </m:r>
                      </m:e>
                    </m:d>
                  </m:oMath>
                </a14:m>
                <a:r>
                  <a:rPr lang="ja-JP" altLang="en-US" sz="3200" dirty="0">
                    <a:solidFill>
                      <a:schemeClr val="tx1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</m:ctrlPr>
                      </m:sSubPr>
                      <m:e>
                        <m:r>
                          <a:rPr lang="en-US" altLang="ja-JP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  <m:t>𝑭</m:t>
                        </m:r>
                      </m:e>
                      <m:sub>
                        <m:r>
                          <a:rPr lang="en-US" altLang="ja-JP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  <m:t>𝟐</m:t>
                        </m:r>
                      </m:sub>
                    </m:sSub>
                    <m:r>
                      <a:rPr lang="en-US" altLang="ja-JP" sz="3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メイリオ" pitchFamily="50" charset="-128"/>
                        <a:cs typeface="メイリオ" pitchFamily="50" charset="-128"/>
                      </a:rPr>
                      <m:t>(</m:t>
                    </m:r>
                    <m:r>
                      <a:rPr lang="en-US" altLang="ja-JP" sz="3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メイリオ" pitchFamily="50" charset="-128"/>
                        <a:cs typeface="メイリオ" pitchFamily="50" charset="-128"/>
                      </a:rPr>
                      <m:t>𝒙</m:t>
                    </m:r>
                    <m:r>
                      <a:rPr lang="en-US" altLang="ja-JP" sz="3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メイリオ" pitchFamily="50" charset="-128"/>
                        <a:cs typeface="メイリオ" pitchFamily="50" charset="-128"/>
                      </a:rPr>
                      <m:t>)</m:t>
                    </m:r>
                  </m:oMath>
                </a14:m>
                <a:r>
                  <a:rPr lang="ja-JP" altLang="en-US" sz="3200" dirty="0"/>
                  <a:t>の</a:t>
                </a:r>
                <a:r>
                  <a:rPr kumimoji="1" lang="ja-JP" altLang="en-US" sz="3200" b="1" dirty="0">
                    <a:solidFill>
                      <a:srgbClr val="0070C0"/>
                    </a:solidFill>
                  </a:rPr>
                  <a:t>内分点</a:t>
                </a:r>
                <a:r>
                  <a:rPr kumimoji="1" lang="ja-JP" altLang="en-US" sz="3200" dirty="0"/>
                  <a:t>を取ることは</a:t>
                </a:r>
                <a:endParaRPr kumimoji="1" lang="en-US" altLang="ja-JP" sz="3200" dirty="0"/>
              </a:p>
              <a:p>
                <a:r>
                  <a:rPr lang="ja-JP" altLang="en-US" sz="3200" dirty="0"/>
                  <a:t>どのような効果を産むのか？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119" y="4407924"/>
                <a:ext cx="6772623" cy="1077218"/>
              </a:xfrm>
              <a:prstGeom prst="rect">
                <a:avLst/>
              </a:prstGeom>
              <a:blipFill rotWithShape="0">
                <a:blip r:embed="rId5"/>
                <a:stretch>
                  <a:fillRect l="-2063" t="-5525" r="-1435" b="-160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B67BAAB-590D-494F-81C4-B3B51F73CD0E}"/>
              </a:ext>
            </a:extLst>
          </p:cNvPr>
          <p:cNvSpPr/>
          <p:nvPr/>
        </p:nvSpPr>
        <p:spPr bwMode="auto">
          <a:xfrm>
            <a:off x="96168" y="778825"/>
            <a:ext cx="1976597" cy="775597"/>
          </a:xfrm>
          <a:prstGeom prst="rect">
            <a:avLst/>
          </a:prstGeom>
          <a:ln>
            <a:solidFill>
              <a:srgbClr val="0070C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36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特徴空間</a:t>
            </a:r>
          </a:p>
        </p:txBody>
      </p:sp>
    </p:spTree>
    <p:extLst>
      <p:ext uri="{BB962C8B-B14F-4D97-AF65-F5344CB8AC3E}">
        <p14:creationId xmlns:p14="http://schemas.microsoft.com/office/powerpoint/2010/main" val="3963381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2. </a:t>
            </a:r>
            <a:r>
              <a:rPr lang="ja-JP" altLang="en-US" sz="2954" dirty="0"/>
              <a:t>提案手法 </a:t>
            </a:r>
            <a:r>
              <a:rPr lang="en-US" altLang="ja-JP" sz="2954" dirty="0"/>
              <a:t>-</a:t>
            </a:r>
            <a:r>
              <a:rPr lang="ja-JP" altLang="en-US" sz="2954" dirty="0"/>
              <a:t>特徴を混ぜるとどうなる？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914" y="2955283"/>
            <a:ext cx="5743375" cy="210422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19435" t="3626" r="67977" b="72690"/>
          <a:stretch/>
        </p:blipFill>
        <p:spPr>
          <a:xfrm>
            <a:off x="3895495" y="2418864"/>
            <a:ext cx="540061" cy="573724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3515820" y="1831076"/>
            <a:ext cx="129394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画像２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838912"/>
            <a:ext cx="620714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3200" b="1" dirty="0"/>
              <a:t>例：</a:t>
            </a:r>
            <a:r>
              <a:rPr lang="en-US" altLang="ja-JP" sz="3200" b="1" dirty="0"/>
              <a:t>『2</a:t>
            </a:r>
            <a:r>
              <a:rPr lang="ja-JP" altLang="en-US" sz="3200" b="1" dirty="0" err="1"/>
              <a:t>つの</a:t>
            </a:r>
            <a:r>
              <a:rPr lang="ja-JP" altLang="en-US" sz="3200" b="1" dirty="0"/>
              <a:t>画像の特徴の内分</a:t>
            </a:r>
            <a:r>
              <a:rPr lang="en-US" altLang="ja-JP" sz="3200" b="1" dirty="0"/>
              <a:t>』</a:t>
            </a:r>
            <a:endParaRPr kumimoji="1" lang="ja-JP" altLang="en-US" sz="3200" dirty="0"/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 rotWithShape="1">
          <a:blip r:embed="rId3"/>
          <a:srcRect l="4554" t="25315" r="82858" b="51001"/>
          <a:stretch/>
        </p:blipFill>
        <p:spPr>
          <a:xfrm>
            <a:off x="2287861" y="2415279"/>
            <a:ext cx="540061" cy="573724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1943708" y="1835856"/>
            <a:ext cx="119972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画像</a:t>
            </a:r>
            <a:r>
              <a:rPr lang="en-US" altLang="ja-JP" sz="2800" dirty="0"/>
              <a:t>1</a:t>
            </a:r>
            <a:endParaRPr kumimoji="1" lang="ja-JP" altLang="en-US" sz="2800" dirty="0"/>
          </a:p>
        </p:txBody>
      </p:sp>
      <p:pic>
        <p:nvPicPr>
          <p:cNvPr id="58" name="図 57"/>
          <p:cNvPicPr>
            <a:picLocks noChangeAspect="1"/>
          </p:cNvPicPr>
          <p:nvPr/>
        </p:nvPicPr>
        <p:blipFill rotWithShape="1">
          <a:blip r:embed="rId3"/>
          <a:srcRect l="19301" t="26536" r="67272" b="49780"/>
          <a:stretch/>
        </p:blipFill>
        <p:spPr>
          <a:xfrm>
            <a:off x="6720101" y="2423228"/>
            <a:ext cx="576064" cy="573724"/>
          </a:xfrm>
          <a:prstGeom prst="rect">
            <a:avLst/>
          </a:prstGeom>
        </p:spPr>
      </p:pic>
      <p:sp>
        <p:nvSpPr>
          <p:cNvPr id="64" name="テキスト ボックス 63"/>
          <p:cNvSpPr txBox="1"/>
          <p:nvPr/>
        </p:nvSpPr>
        <p:spPr>
          <a:xfrm>
            <a:off x="6012160" y="1831076"/>
            <a:ext cx="198002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/>
              <a:t>新しい画像</a:t>
            </a:r>
            <a:endParaRPr kumimoji="1" lang="en-US" altLang="ja-JP" sz="2800" dirty="0"/>
          </a:p>
        </p:txBody>
      </p:sp>
      <p:sp>
        <p:nvSpPr>
          <p:cNvPr id="25" name="角丸四角形 24"/>
          <p:cNvSpPr/>
          <p:nvPr/>
        </p:nvSpPr>
        <p:spPr bwMode="auto">
          <a:xfrm>
            <a:off x="3836743" y="2437701"/>
            <a:ext cx="716006" cy="550556"/>
          </a:xfrm>
          <a:prstGeom prst="roundRect">
            <a:avLst/>
          </a:prstGeom>
          <a:noFill/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7" name="角丸四角形 66"/>
          <p:cNvSpPr/>
          <p:nvPr/>
        </p:nvSpPr>
        <p:spPr bwMode="auto">
          <a:xfrm>
            <a:off x="2207538" y="2423488"/>
            <a:ext cx="708278" cy="552767"/>
          </a:xfrm>
          <a:prstGeom prst="roundRect">
            <a:avLst/>
          </a:prstGeom>
          <a:noFill/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8" name="角丸四角形 67"/>
          <p:cNvSpPr/>
          <p:nvPr/>
        </p:nvSpPr>
        <p:spPr bwMode="auto">
          <a:xfrm>
            <a:off x="6662320" y="2455744"/>
            <a:ext cx="691626" cy="517355"/>
          </a:xfrm>
          <a:prstGeom prst="roundRect">
            <a:avLst/>
          </a:prstGeom>
          <a:noFill/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594255" y="3840346"/>
            <a:ext cx="102391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/>
              <a:t>特徴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68" y="6488668"/>
            <a:ext cx="769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/>
              <a:t>“</a:t>
            </a:r>
            <a:r>
              <a:rPr lang="en-US" altLang="ja-JP" b="1" i="1" dirty="0"/>
              <a:t>Dataset Augmentation in Feature Space</a:t>
            </a:r>
            <a:r>
              <a:rPr lang="en-US" altLang="ja-JP" i="1" dirty="0"/>
              <a:t>”, ICLR 2017 workshop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580483" y="4929412"/>
            <a:ext cx="5109091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dirty="0"/>
              <a:t>特徴の内分によって</a:t>
            </a:r>
            <a:endParaRPr kumimoji="1" lang="en-US" altLang="ja-JP" sz="3200" dirty="0"/>
          </a:p>
          <a:p>
            <a:r>
              <a:rPr kumimoji="1" lang="ja-JP" altLang="en-US" sz="3200" b="1" dirty="0"/>
              <a:t>擬似的にデータを増やせる</a:t>
            </a:r>
            <a:endParaRPr kumimoji="1" lang="ja-JP" altLang="en-US" sz="3200" dirty="0"/>
          </a:p>
        </p:txBody>
      </p:sp>
      <p:sp>
        <p:nvSpPr>
          <p:cNvPr id="5" name="下矢印 4"/>
          <p:cNvSpPr/>
          <p:nvPr/>
        </p:nvSpPr>
        <p:spPr bwMode="auto">
          <a:xfrm>
            <a:off x="2331808" y="3077260"/>
            <a:ext cx="452165" cy="634781"/>
          </a:xfrm>
          <a:prstGeom prst="down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009261" y="3840346"/>
            <a:ext cx="102391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/>
              <a:t>特徴</a:t>
            </a:r>
          </a:p>
        </p:txBody>
      </p:sp>
      <p:sp>
        <p:nvSpPr>
          <p:cNvPr id="28" name="下矢印 27"/>
          <p:cNvSpPr/>
          <p:nvPr/>
        </p:nvSpPr>
        <p:spPr bwMode="auto">
          <a:xfrm rot="10800000">
            <a:off x="6792777" y="3069563"/>
            <a:ext cx="424785" cy="611072"/>
          </a:xfrm>
          <a:prstGeom prst="down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68477" y="3835430"/>
            <a:ext cx="102391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/>
              <a:t>特徴</a:t>
            </a:r>
          </a:p>
        </p:txBody>
      </p:sp>
      <p:sp>
        <p:nvSpPr>
          <p:cNvPr id="31" name="下矢印 30"/>
          <p:cNvSpPr/>
          <p:nvPr/>
        </p:nvSpPr>
        <p:spPr bwMode="auto">
          <a:xfrm>
            <a:off x="3936707" y="3077260"/>
            <a:ext cx="452165" cy="634781"/>
          </a:xfrm>
          <a:prstGeom prst="down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2052" y="3801044"/>
            <a:ext cx="4347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内分</a:t>
            </a:r>
            <a:r>
              <a:rPr kumimoji="1" lang="en-US" altLang="ja-JP" sz="3600" b="1" dirty="0" smtClean="0">
                <a:solidFill>
                  <a:srgbClr val="FF0000"/>
                </a:solidFill>
              </a:rPr>
              <a:t>(        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,         )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C8CE5BA1-685B-44D6-92C8-CFA26486A030}"/>
              </a:ext>
            </a:extLst>
          </p:cNvPr>
          <p:cNvSpPr/>
          <p:nvPr/>
        </p:nvSpPr>
        <p:spPr bwMode="auto">
          <a:xfrm>
            <a:off x="5179249" y="3782435"/>
            <a:ext cx="1091541" cy="683548"/>
          </a:xfrm>
          <a:prstGeom prst="right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7031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8" grpId="0" animBg="1"/>
      <p:bldP spid="28" grpId="0" animBg="1"/>
      <p:bldP spid="29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角丸四角形 32"/>
          <p:cNvSpPr/>
          <p:nvPr/>
        </p:nvSpPr>
        <p:spPr bwMode="auto">
          <a:xfrm>
            <a:off x="917594" y="1162059"/>
            <a:ext cx="7308812" cy="2844316"/>
          </a:xfrm>
          <a:prstGeom prst="roundRect">
            <a:avLst/>
          </a:prstGeom>
          <a:ln w="38100">
            <a:solidFill>
              <a:srgbClr val="0070C0"/>
            </a:solidFill>
            <a:prstDash val="soli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0" name="角丸四角形 59"/>
          <p:cNvSpPr/>
          <p:nvPr/>
        </p:nvSpPr>
        <p:spPr bwMode="auto">
          <a:xfrm>
            <a:off x="-1171002" y="3948076"/>
            <a:ext cx="792346" cy="640516"/>
          </a:xfrm>
          <a:prstGeom prst="round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2. </a:t>
            </a:r>
            <a:r>
              <a:rPr lang="ja-JP" altLang="en-US" sz="2954" dirty="0"/>
              <a:t>既存研究 </a:t>
            </a:r>
            <a:r>
              <a:rPr lang="en-US" altLang="ja-JP" sz="2954" dirty="0"/>
              <a:t>-Shake-Shake</a:t>
            </a:r>
            <a:r>
              <a:rPr lang="ja-JP" altLang="en-US" sz="2954" dirty="0"/>
              <a:t>の我々の解釈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A7765D1-CC3C-EC4B-AAE2-381B89FE6613}"/>
              </a:ext>
            </a:extLst>
          </p:cNvPr>
          <p:cNvSpPr txBox="1"/>
          <p:nvPr/>
        </p:nvSpPr>
        <p:spPr>
          <a:xfrm>
            <a:off x="1224160" y="4283981"/>
            <a:ext cx="63401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Shake-Shake</a:t>
            </a:r>
            <a:r>
              <a:rPr lang="ja-JP" altLang="en-US" sz="3200" dirty="0"/>
              <a:t>の</a:t>
            </a:r>
            <a:r>
              <a:rPr lang="en-US" altLang="ja-JP" sz="3200" dirty="0" smtClean="0"/>
              <a:t>Forward pass</a:t>
            </a:r>
            <a:r>
              <a:rPr lang="ja-JP" altLang="en-US" sz="3200" dirty="0" smtClean="0"/>
              <a:t>は</a:t>
            </a:r>
            <a:endParaRPr lang="en-US" altLang="ja-JP" sz="3200" dirty="0"/>
          </a:p>
          <a:p>
            <a:r>
              <a:rPr kumimoji="1" lang="ja-JP" altLang="en-US" sz="3200" dirty="0"/>
              <a:t>内分点を用いることで</a:t>
            </a:r>
            <a:endParaRPr kumimoji="1" lang="en-US" altLang="ja-JP" sz="3200" dirty="0"/>
          </a:p>
          <a:p>
            <a:r>
              <a:rPr kumimoji="1" lang="ja-JP" altLang="en-US" sz="3200" b="1" dirty="0"/>
              <a:t>データを擬似的に増加させて</a:t>
            </a:r>
            <a:r>
              <a:rPr kumimoji="1" lang="ja-JP" altLang="en-US" sz="3200" b="1" dirty="0" smtClean="0"/>
              <a:t>いる</a:t>
            </a:r>
            <a:endParaRPr kumimoji="1" lang="ja-JP" altLang="en-US" sz="3200" dirty="0"/>
          </a:p>
        </p:txBody>
      </p:sp>
      <p:sp>
        <p:nvSpPr>
          <p:cNvPr id="34" name="楕円 29">
            <a:extLst>
              <a:ext uri="{FF2B5EF4-FFF2-40B4-BE49-F238E27FC236}">
                <a16:creationId xmlns:a16="http://schemas.microsoft.com/office/drawing/2014/main" id="{1E9B06E6-6258-4BA5-A2D6-DCBCDBAF63E6}"/>
              </a:ext>
            </a:extLst>
          </p:cNvPr>
          <p:cNvSpPr/>
          <p:nvPr/>
        </p:nvSpPr>
        <p:spPr bwMode="auto">
          <a:xfrm flipV="1">
            <a:off x="3758008" y="2382509"/>
            <a:ext cx="100175" cy="83084"/>
          </a:xfrm>
          <a:prstGeom prst="ellipse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2ADBA833-C69E-4A9D-B28B-F99B4E5D6761}"/>
              </a:ext>
            </a:extLst>
          </p:cNvPr>
          <p:cNvCxnSpPr>
            <a:cxnSpLocks/>
            <a:stCxn id="34" idx="7"/>
          </p:cNvCxnSpPr>
          <p:nvPr/>
        </p:nvCxnSpPr>
        <p:spPr>
          <a:xfrm>
            <a:off x="3843513" y="2453426"/>
            <a:ext cx="1101493" cy="945444"/>
          </a:xfrm>
          <a:prstGeom prst="straightConnector1">
            <a:avLst/>
          </a:prstGeom>
          <a:ln w="666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D77AA56B-F73A-4FE6-B69E-07E4E6E3B5FB}"/>
              </a:ext>
            </a:extLst>
          </p:cNvPr>
          <p:cNvCxnSpPr>
            <a:cxnSpLocks/>
            <a:endCxn id="34" idx="6"/>
          </p:cNvCxnSpPr>
          <p:nvPr/>
        </p:nvCxnSpPr>
        <p:spPr>
          <a:xfrm flipH="1">
            <a:off x="3858183" y="2196318"/>
            <a:ext cx="1427634" cy="227733"/>
          </a:xfrm>
          <a:prstGeom prst="straightConnector1">
            <a:avLst/>
          </a:prstGeom>
          <a:ln w="666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楕円 32">
            <a:extLst>
              <a:ext uri="{FF2B5EF4-FFF2-40B4-BE49-F238E27FC236}">
                <a16:creationId xmlns:a16="http://schemas.microsoft.com/office/drawing/2014/main" id="{0BB3391C-35D6-4143-BCBE-0827C359050E}"/>
              </a:ext>
            </a:extLst>
          </p:cNvPr>
          <p:cNvSpPr/>
          <p:nvPr/>
        </p:nvSpPr>
        <p:spPr bwMode="auto">
          <a:xfrm flipV="1">
            <a:off x="4887544" y="3384781"/>
            <a:ext cx="100175" cy="83084"/>
          </a:xfrm>
          <a:prstGeom prst="ellipse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8" name="楕円 35">
            <a:extLst>
              <a:ext uri="{FF2B5EF4-FFF2-40B4-BE49-F238E27FC236}">
                <a16:creationId xmlns:a16="http://schemas.microsoft.com/office/drawing/2014/main" id="{45C61A3D-752D-46BD-A146-8CD695AD9ED0}"/>
              </a:ext>
            </a:extLst>
          </p:cNvPr>
          <p:cNvSpPr/>
          <p:nvPr/>
        </p:nvSpPr>
        <p:spPr bwMode="auto">
          <a:xfrm flipV="1">
            <a:off x="5300733" y="2154776"/>
            <a:ext cx="100175" cy="83084"/>
          </a:xfrm>
          <a:prstGeom prst="ellipse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CB8D4AB8-C743-4F3E-8FCF-747A06DF974D}"/>
              </a:ext>
            </a:extLst>
          </p:cNvPr>
          <p:cNvCxnSpPr>
            <a:cxnSpLocks/>
          </p:cNvCxnSpPr>
          <p:nvPr/>
        </p:nvCxnSpPr>
        <p:spPr>
          <a:xfrm flipH="1">
            <a:off x="4953646" y="2227272"/>
            <a:ext cx="397097" cy="1171598"/>
          </a:xfrm>
          <a:prstGeom prst="line">
            <a:avLst/>
          </a:prstGeom>
          <a:ln>
            <a:solidFill>
              <a:srgbClr val="7B7B7B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楕円 33">
            <a:extLst>
              <a:ext uri="{FF2B5EF4-FFF2-40B4-BE49-F238E27FC236}">
                <a16:creationId xmlns:a16="http://schemas.microsoft.com/office/drawing/2014/main" id="{85D38C21-406A-4703-AEDB-79677A80E9B2}"/>
              </a:ext>
            </a:extLst>
          </p:cNvPr>
          <p:cNvSpPr/>
          <p:nvPr/>
        </p:nvSpPr>
        <p:spPr bwMode="auto">
          <a:xfrm flipV="1">
            <a:off x="5132664" y="2732216"/>
            <a:ext cx="100175" cy="83084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吹き出し: 角を丸めた四角形 37">
                <a:extLst>
                  <a:ext uri="{FF2B5EF4-FFF2-40B4-BE49-F238E27FC236}">
                    <a16:creationId xmlns:a16="http://schemas.microsoft.com/office/drawing/2014/main" id="{F4068F80-EB87-4C04-B81F-A88503A10F91}"/>
                  </a:ext>
                </a:extLst>
              </p:cNvPr>
              <p:cNvSpPr/>
              <p:nvPr/>
            </p:nvSpPr>
            <p:spPr bwMode="auto">
              <a:xfrm>
                <a:off x="2882269" y="2872828"/>
                <a:ext cx="1242806" cy="619744"/>
              </a:xfrm>
              <a:prstGeom prst="wedgeRoundRectCallout">
                <a:avLst>
                  <a:gd name="adj1" fmla="val 67942"/>
                  <a:gd name="adj2" fmla="val -33125"/>
                  <a:gd name="adj3" fmla="val 16667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ja-JP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吹き出し: 角を丸めた四角形 3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4068F80-EB87-4C04-B81F-A88503A10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2269" y="2872828"/>
                <a:ext cx="1242806" cy="619744"/>
              </a:xfrm>
              <a:prstGeom prst="wedgeRoundRectCallout">
                <a:avLst>
                  <a:gd name="adj1" fmla="val 67942"/>
                  <a:gd name="adj2" fmla="val -33125"/>
                  <a:gd name="adj3" fmla="val 16667"/>
                </a:avLst>
              </a:prstGeom>
              <a:blipFill rotWithShape="0">
                <a:blip r:embed="rId2"/>
                <a:stretch>
                  <a:fillRect b="-10377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吹き出し: 角を丸めた四角形 38">
            <a:extLst>
              <a:ext uri="{FF2B5EF4-FFF2-40B4-BE49-F238E27FC236}">
                <a16:creationId xmlns:a16="http://schemas.microsoft.com/office/drawing/2014/main" id="{4DCE1DAE-EC27-4210-B886-8A6C896EB336}"/>
              </a:ext>
            </a:extLst>
          </p:cNvPr>
          <p:cNvSpPr/>
          <p:nvPr/>
        </p:nvSpPr>
        <p:spPr bwMode="auto">
          <a:xfrm>
            <a:off x="5381672" y="2927869"/>
            <a:ext cx="1837040" cy="619744"/>
          </a:xfrm>
          <a:prstGeom prst="wedgeRoundRectCallout">
            <a:avLst>
              <a:gd name="adj1" fmla="val -58194"/>
              <a:gd name="adj2" fmla="val -53507"/>
              <a:gd name="adj3" fmla="val 1666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800" b="1">
                <a:solidFill>
                  <a:srgbClr val="0070C0"/>
                </a:solidFill>
              </a:rPr>
              <a:t>内分点</a:t>
            </a:r>
            <a:endParaRPr lang="ja-JP" altLang="en-US" sz="2800" b="1" dirty="0">
              <a:solidFill>
                <a:srgbClr val="0070C0"/>
              </a:solidFill>
            </a:endParaRP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E3C200FE-1D09-47DB-9476-F4565AC0BC46}"/>
              </a:ext>
            </a:extLst>
          </p:cNvPr>
          <p:cNvCxnSpPr>
            <a:cxnSpLocks/>
            <a:stCxn id="40" idx="3"/>
            <a:endCxn id="34" idx="6"/>
          </p:cNvCxnSpPr>
          <p:nvPr/>
        </p:nvCxnSpPr>
        <p:spPr>
          <a:xfrm flipH="1" flipV="1">
            <a:off x="3858183" y="2424051"/>
            <a:ext cx="1289151" cy="320332"/>
          </a:xfrm>
          <a:prstGeom prst="straightConnector1">
            <a:avLst/>
          </a:prstGeom>
          <a:ln w="666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吹き出し: 角を丸めた四角形 34">
                <a:extLst>
                  <a:ext uri="{FF2B5EF4-FFF2-40B4-BE49-F238E27FC236}">
                    <a16:creationId xmlns:a16="http://schemas.microsoft.com/office/drawing/2014/main" id="{F4BE304B-F6D7-45FC-B6ED-11A4099D03AD}"/>
                  </a:ext>
                </a:extLst>
              </p:cNvPr>
              <p:cNvSpPr/>
              <p:nvPr/>
            </p:nvSpPr>
            <p:spPr bwMode="auto">
              <a:xfrm>
                <a:off x="3329194" y="1410292"/>
                <a:ext cx="1242806" cy="619744"/>
              </a:xfrm>
              <a:prstGeom prst="wedgeRoundRectCallout">
                <a:avLst>
                  <a:gd name="adj1" fmla="val 39142"/>
                  <a:gd name="adj2" fmla="val 89732"/>
                  <a:gd name="adj3" fmla="val 16667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ja-JP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吹き出し: 角を丸めた四角形 3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4BE304B-F6D7-45FC-B6ED-11A4099D0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9194" y="1410292"/>
                <a:ext cx="1242806" cy="619744"/>
              </a:xfrm>
              <a:prstGeom prst="wedgeRoundRectCallout">
                <a:avLst>
                  <a:gd name="adj1" fmla="val 39142"/>
                  <a:gd name="adj2" fmla="val 89732"/>
                  <a:gd name="adj3" fmla="val 16667"/>
                </a:avLst>
              </a:prstGeom>
              <a:blipFill rotWithShape="0">
                <a:blip r:embed="rId3"/>
                <a:stretch>
                  <a:fillRect r="-3365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E3C200FE-1D09-47DB-9476-F4565AC0BC46}"/>
              </a:ext>
            </a:extLst>
          </p:cNvPr>
          <p:cNvCxnSpPr>
            <a:cxnSpLocks/>
            <a:stCxn id="34" idx="3"/>
          </p:cNvCxnSpPr>
          <p:nvPr/>
        </p:nvCxnSpPr>
        <p:spPr>
          <a:xfrm flipH="1" flipV="1">
            <a:off x="2501102" y="1681105"/>
            <a:ext cx="1271576" cy="713571"/>
          </a:xfrm>
          <a:prstGeom prst="straightConnector1">
            <a:avLst/>
          </a:prstGeom>
          <a:ln w="66675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楕円 29">
            <a:extLst>
              <a:ext uri="{FF2B5EF4-FFF2-40B4-BE49-F238E27FC236}">
                <a16:creationId xmlns:a16="http://schemas.microsoft.com/office/drawing/2014/main" id="{1E9B06E6-6258-4BA5-A2D6-DCBCDBAF63E6}"/>
              </a:ext>
            </a:extLst>
          </p:cNvPr>
          <p:cNvSpPr/>
          <p:nvPr/>
        </p:nvSpPr>
        <p:spPr bwMode="auto">
          <a:xfrm flipV="1">
            <a:off x="2429697" y="1616119"/>
            <a:ext cx="100175" cy="83084"/>
          </a:xfrm>
          <a:prstGeom prst="ellipse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吹き出し: 角を丸めた四角形 34">
                <a:extLst>
                  <a:ext uri="{FF2B5EF4-FFF2-40B4-BE49-F238E27FC236}">
                    <a16:creationId xmlns:a16="http://schemas.microsoft.com/office/drawing/2014/main" id="{F4BE304B-F6D7-45FC-B6ED-11A4099D03AD}"/>
                  </a:ext>
                </a:extLst>
              </p:cNvPr>
              <p:cNvSpPr/>
              <p:nvPr/>
            </p:nvSpPr>
            <p:spPr bwMode="auto">
              <a:xfrm>
                <a:off x="1800601" y="1904151"/>
                <a:ext cx="774754" cy="667417"/>
              </a:xfrm>
              <a:prstGeom prst="wedgeRoundRectCallout">
                <a:avLst>
                  <a:gd name="adj1" fmla="val 69305"/>
                  <a:gd name="adj2" fmla="val -60729"/>
                  <a:gd name="adj3" fmla="val 16667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ja-JP" sz="28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ja-JP" alt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7" name="吹き出し: 角を丸めた四角形 3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4BE304B-F6D7-45FC-B6ED-11A4099D0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0601" y="1904151"/>
                <a:ext cx="774754" cy="667417"/>
              </a:xfrm>
              <a:prstGeom prst="wedgeRoundRectCallout">
                <a:avLst>
                  <a:gd name="adj1" fmla="val 69305"/>
                  <a:gd name="adj2" fmla="val -60729"/>
                  <a:gd name="adj3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5B67BAAB-590D-494F-81C4-B3B51F73CD0E}"/>
              </a:ext>
            </a:extLst>
          </p:cNvPr>
          <p:cNvSpPr/>
          <p:nvPr/>
        </p:nvSpPr>
        <p:spPr bwMode="auto">
          <a:xfrm>
            <a:off x="96168" y="778825"/>
            <a:ext cx="1976597" cy="775597"/>
          </a:xfrm>
          <a:prstGeom prst="rect">
            <a:avLst/>
          </a:prstGeom>
          <a:ln>
            <a:solidFill>
              <a:srgbClr val="0070C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36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特徴空間</a:t>
            </a:r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 rotWithShape="1">
          <a:blip r:embed="rId5"/>
          <a:srcRect l="19301" t="26536" r="67272" b="49780"/>
          <a:stretch/>
        </p:blipFill>
        <p:spPr>
          <a:xfrm>
            <a:off x="-1054451" y="3969610"/>
            <a:ext cx="576064" cy="573724"/>
          </a:xfrm>
          <a:prstGeom prst="rect">
            <a:avLst/>
          </a:prstGeom>
        </p:spPr>
      </p:pic>
      <p:sp>
        <p:nvSpPr>
          <p:cNvPr id="65" name="角丸四角形 64"/>
          <p:cNvSpPr/>
          <p:nvPr/>
        </p:nvSpPr>
        <p:spPr bwMode="auto">
          <a:xfrm>
            <a:off x="-1265872" y="5193196"/>
            <a:ext cx="787485" cy="660325"/>
          </a:xfrm>
          <a:prstGeom prst="round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66" name="図 65"/>
          <p:cNvPicPr>
            <a:picLocks noChangeAspect="1"/>
          </p:cNvPicPr>
          <p:nvPr/>
        </p:nvPicPr>
        <p:blipFill rotWithShape="1">
          <a:blip r:embed="rId5"/>
          <a:srcRect l="19435" t="3626" r="67977" b="72690"/>
          <a:stretch/>
        </p:blipFill>
        <p:spPr>
          <a:xfrm>
            <a:off x="-1135294" y="5262191"/>
            <a:ext cx="540061" cy="573724"/>
          </a:xfrm>
          <a:prstGeom prst="rect">
            <a:avLst/>
          </a:prstGeom>
        </p:spPr>
      </p:pic>
      <p:sp>
        <p:nvSpPr>
          <p:cNvPr id="70" name="角丸四角形 69"/>
          <p:cNvSpPr/>
          <p:nvPr/>
        </p:nvSpPr>
        <p:spPr bwMode="auto">
          <a:xfrm>
            <a:off x="-1317249" y="2872828"/>
            <a:ext cx="845204" cy="671271"/>
          </a:xfrm>
          <a:prstGeom prst="round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71" name="図 70"/>
          <p:cNvPicPr>
            <a:picLocks noChangeAspect="1"/>
          </p:cNvPicPr>
          <p:nvPr/>
        </p:nvPicPr>
        <p:blipFill rotWithShape="1">
          <a:blip r:embed="rId5"/>
          <a:srcRect l="4554" t="25315" r="82858" b="51001"/>
          <a:stretch/>
        </p:blipFill>
        <p:spPr>
          <a:xfrm>
            <a:off x="-1164677" y="2921601"/>
            <a:ext cx="540061" cy="57372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2751" y="1643702"/>
            <a:ext cx="570937" cy="45515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1952" y="3423665"/>
            <a:ext cx="546176" cy="45650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1607" y="2400057"/>
            <a:ext cx="604308" cy="4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34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 animBg="1"/>
      <p:bldP spid="38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 bwMode="auto">
          <a:xfrm>
            <a:off x="4623706" y="3248980"/>
            <a:ext cx="4356484" cy="2448272"/>
          </a:xfrm>
          <a:prstGeom prst="round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22B4B0D5-F32E-6844-B3FB-97ECE5E754A1}"/>
              </a:ext>
            </a:extLst>
          </p:cNvPr>
          <p:cNvCxnSpPr>
            <a:cxnSpLocks/>
          </p:cNvCxnSpPr>
          <p:nvPr/>
        </p:nvCxnSpPr>
        <p:spPr>
          <a:xfrm>
            <a:off x="6447092" y="4491785"/>
            <a:ext cx="1101493" cy="945444"/>
          </a:xfrm>
          <a:prstGeom prst="straightConnector1">
            <a:avLst/>
          </a:prstGeom>
          <a:ln w="66675">
            <a:solidFill>
              <a:srgbClr val="FF0000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角丸四角形 58"/>
          <p:cNvSpPr/>
          <p:nvPr/>
        </p:nvSpPr>
        <p:spPr bwMode="auto">
          <a:xfrm>
            <a:off x="71085" y="3248980"/>
            <a:ext cx="4356484" cy="2448272"/>
          </a:xfrm>
          <a:prstGeom prst="round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0" name="楕円 29">
            <a:extLst>
              <a:ext uri="{FF2B5EF4-FFF2-40B4-BE49-F238E27FC236}">
                <a16:creationId xmlns:a16="http://schemas.microsoft.com/office/drawing/2014/main" id="{1E9B06E6-6258-4BA5-A2D6-DCBCDBAF63E6}"/>
              </a:ext>
            </a:extLst>
          </p:cNvPr>
          <p:cNvSpPr/>
          <p:nvPr/>
        </p:nvSpPr>
        <p:spPr bwMode="auto">
          <a:xfrm flipV="1">
            <a:off x="1505571" y="4399496"/>
            <a:ext cx="100175" cy="83084"/>
          </a:xfrm>
          <a:prstGeom prst="ellipse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D77AA56B-F73A-4FE6-B69E-07E4E6E3B5FB}"/>
              </a:ext>
            </a:extLst>
          </p:cNvPr>
          <p:cNvCxnSpPr>
            <a:cxnSpLocks/>
            <a:endCxn id="60" idx="6"/>
          </p:cNvCxnSpPr>
          <p:nvPr/>
        </p:nvCxnSpPr>
        <p:spPr>
          <a:xfrm flipH="1">
            <a:off x="1605746" y="4213305"/>
            <a:ext cx="1427634" cy="227733"/>
          </a:xfrm>
          <a:prstGeom prst="straightConnector1">
            <a:avLst/>
          </a:prstGeom>
          <a:ln w="666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2. </a:t>
            </a:r>
            <a:r>
              <a:rPr lang="ja-JP" altLang="en-US" sz="2954" dirty="0"/>
              <a:t>提案手法 </a:t>
            </a:r>
            <a:r>
              <a:rPr lang="en-US" altLang="ja-JP" sz="2954" dirty="0"/>
              <a:t>-Shake-Shake</a:t>
            </a:r>
            <a:r>
              <a:rPr lang="ja-JP" altLang="en-US" sz="2954" dirty="0"/>
              <a:t>の</a:t>
            </a:r>
            <a:r>
              <a:rPr lang="en-US" altLang="ja-JP" sz="2954" dirty="0"/>
              <a:t>2-Branch</a:t>
            </a:r>
            <a:r>
              <a:rPr lang="ja-JP" altLang="en-US" sz="2954" dirty="0"/>
              <a:t>化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450921" y="1329337"/>
                <a:ext cx="6242158" cy="95410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800" b="1" dirty="0"/>
                  <a:t>2-Branch</a:t>
                </a:r>
                <a:r>
                  <a:rPr lang="ja-JP" altLang="en-US" sz="2800" b="1" dirty="0"/>
                  <a:t>型で</a:t>
                </a:r>
                <a:r>
                  <a:rPr kumimoji="1" lang="ja-JP" altLang="en-US" sz="2800" b="1" i="1" dirty="0">
                    <a:latin typeface="Cambria Math" panose="02040503050406030204" pitchFamily="18" charset="0"/>
                  </a:rPr>
                  <a:t>データを増やすために</a:t>
                </a:r>
                <a:endParaRPr kumimoji="1" lang="en-US" altLang="ja-JP" sz="28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800" b="1" dirty="0">
                    <a:solidFill>
                      <a:srgbClr val="FF0000"/>
                    </a:solidFill>
                  </a:rPr>
                  <a:t>だけで内分点</a:t>
                </a:r>
                <a:r>
                  <a:rPr kumimoji="1" lang="ja-JP" altLang="en-US" sz="2800" b="1" dirty="0"/>
                  <a:t>を得たい</a:t>
                </a: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921" y="1329337"/>
                <a:ext cx="6242158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1070" t="-3727" r="-1070" b="-161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755397" y="5977706"/>
                <a:ext cx="8099461" cy="584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ja-JP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altLang="ja-JP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altLang="ja-JP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ja-JP" alt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とみなし</m:t>
                          </m:r>
                          <m:r>
                            <a:rPr lang="en-US" altLang="ja-JP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ja-JP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ja-JP" sz="32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ja-JP" alt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と</m:t>
                      </m:r>
                      <m:r>
                        <a:rPr lang="ja-JP" altLang="en-US" sz="32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の内分点</m:t>
                      </m:r>
                      <m:r>
                        <a:rPr lang="ja-JP" alt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をとる</m:t>
                      </m:r>
                    </m:oMath>
                  </m:oMathPara>
                </a14:m>
                <a:endParaRPr lang="ja-JP" alt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97" y="5977706"/>
                <a:ext cx="8099461" cy="5849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楕円 29">
            <a:extLst>
              <a:ext uri="{FF2B5EF4-FFF2-40B4-BE49-F238E27FC236}">
                <a16:creationId xmlns:a16="http://schemas.microsoft.com/office/drawing/2014/main" id="{1E9B06E6-6258-4BA5-A2D6-DCBCDBAF63E6}"/>
              </a:ext>
            </a:extLst>
          </p:cNvPr>
          <p:cNvSpPr/>
          <p:nvPr/>
        </p:nvSpPr>
        <p:spPr bwMode="auto">
          <a:xfrm flipV="1">
            <a:off x="6346917" y="4395792"/>
            <a:ext cx="100175" cy="83084"/>
          </a:xfrm>
          <a:prstGeom prst="ellipse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D77AA56B-F73A-4FE6-B69E-07E4E6E3B5FB}"/>
              </a:ext>
            </a:extLst>
          </p:cNvPr>
          <p:cNvCxnSpPr>
            <a:cxnSpLocks/>
          </p:cNvCxnSpPr>
          <p:nvPr/>
        </p:nvCxnSpPr>
        <p:spPr>
          <a:xfrm flipH="1">
            <a:off x="6449160" y="4238976"/>
            <a:ext cx="1427634" cy="227733"/>
          </a:xfrm>
          <a:prstGeom prst="straightConnector1">
            <a:avLst/>
          </a:prstGeom>
          <a:ln w="66675" cmpd="sng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楕円 35">
            <a:extLst>
              <a:ext uri="{FF2B5EF4-FFF2-40B4-BE49-F238E27FC236}">
                <a16:creationId xmlns:a16="http://schemas.microsoft.com/office/drawing/2014/main" id="{45C61A3D-752D-46BD-A146-8CD695AD9ED0}"/>
              </a:ext>
            </a:extLst>
          </p:cNvPr>
          <p:cNvSpPr/>
          <p:nvPr/>
        </p:nvSpPr>
        <p:spPr bwMode="auto">
          <a:xfrm flipV="1">
            <a:off x="7891710" y="4197434"/>
            <a:ext cx="100175" cy="83084"/>
          </a:xfrm>
          <a:prstGeom prst="ellipse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E3C200FE-1D09-47DB-9476-F4565AC0BC46}"/>
              </a:ext>
            </a:extLst>
          </p:cNvPr>
          <p:cNvCxnSpPr>
            <a:cxnSpLocks/>
          </p:cNvCxnSpPr>
          <p:nvPr/>
        </p:nvCxnSpPr>
        <p:spPr>
          <a:xfrm flipH="1" flipV="1">
            <a:off x="5092079" y="3723763"/>
            <a:ext cx="1271576" cy="713571"/>
          </a:xfrm>
          <a:prstGeom prst="straightConnector1">
            <a:avLst/>
          </a:prstGeom>
          <a:ln w="66675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楕円 29">
            <a:extLst>
              <a:ext uri="{FF2B5EF4-FFF2-40B4-BE49-F238E27FC236}">
                <a16:creationId xmlns:a16="http://schemas.microsoft.com/office/drawing/2014/main" id="{1E9B06E6-6258-4BA5-A2D6-DCBCDBAF63E6}"/>
              </a:ext>
            </a:extLst>
          </p:cNvPr>
          <p:cNvSpPr/>
          <p:nvPr/>
        </p:nvSpPr>
        <p:spPr bwMode="auto">
          <a:xfrm flipV="1">
            <a:off x="4991904" y="3656290"/>
            <a:ext cx="100175" cy="83084"/>
          </a:xfrm>
          <a:prstGeom prst="ellipse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吹き出し: 角を丸めた四角形 34">
                <a:extLst>
                  <a:ext uri="{FF2B5EF4-FFF2-40B4-BE49-F238E27FC236}">
                    <a16:creationId xmlns:a16="http://schemas.microsoft.com/office/drawing/2014/main" id="{F4BE304B-F6D7-45FC-B6ED-11A4099D03AD}"/>
                  </a:ext>
                </a:extLst>
              </p:cNvPr>
              <p:cNvSpPr/>
              <p:nvPr/>
            </p:nvSpPr>
            <p:spPr bwMode="auto">
              <a:xfrm>
                <a:off x="4748278" y="4125271"/>
                <a:ext cx="774754" cy="667417"/>
              </a:xfrm>
              <a:prstGeom prst="wedgeRoundRectCallout">
                <a:avLst>
                  <a:gd name="adj1" fmla="val 50230"/>
                  <a:gd name="adj2" fmla="val -67649"/>
                  <a:gd name="adj3" fmla="val 16667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ja-JP" sz="28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ja-JP" alt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吹き出し: 角を丸めた四角形 3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4BE304B-F6D7-45FC-B6ED-11A4099D0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8278" y="4125271"/>
                <a:ext cx="774754" cy="667417"/>
              </a:xfrm>
              <a:prstGeom prst="wedgeRoundRectCallout">
                <a:avLst>
                  <a:gd name="adj1" fmla="val 50230"/>
                  <a:gd name="adj2" fmla="val -67649"/>
                  <a:gd name="adj3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右矢印 21"/>
          <p:cNvSpPr/>
          <p:nvPr/>
        </p:nvSpPr>
        <p:spPr bwMode="auto">
          <a:xfrm>
            <a:off x="298415" y="5965875"/>
            <a:ext cx="466676" cy="581083"/>
          </a:xfrm>
          <a:prstGeom prst="right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4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2ADBA833-C69E-4A9D-B28B-F99B4E5D6761}"/>
              </a:ext>
            </a:extLst>
          </p:cNvPr>
          <p:cNvCxnSpPr>
            <a:cxnSpLocks/>
            <a:stCxn id="60" idx="7"/>
          </p:cNvCxnSpPr>
          <p:nvPr/>
        </p:nvCxnSpPr>
        <p:spPr>
          <a:xfrm>
            <a:off x="1591076" y="4470413"/>
            <a:ext cx="1101493" cy="945444"/>
          </a:xfrm>
          <a:prstGeom prst="straightConnector1">
            <a:avLst/>
          </a:prstGeom>
          <a:ln w="666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楕円 32">
            <a:extLst>
              <a:ext uri="{FF2B5EF4-FFF2-40B4-BE49-F238E27FC236}">
                <a16:creationId xmlns:a16="http://schemas.microsoft.com/office/drawing/2014/main" id="{0BB3391C-35D6-4143-BCBE-0827C359050E}"/>
              </a:ext>
            </a:extLst>
          </p:cNvPr>
          <p:cNvSpPr/>
          <p:nvPr/>
        </p:nvSpPr>
        <p:spPr bwMode="auto">
          <a:xfrm flipV="1">
            <a:off x="2635107" y="5401768"/>
            <a:ext cx="100175" cy="83084"/>
          </a:xfrm>
          <a:prstGeom prst="ellipse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4" name="楕円 35">
            <a:extLst>
              <a:ext uri="{FF2B5EF4-FFF2-40B4-BE49-F238E27FC236}">
                <a16:creationId xmlns:a16="http://schemas.microsoft.com/office/drawing/2014/main" id="{45C61A3D-752D-46BD-A146-8CD695AD9ED0}"/>
              </a:ext>
            </a:extLst>
          </p:cNvPr>
          <p:cNvSpPr/>
          <p:nvPr/>
        </p:nvSpPr>
        <p:spPr bwMode="auto">
          <a:xfrm flipV="1">
            <a:off x="3048296" y="4171763"/>
            <a:ext cx="100175" cy="83084"/>
          </a:xfrm>
          <a:prstGeom prst="ellipse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CB8D4AB8-C743-4F3E-8FCF-747A06DF974D}"/>
              </a:ext>
            </a:extLst>
          </p:cNvPr>
          <p:cNvCxnSpPr>
            <a:cxnSpLocks/>
          </p:cNvCxnSpPr>
          <p:nvPr/>
        </p:nvCxnSpPr>
        <p:spPr>
          <a:xfrm flipH="1">
            <a:off x="2701209" y="4244259"/>
            <a:ext cx="397097" cy="1171598"/>
          </a:xfrm>
          <a:prstGeom prst="line">
            <a:avLst/>
          </a:prstGeom>
          <a:ln>
            <a:solidFill>
              <a:srgbClr val="7B7B7B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E3C200FE-1D09-47DB-9476-F4565AC0BC46}"/>
              </a:ext>
            </a:extLst>
          </p:cNvPr>
          <p:cNvCxnSpPr>
            <a:cxnSpLocks/>
            <a:stCxn id="60" idx="3"/>
          </p:cNvCxnSpPr>
          <p:nvPr/>
        </p:nvCxnSpPr>
        <p:spPr>
          <a:xfrm flipH="1" flipV="1">
            <a:off x="248665" y="3698092"/>
            <a:ext cx="1271576" cy="713571"/>
          </a:xfrm>
          <a:prstGeom prst="straightConnector1">
            <a:avLst/>
          </a:prstGeom>
          <a:ln w="66675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楕円 29">
            <a:extLst>
              <a:ext uri="{FF2B5EF4-FFF2-40B4-BE49-F238E27FC236}">
                <a16:creationId xmlns:a16="http://schemas.microsoft.com/office/drawing/2014/main" id="{1E9B06E6-6258-4BA5-A2D6-DCBCDBAF63E6}"/>
              </a:ext>
            </a:extLst>
          </p:cNvPr>
          <p:cNvSpPr/>
          <p:nvPr/>
        </p:nvSpPr>
        <p:spPr bwMode="auto">
          <a:xfrm flipV="1">
            <a:off x="177260" y="3633106"/>
            <a:ext cx="100175" cy="83084"/>
          </a:xfrm>
          <a:prstGeom prst="ellipse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吹き出し: 角を丸めた四角形 34">
                <a:extLst>
                  <a:ext uri="{FF2B5EF4-FFF2-40B4-BE49-F238E27FC236}">
                    <a16:creationId xmlns:a16="http://schemas.microsoft.com/office/drawing/2014/main" id="{F4BE304B-F6D7-45FC-B6ED-11A4099D03AD}"/>
                  </a:ext>
                </a:extLst>
              </p:cNvPr>
              <p:cNvSpPr/>
              <p:nvPr/>
            </p:nvSpPr>
            <p:spPr bwMode="auto">
              <a:xfrm>
                <a:off x="208988" y="4113413"/>
                <a:ext cx="774754" cy="667417"/>
              </a:xfrm>
              <a:prstGeom prst="wedgeRoundRectCallout">
                <a:avLst>
                  <a:gd name="adj1" fmla="val -5424"/>
                  <a:gd name="adj2" fmla="val -77674"/>
                  <a:gd name="adj3" fmla="val 16667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ja-JP" sz="28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ja-JP" alt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2" name="吹き出し: 角を丸めた四角形 34">
                <a:extLst>
                  <a:ext uri="{FF2B5EF4-FFF2-40B4-BE49-F238E27FC236}">
                    <a16:creationId xmlns:a16="http://schemas.microsoft.com/office/drawing/2014/main" id="{F4BE304B-F6D7-45FC-B6ED-11A4099D0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988" y="4113413"/>
                <a:ext cx="774754" cy="667417"/>
              </a:xfrm>
              <a:prstGeom prst="wedgeRoundRectCallout">
                <a:avLst>
                  <a:gd name="adj1" fmla="val -5424"/>
                  <a:gd name="adj2" fmla="val -77674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吹き出し: 角を丸めた四角形 38">
            <a:extLst>
              <a:ext uri="{FF2B5EF4-FFF2-40B4-BE49-F238E27FC236}">
                <a16:creationId xmlns:a16="http://schemas.microsoft.com/office/drawing/2014/main" id="{4DCE1DAE-EC27-4210-B886-8A6C896EB336}"/>
              </a:ext>
            </a:extLst>
          </p:cNvPr>
          <p:cNvSpPr/>
          <p:nvPr/>
        </p:nvSpPr>
        <p:spPr bwMode="auto">
          <a:xfrm>
            <a:off x="7388546" y="4426371"/>
            <a:ext cx="1476164" cy="667417"/>
          </a:xfrm>
          <a:prstGeom prst="wedgeRoundRectCallout">
            <a:avLst>
              <a:gd name="adj1" fmla="val -58194"/>
              <a:gd name="adj2" fmla="val -51108"/>
              <a:gd name="adj3" fmla="val 1666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800" b="1" dirty="0">
                <a:solidFill>
                  <a:srgbClr val="0070C0"/>
                </a:solidFill>
              </a:rPr>
              <a:t>内分点</a:t>
            </a:r>
          </a:p>
        </p:txBody>
      </p:sp>
      <p:sp>
        <p:nvSpPr>
          <p:cNvPr id="20" name="楕円 33">
            <a:extLst>
              <a:ext uri="{FF2B5EF4-FFF2-40B4-BE49-F238E27FC236}">
                <a16:creationId xmlns:a16="http://schemas.microsoft.com/office/drawing/2014/main" id="{85D38C21-406A-4703-AEDB-79677A80E9B2}"/>
              </a:ext>
            </a:extLst>
          </p:cNvPr>
          <p:cNvSpPr/>
          <p:nvPr/>
        </p:nvSpPr>
        <p:spPr bwMode="auto">
          <a:xfrm flipV="1">
            <a:off x="7313555" y="4269758"/>
            <a:ext cx="100175" cy="83084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吹き出し: 角を丸めた四角形 34">
                <a:extLst>
                  <a:ext uri="{FF2B5EF4-FFF2-40B4-BE49-F238E27FC236}">
                    <a16:creationId xmlns:a16="http://schemas.microsoft.com/office/drawing/2014/main" id="{F4BE304B-F6D7-45FC-B6ED-11A4099D03AD}"/>
                  </a:ext>
                </a:extLst>
              </p:cNvPr>
              <p:cNvSpPr/>
              <p:nvPr/>
            </p:nvSpPr>
            <p:spPr bwMode="auto">
              <a:xfrm>
                <a:off x="6412804" y="3429087"/>
                <a:ext cx="1135781" cy="619744"/>
              </a:xfrm>
              <a:prstGeom prst="wedgeRoundRectCallout">
                <a:avLst>
                  <a:gd name="adj1" fmla="val 54573"/>
                  <a:gd name="adj2" fmla="val 82355"/>
                  <a:gd name="adj3" fmla="val 16667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ja-JP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吹き出し: 角を丸めた四角形 3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4BE304B-F6D7-45FC-B6ED-11A4099D0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2804" y="3429087"/>
                <a:ext cx="1135781" cy="619744"/>
              </a:xfrm>
              <a:prstGeom prst="wedgeRoundRectCallout">
                <a:avLst>
                  <a:gd name="adj1" fmla="val 54573"/>
                  <a:gd name="adj2" fmla="val 82355"/>
                  <a:gd name="adj3" fmla="val 16667"/>
                </a:avLst>
              </a:prstGeom>
              <a:blipFill rotWithShape="0">
                <a:blip r:embed="rId6"/>
                <a:stretch>
                  <a:fillRect r="-3015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D77AA56B-F73A-4FE6-B69E-07E4E6E3B5FB}"/>
              </a:ext>
            </a:extLst>
          </p:cNvPr>
          <p:cNvCxnSpPr>
            <a:cxnSpLocks/>
          </p:cNvCxnSpPr>
          <p:nvPr/>
        </p:nvCxnSpPr>
        <p:spPr>
          <a:xfrm flipH="1">
            <a:off x="6494750" y="4326570"/>
            <a:ext cx="816218" cy="140139"/>
          </a:xfrm>
          <a:prstGeom prst="straightConnector1">
            <a:avLst/>
          </a:prstGeom>
          <a:ln w="666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吹き出し: 角を丸めた四角形 34">
                <a:extLst>
                  <a:ext uri="{FF2B5EF4-FFF2-40B4-BE49-F238E27FC236}">
                    <a16:creationId xmlns:a16="http://schemas.microsoft.com/office/drawing/2014/main" id="{F4BE304B-F6D7-45FC-B6ED-11A4099D03AD}"/>
                  </a:ext>
                </a:extLst>
              </p:cNvPr>
              <p:cNvSpPr/>
              <p:nvPr/>
            </p:nvSpPr>
            <p:spPr bwMode="auto">
              <a:xfrm>
                <a:off x="1076757" y="3427279"/>
                <a:ext cx="1242806" cy="619744"/>
              </a:xfrm>
              <a:prstGeom prst="wedgeRoundRectCallout">
                <a:avLst>
                  <a:gd name="adj1" fmla="val 39142"/>
                  <a:gd name="adj2" fmla="val 89732"/>
                  <a:gd name="adj3" fmla="val 16667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ja-JP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吹き出し: 角を丸めた四角形 34">
                <a:extLst>
                  <a:ext uri="{FF2B5EF4-FFF2-40B4-BE49-F238E27FC236}">
                    <a16:creationId xmlns:a16="http://schemas.microsoft.com/office/drawing/2014/main" id="{F4BE304B-F6D7-45FC-B6ED-11A4099D0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6757" y="3427279"/>
                <a:ext cx="1242806" cy="619744"/>
              </a:xfrm>
              <a:prstGeom prst="wedgeRoundRectCallout">
                <a:avLst>
                  <a:gd name="adj1" fmla="val 39142"/>
                  <a:gd name="adj2" fmla="val 89732"/>
                  <a:gd name="adj3" fmla="val 16667"/>
                </a:avLst>
              </a:prstGeom>
              <a:blipFill>
                <a:blip r:embed="rId7"/>
                <a:stretch>
                  <a:fillRect r="-2000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吹き出し: 角を丸めた四角形 37">
                <a:extLst>
                  <a:ext uri="{FF2B5EF4-FFF2-40B4-BE49-F238E27FC236}">
                    <a16:creationId xmlns:a16="http://schemas.microsoft.com/office/drawing/2014/main" id="{F4068F80-EB87-4C04-B81F-A88503A10F91}"/>
                  </a:ext>
                </a:extLst>
              </p:cNvPr>
              <p:cNvSpPr/>
              <p:nvPr/>
            </p:nvSpPr>
            <p:spPr bwMode="auto">
              <a:xfrm>
                <a:off x="629832" y="4889815"/>
                <a:ext cx="1242806" cy="619744"/>
              </a:xfrm>
              <a:prstGeom prst="wedgeRoundRectCallout">
                <a:avLst>
                  <a:gd name="adj1" fmla="val 67942"/>
                  <a:gd name="adj2" fmla="val -33125"/>
                  <a:gd name="adj3" fmla="val 16667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ja-JP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吹き出し: 角を丸めた四角形 37">
                <a:extLst>
                  <a:ext uri="{FF2B5EF4-FFF2-40B4-BE49-F238E27FC236}">
                    <a16:creationId xmlns:a16="http://schemas.microsoft.com/office/drawing/2014/main" id="{F4068F80-EB87-4C04-B81F-A88503A10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832" y="4889815"/>
                <a:ext cx="1242806" cy="619744"/>
              </a:xfrm>
              <a:prstGeom prst="wedgeRoundRectCallout">
                <a:avLst>
                  <a:gd name="adj1" fmla="val 67942"/>
                  <a:gd name="adj2" fmla="val -33125"/>
                  <a:gd name="adj3" fmla="val 16667"/>
                </a:avLst>
              </a:prstGeom>
              <a:blipFill>
                <a:blip r:embed="rId8"/>
                <a:stretch>
                  <a:fillRect b="-11765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吹き出し: 角を丸めた四角形 38">
            <a:extLst>
              <a:ext uri="{FF2B5EF4-FFF2-40B4-BE49-F238E27FC236}">
                <a16:creationId xmlns:a16="http://schemas.microsoft.com/office/drawing/2014/main" id="{4DCE1DAE-EC27-4210-B886-8A6C896EB336}"/>
              </a:ext>
            </a:extLst>
          </p:cNvPr>
          <p:cNvSpPr/>
          <p:nvPr/>
        </p:nvSpPr>
        <p:spPr bwMode="auto">
          <a:xfrm>
            <a:off x="2911926" y="4943135"/>
            <a:ext cx="1300634" cy="667417"/>
          </a:xfrm>
          <a:prstGeom prst="wedgeRoundRectCallout">
            <a:avLst>
              <a:gd name="adj1" fmla="val -44392"/>
              <a:gd name="adj2" fmla="val -68931"/>
              <a:gd name="adj3" fmla="val 1666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800" b="1" dirty="0">
                <a:solidFill>
                  <a:srgbClr val="0070C0"/>
                </a:solidFill>
              </a:rPr>
              <a:t>内分点</a:t>
            </a:r>
          </a:p>
        </p:txBody>
      </p:sp>
      <p:sp>
        <p:nvSpPr>
          <p:cNvPr id="66" name="楕円 33">
            <a:extLst>
              <a:ext uri="{FF2B5EF4-FFF2-40B4-BE49-F238E27FC236}">
                <a16:creationId xmlns:a16="http://schemas.microsoft.com/office/drawing/2014/main" id="{85D38C21-406A-4703-AEDB-79677A80E9B2}"/>
              </a:ext>
            </a:extLst>
          </p:cNvPr>
          <p:cNvSpPr/>
          <p:nvPr/>
        </p:nvSpPr>
        <p:spPr bwMode="auto">
          <a:xfrm flipV="1">
            <a:off x="2880227" y="4749203"/>
            <a:ext cx="100175" cy="83084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E3C200FE-1D09-47DB-9476-F4565AC0BC46}"/>
              </a:ext>
            </a:extLst>
          </p:cNvPr>
          <p:cNvCxnSpPr>
            <a:cxnSpLocks/>
            <a:stCxn id="66" idx="3"/>
            <a:endCxn id="60" idx="6"/>
          </p:cNvCxnSpPr>
          <p:nvPr/>
        </p:nvCxnSpPr>
        <p:spPr>
          <a:xfrm flipH="1" flipV="1">
            <a:off x="1605746" y="4441038"/>
            <a:ext cx="1289151" cy="320332"/>
          </a:xfrm>
          <a:prstGeom prst="straightConnector1">
            <a:avLst/>
          </a:prstGeom>
          <a:ln w="666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角丸四角形吹き出し 33">
            <a:extLst>
              <a:ext uri="{FF2B5EF4-FFF2-40B4-BE49-F238E27FC236}">
                <a16:creationId xmlns:a16="http://schemas.microsoft.com/office/drawing/2014/main" id="{9F78D001-83A6-B64E-991B-CF4946503758}"/>
              </a:ext>
            </a:extLst>
          </p:cNvPr>
          <p:cNvSpPr/>
          <p:nvPr/>
        </p:nvSpPr>
        <p:spPr bwMode="auto">
          <a:xfrm>
            <a:off x="9540552" y="692696"/>
            <a:ext cx="4750398" cy="1804749"/>
          </a:xfrm>
          <a:prstGeom prst="wedgeRoundRectCallout">
            <a:avLst>
              <a:gd name="adj1" fmla="val -44890"/>
              <a:gd name="adj2" fmla="val 39269"/>
              <a:gd name="adj3" fmla="val 16667"/>
            </a:avLst>
          </a:prstGeom>
          <a:ln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ja-JP" altLang="en-US" sz="32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周囲の点を扱えれば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3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異なる</a:t>
            </a:r>
            <a:r>
              <a:rPr kumimoji="1" lang="en-US" altLang="ja-JP" sz="3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kumimoji="1" lang="ja-JP" altLang="en-US" sz="3200" b="1" dirty="0" err="1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つの</a:t>
            </a:r>
            <a:r>
              <a:rPr kumimoji="1" lang="ja-JP" altLang="en-US" sz="3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特徴の</a:t>
            </a:r>
            <a:endParaRPr kumimoji="1" lang="en-US" altLang="ja-JP" sz="32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3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内分点である必要はない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A7796C-CA8D-BB4A-8083-E8C28F93B6B0}"/>
              </a:ext>
            </a:extLst>
          </p:cNvPr>
          <p:cNvSpPr txBox="1"/>
          <p:nvPr/>
        </p:nvSpPr>
        <p:spPr>
          <a:xfrm>
            <a:off x="925367" y="2726398"/>
            <a:ext cx="278839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dirty="0"/>
              <a:t>Shake-Shake</a:t>
            </a:r>
            <a:endParaRPr kumimoji="1" lang="ja-JP" altLang="en-US" sz="320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78A98FA-5996-D343-9B8F-C01580255464}"/>
              </a:ext>
            </a:extLst>
          </p:cNvPr>
          <p:cNvSpPr txBox="1"/>
          <p:nvPr/>
        </p:nvSpPr>
        <p:spPr>
          <a:xfrm>
            <a:off x="5705287" y="2726398"/>
            <a:ext cx="223651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3200"/>
              <a:t>仮</a:t>
            </a:r>
            <a:r>
              <a:rPr kumimoji="1" lang="ja-JP" altLang="en-US" sz="3200"/>
              <a:t>提案手法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吹き出し: 角を丸めた四角形 37">
                <a:extLst>
                  <a:ext uri="{FF2B5EF4-FFF2-40B4-BE49-F238E27FC236}">
                    <a16:creationId xmlns:a16="http://schemas.microsoft.com/office/drawing/2014/main" id="{208DDA4C-0CC7-624D-9565-6D842DD8DE78}"/>
                  </a:ext>
                </a:extLst>
              </p:cNvPr>
              <p:cNvSpPr/>
              <p:nvPr/>
            </p:nvSpPr>
            <p:spPr bwMode="auto">
              <a:xfrm>
                <a:off x="4912429" y="4857537"/>
                <a:ext cx="1881739" cy="752546"/>
              </a:xfrm>
              <a:prstGeom prst="wedgeRoundRectCallout">
                <a:avLst>
                  <a:gd name="adj1" fmla="val 28210"/>
                  <a:gd name="adj2" fmla="val -88233"/>
                  <a:gd name="adj3" fmla="val 16667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吹き出し: 角を丸めた四角形 3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08DDA4C-0CC7-624D-9565-6D842DD8DE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2429" y="4857537"/>
                <a:ext cx="1881739" cy="752546"/>
              </a:xfrm>
              <a:prstGeom prst="wedgeRoundRectCallout">
                <a:avLst>
                  <a:gd name="adj1" fmla="val 28210"/>
                  <a:gd name="adj2" fmla="val -88233"/>
                  <a:gd name="adj3" fmla="val 16667"/>
                </a:avLst>
              </a:prstGeom>
              <a:blipFill rotWithShape="0">
                <a:blip r:embed="rId9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13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0" grpId="0" animBg="1"/>
      <p:bldP spid="28" grpId="0" animBg="1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下矢印 34">
            <a:extLst>
              <a:ext uri="{FF2B5EF4-FFF2-40B4-BE49-F238E27FC236}">
                <a16:creationId xmlns:a16="http://schemas.microsoft.com/office/drawing/2014/main" id="{BE27B34C-926F-9343-8F92-823824B5B790}"/>
              </a:ext>
            </a:extLst>
          </p:cNvPr>
          <p:cNvSpPr/>
          <p:nvPr/>
        </p:nvSpPr>
        <p:spPr bwMode="auto">
          <a:xfrm>
            <a:off x="6560808" y="1877152"/>
            <a:ext cx="639484" cy="3405549"/>
          </a:xfrm>
          <a:prstGeom prst="downArrow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6" name="下矢印 35">
            <a:extLst>
              <a:ext uri="{FF2B5EF4-FFF2-40B4-BE49-F238E27FC236}">
                <a16:creationId xmlns:a16="http://schemas.microsoft.com/office/drawing/2014/main" id="{8489EE56-AAB0-6D42-B657-756C77F35E35}"/>
              </a:ext>
            </a:extLst>
          </p:cNvPr>
          <p:cNvSpPr/>
          <p:nvPr/>
        </p:nvSpPr>
        <p:spPr bwMode="auto">
          <a:xfrm>
            <a:off x="7812655" y="1856004"/>
            <a:ext cx="647777" cy="3434313"/>
          </a:xfrm>
          <a:prstGeom prst="downArrow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144EB406-B05E-9349-AC29-EE8402F573D8}"/>
              </a:ext>
            </a:extLst>
          </p:cNvPr>
          <p:cNvSpPr txBox="1"/>
          <p:nvPr/>
        </p:nvSpPr>
        <p:spPr>
          <a:xfrm>
            <a:off x="4694696" y="3143589"/>
            <a:ext cx="10919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800" dirty="0"/>
              <a:t>=</a:t>
            </a:r>
            <a:endParaRPr kumimoji="1" lang="ja-JP" altLang="en-US" sz="8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97B8C18E-6815-9549-8D76-86E530044015}"/>
                  </a:ext>
                </a:extLst>
              </p:cNvPr>
              <p:cNvSpPr txBox="1"/>
              <p:nvPr/>
            </p:nvSpPr>
            <p:spPr>
              <a:xfrm>
                <a:off x="151884" y="5301208"/>
                <a:ext cx="4708148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ja-JP" altLang="en-US" sz="2800" dirty="0"/>
                  <a:t>出力</a:t>
                </a:r>
                <a:r>
                  <a:rPr lang="en-US" altLang="ja-JP" sz="2800" dirty="0"/>
                  <a:t>:</a:t>
                </a:r>
                <a:r>
                  <a:rPr lang="ja-JP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ctrlP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7B8C18E-6815-9549-8D76-86E530044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84" y="5301208"/>
                <a:ext cx="4708148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2448" t="-7865" b="-314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下矢印 81">
            <a:extLst>
              <a:ext uri="{FF2B5EF4-FFF2-40B4-BE49-F238E27FC236}">
                <a16:creationId xmlns:a16="http://schemas.microsoft.com/office/drawing/2014/main" id="{288DC195-9035-0A47-B45E-57FE125D966A}"/>
              </a:ext>
            </a:extLst>
          </p:cNvPr>
          <p:cNvSpPr/>
          <p:nvPr/>
        </p:nvSpPr>
        <p:spPr bwMode="auto">
          <a:xfrm>
            <a:off x="3349474" y="1877786"/>
            <a:ext cx="606247" cy="3415806"/>
          </a:xfrm>
          <a:prstGeom prst="downArrow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4EAFAC27-F940-2D4F-9E22-28EBCEBEC4A9}"/>
              </a:ext>
            </a:extLst>
          </p:cNvPr>
          <p:cNvSpPr txBox="1"/>
          <p:nvPr/>
        </p:nvSpPr>
        <p:spPr>
          <a:xfrm>
            <a:off x="3269365" y="2531291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7ABDE703-A68E-C548-AEAC-6CF4C628EF61}"/>
              </a:ext>
            </a:extLst>
          </p:cNvPr>
          <p:cNvSpPr txBox="1"/>
          <p:nvPr/>
        </p:nvSpPr>
        <p:spPr>
          <a:xfrm>
            <a:off x="3278924" y="3183359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85" name="下矢印 84">
            <a:extLst>
              <a:ext uri="{FF2B5EF4-FFF2-40B4-BE49-F238E27FC236}">
                <a16:creationId xmlns:a16="http://schemas.microsoft.com/office/drawing/2014/main" id="{BE27B34C-926F-9343-8F92-823824B5B790}"/>
              </a:ext>
            </a:extLst>
          </p:cNvPr>
          <p:cNvSpPr/>
          <p:nvPr/>
        </p:nvSpPr>
        <p:spPr bwMode="auto">
          <a:xfrm>
            <a:off x="902001" y="1888043"/>
            <a:ext cx="639484" cy="3405549"/>
          </a:xfrm>
          <a:prstGeom prst="downArrow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6" name="下矢印 85">
            <a:extLst>
              <a:ext uri="{FF2B5EF4-FFF2-40B4-BE49-F238E27FC236}">
                <a16:creationId xmlns:a16="http://schemas.microsoft.com/office/drawing/2014/main" id="{8489EE56-AAB0-6D42-B657-756C77F35E35}"/>
              </a:ext>
            </a:extLst>
          </p:cNvPr>
          <p:cNvSpPr/>
          <p:nvPr/>
        </p:nvSpPr>
        <p:spPr bwMode="auto">
          <a:xfrm>
            <a:off x="2125737" y="1866895"/>
            <a:ext cx="647777" cy="3434313"/>
          </a:xfrm>
          <a:prstGeom prst="downArrow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FA282EEB-AA06-FF4E-9A6B-DA085B8BA215}"/>
              </a:ext>
            </a:extLst>
          </p:cNvPr>
          <p:cNvSpPr txBox="1"/>
          <p:nvPr/>
        </p:nvSpPr>
        <p:spPr>
          <a:xfrm>
            <a:off x="1769524" y="2531291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D0AC3BE3-2038-6940-A31A-F034C5074D89}"/>
              </a:ext>
            </a:extLst>
          </p:cNvPr>
          <p:cNvSpPr txBox="1"/>
          <p:nvPr/>
        </p:nvSpPr>
        <p:spPr>
          <a:xfrm>
            <a:off x="1779083" y="3183359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0CD9FA91-053E-5341-9A3E-45887AC2942B}"/>
                  </a:ext>
                </a:extLst>
              </p:cNvPr>
              <p:cNvSpPr txBox="1"/>
              <p:nvPr/>
            </p:nvSpPr>
            <p:spPr>
              <a:xfrm>
                <a:off x="313419" y="1709231"/>
                <a:ext cx="4137478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800" dirty="0"/>
                  <a:t>入力</a:t>
                </a:r>
                <a14:m>
                  <m:oMath xmlns:m="http://schemas.openxmlformats.org/officeDocument/2006/math">
                    <m:r>
                      <a:rPr kumimoji="1" lang="en-US" altLang="ja-JP" sz="2800" b="0" i="0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D9FA91-053E-5341-9A3E-45887AC29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19" y="1709231"/>
                <a:ext cx="4137478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6667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6D7540A3-C8E6-9F4A-BD95-A42067DCEBFE}"/>
                  </a:ext>
                </a:extLst>
              </p:cNvPr>
              <p:cNvSpPr txBox="1"/>
              <p:nvPr/>
            </p:nvSpPr>
            <p:spPr>
              <a:xfrm>
                <a:off x="1831225" y="4069734"/>
                <a:ext cx="1209305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7540A3-C8E6-9F4A-BD95-A42067DCE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225" y="4069734"/>
                <a:ext cx="1209305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id="{3C287BC4-B539-0949-ADDF-7AD54E4BC34B}"/>
                  </a:ext>
                </a:extLst>
              </p:cNvPr>
              <p:cNvSpPr txBox="1"/>
              <p:nvPr/>
            </p:nvSpPr>
            <p:spPr>
              <a:xfrm>
                <a:off x="981478" y="4057622"/>
                <a:ext cx="510075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C287BC4-B539-0949-ADDF-7AD54E4B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478" y="4057622"/>
                <a:ext cx="510075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EEA9700F-7D7C-5742-8F79-80486F004654}"/>
                  </a:ext>
                </a:extLst>
              </p:cNvPr>
              <p:cNvSpPr txBox="1"/>
              <p:nvPr/>
            </p:nvSpPr>
            <p:spPr>
              <a:xfrm>
                <a:off x="3149665" y="4069734"/>
                <a:ext cx="1209305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EA9700F-7D7C-5742-8F79-80486F004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665" y="4069734"/>
                <a:ext cx="1209305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CCD850D1-B1AE-4443-A230-1ABDDF1DF7CE}"/>
                  </a:ext>
                </a:extLst>
              </p:cNvPr>
              <p:cNvSpPr txBox="1"/>
              <p:nvPr/>
            </p:nvSpPr>
            <p:spPr>
              <a:xfrm>
                <a:off x="2516720" y="4570869"/>
                <a:ext cx="879984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CCD850D1-B1AE-4443-A230-1ABDDF1DF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720" y="4570869"/>
                <a:ext cx="87998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5CA18F8E-4F14-7641-A494-5B92DEE83A8A}"/>
                  </a:ext>
                </a:extLst>
              </p:cNvPr>
              <p:cNvSpPr txBox="1"/>
              <p:nvPr/>
            </p:nvSpPr>
            <p:spPr>
              <a:xfrm>
                <a:off x="3846926" y="4570869"/>
                <a:ext cx="854336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5CA18F8E-4F14-7641-A494-5B92DEE83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926" y="4570869"/>
                <a:ext cx="85433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テキスト ボックス 94">
                <a:extLst>
                  <a:ext uri="{FF2B5EF4-FFF2-40B4-BE49-F238E27FC236}">
                    <a16:creationId xmlns:a16="http://schemas.microsoft.com/office/drawing/2014/main" id="{97B8C18E-6815-9549-8D76-86E530044015}"/>
                  </a:ext>
                </a:extLst>
              </p:cNvPr>
              <p:cNvSpPr txBox="1"/>
              <p:nvPr/>
            </p:nvSpPr>
            <p:spPr>
              <a:xfrm>
                <a:off x="5671511" y="5301208"/>
                <a:ext cx="3076953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ja-JP" altLang="en-US" sz="2800" dirty="0"/>
                  <a:t>出力</a:t>
                </a:r>
                <a:r>
                  <a:rPr lang="en-US" altLang="ja-JP" sz="2800" dirty="0"/>
                  <a:t>:</a:t>
                </a:r>
                <a:r>
                  <a:rPr lang="ja-JP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ctrlP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95" name="テキスト ボックス 9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7B8C18E-6815-9549-8D76-86E530044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511" y="5301208"/>
                <a:ext cx="3076953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3536" t="-7865" b="-314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FA282EEB-AA06-FF4E-9A6B-DA085B8BA215}"/>
              </a:ext>
            </a:extLst>
          </p:cNvPr>
          <p:cNvSpPr txBox="1"/>
          <p:nvPr/>
        </p:nvSpPr>
        <p:spPr>
          <a:xfrm>
            <a:off x="7415052" y="2531291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D0AC3BE3-2038-6940-A31A-F034C5074D89}"/>
              </a:ext>
            </a:extLst>
          </p:cNvPr>
          <p:cNvSpPr txBox="1"/>
          <p:nvPr/>
        </p:nvSpPr>
        <p:spPr>
          <a:xfrm>
            <a:off x="7424611" y="3183359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id="{0CD9FA91-053E-5341-9A3E-45887AC2942B}"/>
                  </a:ext>
                </a:extLst>
              </p:cNvPr>
              <p:cNvSpPr txBox="1"/>
              <p:nvPr/>
            </p:nvSpPr>
            <p:spPr>
              <a:xfrm>
                <a:off x="5671511" y="1709231"/>
                <a:ext cx="3272811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800" dirty="0"/>
                  <a:t>入力</a:t>
                </a:r>
                <a14:m>
                  <m:oMath xmlns:m="http://schemas.openxmlformats.org/officeDocument/2006/math">
                    <m:r>
                      <a:rPr kumimoji="1" lang="en-US" altLang="ja-JP" sz="2800" b="0" i="0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D9FA91-053E-5341-9A3E-45887AC29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511" y="1709231"/>
                <a:ext cx="3272811" cy="523220"/>
              </a:xfrm>
              <a:prstGeom prst="rect">
                <a:avLst/>
              </a:prstGeom>
              <a:blipFill rotWithShape="0">
                <a:blip r:embed="rId10"/>
                <a:stretch>
                  <a:fillRect t="-6667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テキスト ボックス 102">
                <a:extLst>
                  <a:ext uri="{FF2B5EF4-FFF2-40B4-BE49-F238E27FC236}">
                    <a16:creationId xmlns:a16="http://schemas.microsoft.com/office/drawing/2014/main" id="{6D7540A3-C8E6-9F4A-BD95-A42067DCEBFE}"/>
                  </a:ext>
                </a:extLst>
              </p:cNvPr>
              <p:cNvSpPr txBox="1"/>
              <p:nvPr/>
            </p:nvSpPr>
            <p:spPr>
              <a:xfrm>
                <a:off x="7476753" y="4069734"/>
                <a:ext cx="1209305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103" name="テキスト ボックス 10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7540A3-C8E6-9F4A-BD95-A42067DCE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753" y="4069734"/>
                <a:ext cx="1209305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3C287BC4-B539-0949-ADDF-7AD54E4BC34B}"/>
                  </a:ext>
                </a:extLst>
              </p:cNvPr>
              <p:cNvSpPr txBox="1"/>
              <p:nvPr/>
            </p:nvSpPr>
            <p:spPr>
              <a:xfrm>
                <a:off x="6627006" y="4057622"/>
                <a:ext cx="510075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C287BC4-B539-0949-ADDF-7AD54E4B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006" y="4057622"/>
                <a:ext cx="510075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CCD850D1-B1AE-4443-A230-1ABDDF1DF7CE}"/>
                  </a:ext>
                </a:extLst>
              </p:cNvPr>
              <p:cNvSpPr txBox="1"/>
              <p:nvPr/>
            </p:nvSpPr>
            <p:spPr>
              <a:xfrm>
                <a:off x="8218418" y="4570869"/>
                <a:ext cx="879984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CCD850D1-B1AE-4443-A230-1ABDDF1DF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418" y="4570869"/>
                <a:ext cx="87998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テキスト ボックス 105"/>
              <p:cNvSpPr txBox="1"/>
              <p:nvPr/>
            </p:nvSpPr>
            <p:spPr>
              <a:xfrm>
                <a:off x="251520" y="879687"/>
                <a:ext cx="4737387" cy="5849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ja-JP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altLang="ja-JP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ja-JP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ja-JP" altLang="en-US" sz="3200" b="1" i="1" dirty="0">
                          <a:latin typeface="Cambria Math" panose="02040503050406030204" pitchFamily="18" charset="0"/>
                        </a:rPr>
                        <m:t>とみなすと</m:t>
                      </m:r>
                      <m:r>
                        <a:rPr lang="en-US" altLang="ja-JP" sz="3200" b="1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ja-JP" alt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6" name="テキスト ボックス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79687"/>
                <a:ext cx="4737387" cy="58490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タイトル 3"/>
          <p:cNvSpPr>
            <a:spLocks noGrp="1"/>
          </p:cNvSpPr>
          <p:nvPr>
            <p:ph type="title"/>
          </p:nvPr>
        </p:nvSpPr>
        <p:spPr>
          <a:xfrm>
            <a:off x="251520" y="152636"/>
            <a:ext cx="8640960" cy="396044"/>
          </a:xfrm>
        </p:spPr>
        <p:txBody>
          <a:bodyPr/>
          <a:lstStyle/>
          <a:p>
            <a:r>
              <a:rPr lang="en-US" altLang="ja-JP" sz="2954" dirty="0"/>
              <a:t>2. </a:t>
            </a:r>
            <a:r>
              <a:rPr lang="ja-JP" altLang="en-US" sz="2954" dirty="0"/>
              <a:t>提案手法 </a:t>
            </a:r>
            <a:r>
              <a:rPr lang="en-US" altLang="ja-JP" sz="2954" dirty="0"/>
              <a:t>-Shake-Shake</a:t>
            </a:r>
            <a:r>
              <a:rPr lang="ja-JP" altLang="en-US" sz="2954" dirty="0"/>
              <a:t>の</a:t>
            </a:r>
            <a:r>
              <a:rPr lang="en-US" altLang="ja-JP" sz="2954" dirty="0"/>
              <a:t>2-Branch</a:t>
            </a:r>
            <a:r>
              <a:rPr lang="ja-JP" altLang="en-US" sz="2954" dirty="0"/>
              <a:t>化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sp>
        <p:nvSpPr>
          <p:cNvPr id="33" name="角丸四角形吹き出し 32">
            <a:extLst>
              <a:ext uri="{FF2B5EF4-FFF2-40B4-BE49-F238E27FC236}">
                <a16:creationId xmlns:a16="http://schemas.microsoft.com/office/drawing/2014/main" id="{9F78D001-83A6-B64E-991B-CF4946503758}"/>
              </a:ext>
            </a:extLst>
          </p:cNvPr>
          <p:cNvSpPr/>
          <p:nvPr/>
        </p:nvSpPr>
        <p:spPr bwMode="auto">
          <a:xfrm>
            <a:off x="2131645" y="6152301"/>
            <a:ext cx="4750398" cy="544830"/>
          </a:xfrm>
          <a:prstGeom prst="wedgeRoundRectCallout">
            <a:avLst>
              <a:gd name="adj1" fmla="val 40008"/>
              <a:gd name="adj2" fmla="val -98530"/>
              <a:gd name="adj3" fmla="val 16667"/>
            </a:avLst>
          </a:prstGeom>
          <a:ln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2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2-Branch</a:t>
            </a:r>
            <a:r>
              <a:rPr kumimoji="1" lang="ja-JP" altLang="en-US" sz="32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型にできる</a:t>
            </a:r>
            <a:endParaRPr kumimoji="1" lang="ja-JP" altLang="en-US" sz="32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713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四角形: 角を丸くする 2">
            <a:extLst>
              <a:ext uri="{FF2B5EF4-FFF2-40B4-BE49-F238E27FC236}">
                <a16:creationId xmlns:a16="http://schemas.microsoft.com/office/drawing/2014/main" id="{73B6DC6B-9C3D-4409-AD68-1931C704E0A8}"/>
              </a:ext>
            </a:extLst>
          </p:cNvPr>
          <p:cNvSpPr/>
          <p:nvPr/>
        </p:nvSpPr>
        <p:spPr bwMode="auto">
          <a:xfrm>
            <a:off x="4793140" y="1272431"/>
            <a:ext cx="4171348" cy="45074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ot"/>
          </a:ln>
          <a:effectLst/>
          <a:extLst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2" name="四角形: 角を丸くする 2">
            <a:extLst>
              <a:ext uri="{FF2B5EF4-FFF2-40B4-BE49-F238E27FC236}">
                <a16:creationId xmlns:a16="http://schemas.microsoft.com/office/drawing/2014/main" id="{73B6DC6B-9C3D-4409-AD68-1931C704E0A8}"/>
              </a:ext>
            </a:extLst>
          </p:cNvPr>
          <p:cNvSpPr/>
          <p:nvPr/>
        </p:nvSpPr>
        <p:spPr bwMode="auto">
          <a:xfrm>
            <a:off x="328190" y="1268760"/>
            <a:ext cx="4171432" cy="45111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ot"/>
          </a:ln>
          <a:effectLst/>
          <a:extLst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C3719AA7-7080-A844-BBB3-6A13AB699258}"/>
                  </a:ext>
                </a:extLst>
              </p:cNvPr>
              <p:cNvSpPr txBox="1"/>
              <p:nvPr/>
            </p:nvSpPr>
            <p:spPr>
              <a:xfrm>
                <a:off x="1007605" y="5294549"/>
                <a:ext cx="32159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kumimoji="1" lang="ja-JP" altLang="en-US" sz="2400" dirty="0">
                    <a:solidFill>
                      <a:srgbClr val="FF0000"/>
                    </a:solidFill>
                  </a:rPr>
                  <a:t>：一様乱数（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〜</m:t>
                    </m:r>
                    <m:r>
                      <a:rPr kumimoji="1"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ja-JP" altLang="en-US" sz="2400" dirty="0">
                    <a:solidFill>
                      <a:srgbClr val="FF0000"/>
                    </a:solidFill>
                  </a:rPr>
                  <a:t>）</a:t>
                </a:r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xmlns="" id="{C3719AA7-7080-A844-BBB3-6A13AB699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605" y="5294549"/>
                <a:ext cx="3215945" cy="461665"/>
              </a:xfrm>
              <a:prstGeom prst="rect">
                <a:avLst/>
              </a:prstGeom>
              <a:blipFill rotWithShape="0">
                <a:blip r:embed="rId2"/>
                <a:stretch>
                  <a:fillRect t="-8000" r="-1326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C3719AA7-7080-A844-BBB3-6A13AB699258}"/>
                  </a:ext>
                </a:extLst>
              </p:cNvPr>
              <p:cNvSpPr txBox="1"/>
              <p:nvPr/>
            </p:nvSpPr>
            <p:spPr>
              <a:xfrm>
                <a:off x="5571115" y="5284644"/>
                <a:ext cx="32143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kumimoji="1" lang="ja-JP" altLang="en-US" sz="2400" dirty="0">
                    <a:solidFill>
                      <a:srgbClr val="0070C0"/>
                    </a:solidFill>
                  </a:rPr>
                  <a:t>：一様乱数（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ja-JP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〜</m:t>
                    </m:r>
                    <m:r>
                      <a:rPr kumimoji="1" lang="en-US" altLang="ja-JP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ja-JP" altLang="en-US" sz="2400" dirty="0">
                    <a:solidFill>
                      <a:srgbClr val="0070C0"/>
                    </a:solidFill>
                  </a:rPr>
                  <a:t>）</a:t>
                </a: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xmlns="" id="{C3719AA7-7080-A844-BBB3-6A13AB699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115" y="5284644"/>
                <a:ext cx="3214341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708" t="-7895" r="-1328" b="-315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/>
          <p:cNvSpPr txBox="1"/>
          <p:nvPr/>
        </p:nvSpPr>
        <p:spPr>
          <a:xfrm>
            <a:off x="1424597" y="781486"/>
            <a:ext cx="197861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Forward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5681893" y="785157"/>
            <a:ext cx="230986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0070C0"/>
                </a:solidFill>
              </a:rPr>
              <a:t>Backward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角丸四角形吹き出し 4"/>
              <p:cNvSpPr/>
              <p:nvPr/>
            </p:nvSpPr>
            <p:spPr bwMode="auto">
              <a:xfrm>
                <a:off x="265564" y="5875002"/>
                <a:ext cx="3732113" cy="708279"/>
              </a:xfrm>
              <a:prstGeom prst="wedgeRoundRectCallout">
                <a:avLst>
                  <a:gd name="adj1" fmla="val -6371"/>
                  <a:gd name="adj2" fmla="val -71347"/>
                  <a:gd name="adj3" fmla="val 16667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ja-JP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ja-JP" alt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と</m:t>
                    </m:r>
                    <m:sSub>
                      <m:sSubPr>
                        <m:ctrlPr>
                          <a:rPr lang="en-US" altLang="ja-JP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altLang="ja-JP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kumimoji="1" lang="ja-JP" altLang="en-US" sz="3200" dirty="0">
                    <a:solidFill>
                      <a:srgbClr val="FF000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の内分点</a:t>
                </a:r>
                <a:endParaRPr kumimoji="1" lang="ja-JP" altLang="en-US" sz="3200" dirty="0">
                  <a:solidFill>
                    <a:srgbClr val="4D4D4D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mc:Choice>
        <mc:Fallback>
          <p:sp>
            <p:nvSpPr>
              <p:cNvPr id="5" name="角丸四角形吹き出し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564" y="5875002"/>
                <a:ext cx="3732113" cy="708279"/>
              </a:xfrm>
              <a:prstGeom prst="wedgeRoundRectCallout">
                <a:avLst>
                  <a:gd name="adj1" fmla="val -6371"/>
                  <a:gd name="adj2" fmla="val -71347"/>
                  <a:gd name="adj3" fmla="val 16667"/>
                </a:avLst>
              </a:prstGeom>
              <a:blipFill>
                <a:blip r:embed="rId4"/>
                <a:stretch>
                  <a:fillRect r="-649" b="-20000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タイトル 3"/>
          <p:cNvSpPr>
            <a:spLocks noGrp="1"/>
          </p:cNvSpPr>
          <p:nvPr>
            <p:ph type="title"/>
          </p:nvPr>
        </p:nvSpPr>
        <p:spPr>
          <a:xfrm>
            <a:off x="251520" y="152636"/>
            <a:ext cx="8640960" cy="396044"/>
          </a:xfrm>
        </p:spPr>
        <p:txBody>
          <a:bodyPr/>
          <a:lstStyle/>
          <a:p>
            <a:r>
              <a:rPr lang="en-US" altLang="ja-JP" sz="2954" dirty="0"/>
              <a:t>2. </a:t>
            </a:r>
            <a:r>
              <a:rPr lang="ja-JP" altLang="en-US" sz="2954" dirty="0"/>
              <a:t>提案手法 </a:t>
            </a:r>
            <a:r>
              <a:rPr lang="en-US" altLang="ja-JP" sz="2954" dirty="0"/>
              <a:t>-</a:t>
            </a:r>
            <a:r>
              <a:rPr lang="ja-JP" altLang="en-US" sz="2800" dirty="0"/>
              <a:t>仮提案手法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角丸四角形吹き出し 43"/>
              <p:cNvSpPr/>
              <p:nvPr/>
            </p:nvSpPr>
            <p:spPr bwMode="auto">
              <a:xfrm>
                <a:off x="4921502" y="5878673"/>
                <a:ext cx="3732113" cy="708279"/>
              </a:xfrm>
              <a:prstGeom prst="wedgeRoundRectCallout">
                <a:avLst>
                  <a:gd name="adj1" fmla="val -6371"/>
                  <a:gd name="adj2" fmla="val -71347"/>
                  <a:gd name="adj3" fmla="val 16667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ja-JP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メイリオ" pitchFamily="50" charset="-128"/>
                        <a:cs typeface="メイリオ" pitchFamily="50" charset="-128"/>
                      </a:rPr>
                      <m:t>𝟎</m:t>
                    </m:r>
                    <m:r>
                      <a:rPr lang="ja-JP" alt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メイリオ" pitchFamily="50" charset="-128"/>
                        <a:cs typeface="メイリオ" pitchFamily="50" charset="-128"/>
                      </a:rPr>
                      <m:t>と</m:t>
                    </m:r>
                    <m:sSub>
                      <m:sSubPr>
                        <m:ctrlPr>
                          <a:rPr lang="en-US" altLang="ja-JP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</m:ctrlPr>
                      </m:sSubPr>
                      <m:e>
                        <m:r>
                          <a:rPr lang="en-US" altLang="ja-JP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3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altLang="ja-JP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kumimoji="1" lang="ja-JP" altLang="en-US" sz="3200" dirty="0">
                    <a:solidFill>
                      <a:srgbClr val="0070C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の内分点</a:t>
                </a:r>
              </a:p>
            </p:txBody>
          </p:sp>
        </mc:Choice>
        <mc:Fallback>
          <p:sp>
            <p:nvSpPr>
              <p:cNvPr id="44" name="角丸四角形吹き出し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1502" y="5878673"/>
                <a:ext cx="3732113" cy="708279"/>
              </a:xfrm>
              <a:prstGeom prst="wedgeRoundRectCallout">
                <a:avLst>
                  <a:gd name="adj1" fmla="val -6371"/>
                  <a:gd name="adj2" fmla="val -71347"/>
                  <a:gd name="adj3" fmla="val 16667"/>
                </a:avLst>
              </a:prstGeom>
              <a:blipFill>
                <a:blip r:embed="rId5"/>
                <a:stretch>
                  <a:fillRect r="-648" b="-19863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7B8C18E-6815-9549-8D76-86E530044015}"/>
                  </a:ext>
                </a:extLst>
              </p:cNvPr>
              <p:cNvSpPr txBox="1"/>
              <p:nvPr/>
            </p:nvSpPr>
            <p:spPr>
              <a:xfrm>
                <a:off x="707299" y="4747632"/>
                <a:ext cx="3076953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ja-JP" altLang="en-US" sz="2800" dirty="0"/>
                  <a:t>出力</a:t>
                </a:r>
                <a:r>
                  <a:rPr lang="en-US" altLang="ja-JP" sz="2800" dirty="0"/>
                  <a:t>:</a:t>
                </a:r>
                <a:r>
                  <a:rPr lang="ja-JP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ja-JP" sz="2800" b="1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ctrlP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7B8C18E-6815-9549-8D76-86E530044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99" y="4747632"/>
                <a:ext cx="3076953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3536" t="-7778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CCD850D1-B1AE-4443-A230-1ABDDF1DF7CE}"/>
                  </a:ext>
                </a:extLst>
              </p:cNvPr>
              <p:cNvSpPr txBox="1"/>
              <p:nvPr/>
            </p:nvSpPr>
            <p:spPr>
              <a:xfrm>
                <a:off x="3331976" y="4017293"/>
                <a:ext cx="879984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CCD850D1-B1AE-4443-A230-1ABDDF1DF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976" y="4017293"/>
                <a:ext cx="87998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97B8C18E-6815-9549-8D76-86E530044015}"/>
                  </a:ext>
                </a:extLst>
              </p:cNvPr>
              <p:cNvSpPr txBox="1"/>
              <p:nvPr/>
            </p:nvSpPr>
            <p:spPr>
              <a:xfrm>
                <a:off x="5190936" y="4751303"/>
                <a:ext cx="3076953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ja-JP" altLang="en-US" sz="2800" dirty="0"/>
                  <a:t>出力</a:t>
                </a:r>
                <a:r>
                  <a:rPr lang="en-US" altLang="ja-JP" sz="2800" dirty="0"/>
                  <a:t>:</a:t>
                </a:r>
                <a:r>
                  <a:rPr lang="ja-JP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ctrlP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7B8C18E-6815-9549-8D76-86E530044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936" y="4751303"/>
                <a:ext cx="3076953" cy="523220"/>
              </a:xfrm>
              <a:prstGeom prst="rect">
                <a:avLst/>
              </a:prstGeom>
              <a:blipFill rotWithShape="0">
                <a:blip r:embed="rId11"/>
                <a:stretch>
                  <a:fillRect l="-3740" t="-6667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下矢印 32">
            <a:extLst>
              <a:ext uri="{FF2B5EF4-FFF2-40B4-BE49-F238E27FC236}">
                <a16:creationId xmlns:a16="http://schemas.microsoft.com/office/drawing/2014/main" id="{BE27B34C-926F-9343-8F92-823824B5B790}"/>
              </a:ext>
            </a:extLst>
          </p:cNvPr>
          <p:cNvSpPr/>
          <p:nvPr/>
        </p:nvSpPr>
        <p:spPr bwMode="auto">
          <a:xfrm>
            <a:off x="1604622" y="1718663"/>
            <a:ext cx="661115" cy="3015556"/>
          </a:xfrm>
          <a:prstGeom prst="downArrow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4" name="下矢印 33">
            <a:extLst>
              <a:ext uri="{FF2B5EF4-FFF2-40B4-BE49-F238E27FC236}">
                <a16:creationId xmlns:a16="http://schemas.microsoft.com/office/drawing/2014/main" id="{8489EE56-AAB0-6D42-B657-756C77F35E35}"/>
              </a:ext>
            </a:extLst>
          </p:cNvPr>
          <p:cNvSpPr/>
          <p:nvPr/>
        </p:nvSpPr>
        <p:spPr bwMode="auto">
          <a:xfrm>
            <a:off x="2856470" y="1700808"/>
            <a:ext cx="669689" cy="3041026"/>
          </a:xfrm>
          <a:prstGeom prst="downArrow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A282EEB-AA06-FF4E-9A6B-DA085B8BA215}"/>
              </a:ext>
            </a:extLst>
          </p:cNvPr>
          <p:cNvSpPr txBox="1"/>
          <p:nvPr/>
        </p:nvSpPr>
        <p:spPr>
          <a:xfrm>
            <a:off x="2411760" y="2160539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0AC3BE3-2038-6940-A31A-F034C5074D89}"/>
              </a:ext>
            </a:extLst>
          </p:cNvPr>
          <p:cNvSpPr txBox="1"/>
          <p:nvPr/>
        </p:nvSpPr>
        <p:spPr>
          <a:xfrm>
            <a:off x="2411760" y="2787315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0CD9FA91-053E-5341-9A3E-45887AC2942B}"/>
                  </a:ext>
                </a:extLst>
              </p:cNvPr>
              <p:cNvSpPr txBox="1"/>
              <p:nvPr/>
            </p:nvSpPr>
            <p:spPr>
              <a:xfrm>
                <a:off x="793429" y="1463763"/>
                <a:ext cx="3272811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800" dirty="0"/>
                  <a:t>入力</a:t>
                </a:r>
                <a14:m>
                  <m:oMath xmlns:m="http://schemas.openxmlformats.org/officeDocument/2006/math">
                    <m:r>
                      <a:rPr kumimoji="1" lang="en-US" altLang="ja-JP" sz="2800" b="0" i="0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0CD9FA91-053E-5341-9A3E-45887AC29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9" y="1463763"/>
                <a:ext cx="3272811" cy="523220"/>
              </a:xfrm>
              <a:prstGeom prst="rect">
                <a:avLst/>
              </a:prstGeom>
              <a:blipFill>
                <a:blip r:embed="rId12"/>
                <a:stretch>
                  <a:fillRect t="-6667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6D7540A3-C8E6-9F4A-BD95-A42067DCEBFE}"/>
                  </a:ext>
                </a:extLst>
              </p:cNvPr>
              <p:cNvSpPr txBox="1"/>
              <p:nvPr/>
            </p:nvSpPr>
            <p:spPr>
              <a:xfrm>
                <a:off x="2512541" y="3516158"/>
                <a:ext cx="1209305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6D7540A3-C8E6-9F4A-BD95-A42067DCE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541" y="3516158"/>
                <a:ext cx="120930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3C287BC4-B539-0949-ADDF-7AD54E4BC34B}"/>
                  </a:ext>
                </a:extLst>
              </p:cNvPr>
              <p:cNvSpPr txBox="1"/>
              <p:nvPr/>
            </p:nvSpPr>
            <p:spPr>
              <a:xfrm>
                <a:off x="1662794" y="3504046"/>
                <a:ext cx="510075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3C287BC4-B539-0949-ADDF-7AD54E4B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794" y="3504046"/>
                <a:ext cx="51007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下矢印 34">
            <a:extLst>
              <a:ext uri="{FF2B5EF4-FFF2-40B4-BE49-F238E27FC236}">
                <a16:creationId xmlns:a16="http://schemas.microsoft.com/office/drawing/2014/main" id="{BE27B34C-926F-9343-8F92-823824B5B790}"/>
              </a:ext>
            </a:extLst>
          </p:cNvPr>
          <p:cNvSpPr/>
          <p:nvPr/>
        </p:nvSpPr>
        <p:spPr bwMode="auto">
          <a:xfrm>
            <a:off x="6070219" y="1711048"/>
            <a:ext cx="661115" cy="3015556"/>
          </a:xfrm>
          <a:prstGeom prst="downArrow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6" name="下矢印 35">
            <a:extLst>
              <a:ext uri="{FF2B5EF4-FFF2-40B4-BE49-F238E27FC236}">
                <a16:creationId xmlns:a16="http://schemas.microsoft.com/office/drawing/2014/main" id="{8489EE56-AAB0-6D42-B657-756C77F35E35}"/>
              </a:ext>
            </a:extLst>
          </p:cNvPr>
          <p:cNvSpPr/>
          <p:nvPr/>
        </p:nvSpPr>
        <p:spPr bwMode="auto">
          <a:xfrm>
            <a:off x="7322067" y="1693193"/>
            <a:ext cx="669689" cy="3041026"/>
          </a:xfrm>
          <a:prstGeom prst="downArrow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FA282EEB-AA06-FF4E-9A6B-DA085B8BA215}"/>
              </a:ext>
            </a:extLst>
          </p:cNvPr>
          <p:cNvSpPr txBox="1"/>
          <p:nvPr/>
        </p:nvSpPr>
        <p:spPr>
          <a:xfrm>
            <a:off x="6895397" y="2160538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D0AC3BE3-2038-6940-A31A-F034C5074D89}"/>
              </a:ext>
            </a:extLst>
          </p:cNvPr>
          <p:cNvSpPr txBox="1"/>
          <p:nvPr/>
        </p:nvSpPr>
        <p:spPr>
          <a:xfrm>
            <a:off x="6895397" y="2792669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0CD9FA91-053E-5341-9A3E-45887AC2942B}"/>
                  </a:ext>
                </a:extLst>
              </p:cNvPr>
              <p:cNvSpPr txBox="1"/>
              <p:nvPr/>
            </p:nvSpPr>
            <p:spPr>
              <a:xfrm>
                <a:off x="5200420" y="1467434"/>
                <a:ext cx="3272811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800" dirty="0"/>
                  <a:t>入力</a:t>
                </a:r>
                <a14:m>
                  <m:oMath xmlns:m="http://schemas.openxmlformats.org/officeDocument/2006/math">
                    <m:r>
                      <a:rPr kumimoji="1" lang="en-US" altLang="ja-JP" sz="2800" b="0" i="0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0CD9FA91-053E-5341-9A3E-45887AC29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420" y="1467434"/>
                <a:ext cx="3272811" cy="523220"/>
              </a:xfrm>
              <a:prstGeom prst="rect">
                <a:avLst/>
              </a:prstGeom>
              <a:blipFill>
                <a:blip r:embed="rId15"/>
                <a:stretch>
                  <a:fillRect t="-7778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6D7540A3-C8E6-9F4A-BD95-A42067DCEBFE}"/>
                  </a:ext>
                </a:extLst>
              </p:cNvPr>
              <p:cNvSpPr txBox="1"/>
              <p:nvPr/>
            </p:nvSpPr>
            <p:spPr>
              <a:xfrm>
                <a:off x="6996178" y="3519829"/>
                <a:ext cx="1209305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6D7540A3-C8E6-9F4A-BD95-A42067DCE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178" y="3519829"/>
                <a:ext cx="120930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3C287BC4-B539-0949-ADDF-7AD54E4BC34B}"/>
                  </a:ext>
                </a:extLst>
              </p:cNvPr>
              <p:cNvSpPr txBox="1"/>
              <p:nvPr/>
            </p:nvSpPr>
            <p:spPr>
              <a:xfrm>
                <a:off x="6146431" y="3507717"/>
                <a:ext cx="510075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3C287BC4-B539-0949-ADDF-7AD54E4B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431" y="3507717"/>
                <a:ext cx="51007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CCD850D1-B1AE-4443-A230-1ABDDF1DF7CE}"/>
                  </a:ext>
                </a:extLst>
              </p:cNvPr>
              <p:cNvSpPr txBox="1"/>
              <p:nvPr/>
            </p:nvSpPr>
            <p:spPr>
              <a:xfrm>
                <a:off x="7829270" y="4020964"/>
                <a:ext cx="883190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ja-JP" alt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CCD850D1-B1AE-4443-A230-1ABDDF1DF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270" y="4020964"/>
                <a:ext cx="883190" cy="523220"/>
              </a:xfrm>
              <a:prstGeom prst="rect">
                <a:avLst/>
              </a:prstGeom>
              <a:blipFill>
                <a:blip r:embed="rId18"/>
                <a:stretch>
                  <a:fillRect r="-690" b="-141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094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タイトル 3"/>
          <p:cNvSpPr>
            <a:spLocks noGrp="1"/>
          </p:cNvSpPr>
          <p:nvPr>
            <p:ph type="title"/>
          </p:nvPr>
        </p:nvSpPr>
        <p:spPr>
          <a:xfrm>
            <a:off x="251520" y="152636"/>
            <a:ext cx="8640960" cy="396044"/>
          </a:xfrm>
        </p:spPr>
        <p:txBody>
          <a:bodyPr/>
          <a:lstStyle/>
          <a:p>
            <a:r>
              <a:rPr lang="en-US" altLang="ja-JP" sz="2954" dirty="0"/>
              <a:t>2. </a:t>
            </a:r>
            <a:r>
              <a:rPr lang="ja-JP" altLang="en-US" sz="2954" dirty="0"/>
              <a:t>提案手法 </a:t>
            </a:r>
            <a:r>
              <a:rPr lang="en-US" altLang="ja-JP" sz="2954" dirty="0"/>
              <a:t>-</a:t>
            </a:r>
            <a:r>
              <a:rPr lang="ja-JP" altLang="en-US" sz="2800" dirty="0"/>
              <a:t>仮提案手法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26757" y="6150123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そもそも</a:t>
            </a:r>
            <a:r>
              <a:rPr kumimoji="1" lang="ja-JP" altLang="en-US" sz="3600"/>
              <a:t>上手く学習</a:t>
            </a:r>
            <a:r>
              <a:rPr lang="ja-JP" altLang="en-US" sz="3600"/>
              <a:t>できな</a:t>
            </a:r>
            <a:r>
              <a:rPr kumimoji="1" lang="ja-JP" altLang="en-US" sz="3600"/>
              <a:t>かった</a:t>
            </a:r>
            <a:endParaRPr kumimoji="1" lang="ja-JP" altLang="en-US" sz="3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488198" y="5371545"/>
            <a:ext cx="39757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sz="3600" dirty="0"/>
              <a:t>認識率</a:t>
            </a:r>
            <a:r>
              <a:rPr lang="en-US" altLang="ja-JP" sz="3600" dirty="0">
                <a:sym typeface="Wingdings" panose="05000000000000000000" pitchFamily="2" charset="2"/>
              </a:rPr>
              <a:t>: </a:t>
            </a:r>
            <a:r>
              <a:rPr lang="en-US" altLang="ja-JP" sz="3600" b="1" dirty="0">
                <a:sym typeface="Wingdings" panose="05000000000000000000" pitchFamily="2" charset="2"/>
              </a:rPr>
              <a:t>22.01%</a:t>
            </a:r>
            <a:r>
              <a:rPr lang="en-US" altLang="ja-JP" sz="3600" dirty="0"/>
              <a:t> </a:t>
            </a:r>
            <a:endParaRPr kumimoji="1" lang="ja-JP" altLang="en-US" sz="36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96" y="864269"/>
            <a:ext cx="7290008" cy="437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2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タイトル 3"/>
          <p:cNvSpPr>
            <a:spLocks noGrp="1"/>
          </p:cNvSpPr>
          <p:nvPr>
            <p:ph type="title"/>
          </p:nvPr>
        </p:nvSpPr>
        <p:spPr>
          <a:xfrm>
            <a:off x="251520" y="152636"/>
            <a:ext cx="8640960" cy="396044"/>
          </a:xfrm>
        </p:spPr>
        <p:txBody>
          <a:bodyPr/>
          <a:lstStyle/>
          <a:p>
            <a:r>
              <a:rPr lang="en-US" altLang="ja-JP" sz="2954" dirty="0"/>
              <a:t>2. </a:t>
            </a:r>
            <a:r>
              <a:rPr lang="ja-JP" altLang="en-US" sz="2954" dirty="0"/>
              <a:t>提案手法 </a:t>
            </a:r>
            <a:r>
              <a:rPr lang="en-US" altLang="ja-JP" sz="2954" dirty="0"/>
              <a:t>-</a:t>
            </a:r>
            <a:r>
              <a:rPr lang="ja-JP" altLang="en-US" sz="2954" dirty="0"/>
              <a:t>上手くいかなかった理由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9997" y="5494152"/>
            <a:ext cx="798167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sz="3200" b="1" dirty="0"/>
              <a:t>全</a:t>
            </a:r>
            <a:r>
              <a:rPr lang="ja-JP" altLang="en-US" sz="3200" b="1" dirty="0" smtClean="0"/>
              <a:t>ての層でノイズを与えると</a:t>
            </a:r>
            <a:endParaRPr lang="en-US" altLang="ja-JP" sz="3200" b="1" dirty="0"/>
          </a:p>
          <a:p>
            <a:pPr algn="ctr"/>
            <a:r>
              <a:rPr lang="ja-JP" altLang="en-US" sz="3200" b="1" dirty="0"/>
              <a:t>ノイズが大きくなり学習が上手く進まない</a:t>
            </a:r>
            <a:endParaRPr kumimoji="1" lang="ja-JP" altLang="en-US" sz="3200" b="1" dirty="0"/>
          </a:p>
        </p:txBody>
      </p:sp>
      <p:sp>
        <p:nvSpPr>
          <p:cNvPr id="11" name="下矢印 10"/>
          <p:cNvSpPr/>
          <p:nvPr/>
        </p:nvSpPr>
        <p:spPr bwMode="auto">
          <a:xfrm>
            <a:off x="4189461" y="1458570"/>
            <a:ext cx="635940" cy="3933237"/>
          </a:xfrm>
          <a:prstGeom prst="down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919" y="907333"/>
            <a:ext cx="1116321" cy="77485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891179" y="1795436"/>
            <a:ext cx="1210588" cy="40011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000" dirty="0"/>
              <a:t>畳み込み</a:t>
            </a:r>
            <a:endParaRPr kumimoji="1" lang="ja-JP" altLang="en-US" sz="2000" dirty="0"/>
          </a:p>
        </p:txBody>
      </p:sp>
      <p:sp>
        <p:nvSpPr>
          <p:cNvPr id="2" name="下矢印 1"/>
          <p:cNvSpPr/>
          <p:nvPr/>
        </p:nvSpPr>
        <p:spPr bwMode="auto">
          <a:xfrm>
            <a:off x="2447764" y="1628800"/>
            <a:ext cx="994690" cy="363782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sysDash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09570" y="1059579"/>
            <a:ext cx="237456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dirty="0"/>
              <a:t>① </a:t>
            </a:r>
            <a:r>
              <a:rPr kumimoji="1" lang="en-US" altLang="ja-JP" sz="3200" dirty="0"/>
              <a:t>Forward</a:t>
            </a:r>
            <a:endParaRPr kumimoji="1" lang="ja-JP" altLang="en-US" sz="32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538769" y="2306269"/>
            <a:ext cx="1957972" cy="369332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Residual Block</a:t>
            </a:r>
            <a:endParaRPr kumimoji="1" lang="ja-JP" altLang="en-US" b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538769" y="2883384"/>
            <a:ext cx="1957972" cy="369332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Residual Block</a:t>
            </a:r>
            <a:endParaRPr kumimoji="1" lang="ja-JP" altLang="en-US" b="1" dirty="0"/>
          </a:p>
        </p:txBody>
      </p:sp>
      <p:sp>
        <p:nvSpPr>
          <p:cNvPr id="38" name="下矢印 37"/>
          <p:cNvSpPr/>
          <p:nvPr/>
        </p:nvSpPr>
        <p:spPr bwMode="auto">
          <a:xfrm rot="10800000">
            <a:off x="5605233" y="1638955"/>
            <a:ext cx="994690" cy="3637820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>
            <a:prstDash val="sysDash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" name="稲妻 39">
            <a:extLst>
              <a:ext uri="{FF2B5EF4-FFF2-40B4-BE49-F238E27FC236}">
                <a16:creationId xmlns:a16="http://schemas.microsoft.com/office/drawing/2014/main" id="{981FD3CD-AFA6-47D0-9FB0-4D37834EC4F2}"/>
              </a:ext>
            </a:extLst>
          </p:cNvPr>
          <p:cNvSpPr/>
          <p:nvPr/>
        </p:nvSpPr>
        <p:spPr bwMode="auto">
          <a:xfrm flipH="1">
            <a:off x="2954174" y="2244870"/>
            <a:ext cx="433045" cy="492130"/>
          </a:xfrm>
          <a:prstGeom prst="lightningBolt">
            <a:avLst/>
          </a:prstGeom>
          <a:solidFill>
            <a:srgbClr val="FFF100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 lIns="0" tIns="0" rIns="0" bIns="0" rtlCol="0" anchor="ctr">
            <a:spAutoFit/>
          </a:bodyPr>
          <a:lstStyle/>
          <a:p>
            <a:pPr algn="just" defTabSz="781903">
              <a:lnSpc>
                <a:spcPct val="140000"/>
              </a:lnSpc>
              <a:spcAft>
                <a:spcPts val="513"/>
              </a:spcAft>
              <a:defRPr/>
            </a:pPr>
            <a:endParaRPr kumimoji="0" lang="ja-JP" altLang="en-US" sz="1368" kern="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2" name="稲妻 41">
            <a:extLst>
              <a:ext uri="{FF2B5EF4-FFF2-40B4-BE49-F238E27FC236}">
                <a16:creationId xmlns:a16="http://schemas.microsoft.com/office/drawing/2014/main" id="{981FD3CD-AFA6-47D0-9FB0-4D37834EC4F2}"/>
              </a:ext>
            </a:extLst>
          </p:cNvPr>
          <p:cNvSpPr/>
          <p:nvPr/>
        </p:nvSpPr>
        <p:spPr bwMode="auto">
          <a:xfrm flipH="1">
            <a:off x="2954174" y="2821985"/>
            <a:ext cx="433045" cy="492130"/>
          </a:xfrm>
          <a:prstGeom prst="lightningBolt">
            <a:avLst/>
          </a:prstGeom>
          <a:solidFill>
            <a:srgbClr val="FFF100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 lIns="0" tIns="0" rIns="0" bIns="0" rtlCol="0" anchor="ctr">
            <a:spAutoFit/>
          </a:bodyPr>
          <a:lstStyle/>
          <a:p>
            <a:pPr algn="just" defTabSz="781903">
              <a:lnSpc>
                <a:spcPct val="140000"/>
              </a:lnSpc>
              <a:spcAft>
                <a:spcPts val="513"/>
              </a:spcAft>
              <a:defRPr/>
            </a:pPr>
            <a:endParaRPr kumimoji="0" lang="ja-JP" altLang="en-US" sz="1368" kern="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3" name="稲妻 42">
            <a:extLst>
              <a:ext uri="{FF2B5EF4-FFF2-40B4-BE49-F238E27FC236}">
                <a16:creationId xmlns:a16="http://schemas.microsoft.com/office/drawing/2014/main" id="{981FD3CD-AFA6-47D0-9FB0-4D37834EC4F2}"/>
              </a:ext>
            </a:extLst>
          </p:cNvPr>
          <p:cNvSpPr/>
          <p:nvPr/>
        </p:nvSpPr>
        <p:spPr bwMode="auto">
          <a:xfrm flipH="1">
            <a:off x="2954174" y="3990098"/>
            <a:ext cx="433045" cy="492130"/>
          </a:xfrm>
          <a:prstGeom prst="lightningBolt">
            <a:avLst/>
          </a:prstGeom>
          <a:solidFill>
            <a:srgbClr val="FFF100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 lIns="0" tIns="0" rIns="0" bIns="0" rtlCol="0" anchor="ctr">
            <a:spAutoFit/>
          </a:bodyPr>
          <a:lstStyle/>
          <a:p>
            <a:pPr algn="just" defTabSz="781903">
              <a:lnSpc>
                <a:spcPct val="140000"/>
              </a:lnSpc>
              <a:spcAft>
                <a:spcPts val="513"/>
              </a:spcAft>
              <a:defRPr/>
            </a:pPr>
            <a:endParaRPr kumimoji="0" lang="ja-JP" altLang="en-US" sz="1368" kern="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7" name="稲妻 46">
            <a:extLst>
              <a:ext uri="{FF2B5EF4-FFF2-40B4-BE49-F238E27FC236}">
                <a16:creationId xmlns:a16="http://schemas.microsoft.com/office/drawing/2014/main" id="{981FD3CD-AFA6-47D0-9FB0-4D37834EC4F2}"/>
              </a:ext>
            </a:extLst>
          </p:cNvPr>
          <p:cNvSpPr/>
          <p:nvPr/>
        </p:nvSpPr>
        <p:spPr bwMode="auto">
          <a:xfrm flipH="1">
            <a:off x="5656607" y="2244870"/>
            <a:ext cx="433045" cy="492130"/>
          </a:xfrm>
          <a:prstGeom prst="lightningBolt">
            <a:avLst/>
          </a:prstGeom>
          <a:solidFill>
            <a:srgbClr val="FFF100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 lIns="0" tIns="0" rIns="0" bIns="0" rtlCol="0" anchor="ctr">
            <a:spAutoFit/>
          </a:bodyPr>
          <a:lstStyle/>
          <a:p>
            <a:pPr algn="just" defTabSz="781903">
              <a:lnSpc>
                <a:spcPct val="140000"/>
              </a:lnSpc>
              <a:spcAft>
                <a:spcPts val="513"/>
              </a:spcAft>
              <a:defRPr/>
            </a:pPr>
            <a:endParaRPr kumimoji="0" lang="ja-JP" altLang="en-US" sz="1368" kern="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8" name="稲妻 47">
            <a:extLst>
              <a:ext uri="{FF2B5EF4-FFF2-40B4-BE49-F238E27FC236}">
                <a16:creationId xmlns:a16="http://schemas.microsoft.com/office/drawing/2014/main" id="{981FD3CD-AFA6-47D0-9FB0-4D37834EC4F2}"/>
              </a:ext>
            </a:extLst>
          </p:cNvPr>
          <p:cNvSpPr/>
          <p:nvPr/>
        </p:nvSpPr>
        <p:spPr bwMode="auto">
          <a:xfrm flipH="1">
            <a:off x="5614189" y="2821985"/>
            <a:ext cx="433045" cy="492130"/>
          </a:xfrm>
          <a:prstGeom prst="lightningBolt">
            <a:avLst/>
          </a:prstGeom>
          <a:solidFill>
            <a:srgbClr val="FFF100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 lIns="0" tIns="0" rIns="0" bIns="0" rtlCol="0" anchor="ctr">
            <a:spAutoFit/>
          </a:bodyPr>
          <a:lstStyle/>
          <a:p>
            <a:pPr algn="just" defTabSz="781903">
              <a:lnSpc>
                <a:spcPct val="140000"/>
              </a:lnSpc>
              <a:spcAft>
                <a:spcPts val="513"/>
              </a:spcAft>
              <a:defRPr/>
            </a:pPr>
            <a:endParaRPr kumimoji="0" lang="ja-JP" altLang="en-US" sz="1368" kern="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9" name="稲妻 48">
            <a:extLst>
              <a:ext uri="{FF2B5EF4-FFF2-40B4-BE49-F238E27FC236}">
                <a16:creationId xmlns:a16="http://schemas.microsoft.com/office/drawing/2014/main" id="{981FD3CD-AFA6-47D0-9FB0-4D37834EC4F2}"/>
              </a:ext>
            </a:extLst>
          </p:cNvPr>
          <p:cNvSpPr/>
          <p:nvPr/>
        </p:nvSpPr>
        <p:spPr bwMode="auto">
          <a:xfrm flipH="1">
            <a:off x="5614189" y="3990098"/>
            <a:ext cx="433045" cy="492130"/>
          </a:xfrm>
          <a:prstGeom prst="lightningBolt">
            <a:avLst/>
          </a:prstGeom>
          <a:solidFill>
            <a:srgbClr val="FFF100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 lIns="0" tIns="0" rIns="0" bIns="0" rtlCol="0" anchor="ctr">
            <a:spAutoFit/>
          </a:bodyPr>
          <a:lstStyle/>
          <a:p>
            <a:pPr algn="just" defTabSz="781903">
              <a:lnSpc>
                <a:spcPct val="140000"/>
              </a:lnSpc>
              <a:spcAft>
                <a:spcPts val="513"/>
              </a:spcAft>
              <a:defRPr/>
            </a:pPr>
            <a:endParaRPr kumimoji="0" lang="ja-JP" altLang="en-US" sz="1368" kern="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0" name="稲妻 49">
            <a:extLst>
              <a:ext uri="{FF2B5EF4-FFF2-40B4-BE49-F238E27FC236}">
                <a16:creationId xmlns:a16="http://schemas.microsoft.com/office/drawing/2014/main" id="{981FD3CD-AFA6-47D0-9FB0-4D37834EC4F2}"/>
              </a:ext>
            </a:extLst>
          </p:cNvPr>
          <p:cNvSpPr/>
          <p:nvPr/>
        </p:nvSpPr>
        <p:spPr bwMode="auto">
          <a:xfrm flipH="1">
            <a:off x="2954174" y="3380904"/>
            <a:ext cx="433045" cy="492130"/>
          </a:xfrm>
          <a:prstGeom prst="lightningBolt">
            <a:avLst/>
          </a:prstGeom>
          <a:solidFill>
            <a:srgbClr val="FFF100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 lIns="0" tIns="0" rIns="0" bIns="0" rtlCol="0" anchor="ctr">
            <a:spAutoFit/>
          </a:bodyPr>
          <a:lstStyle/>
          <a:p>
            <a:pPr algn="just" defTabSz="781903">
              <a:lnSpc>
                <a:spcPct val="140000"/>
              </a:lnSpc>
              <a:spcAft>
                <a:spcPts val="513"/>
              </a:spcAft>
              <a:defRPr/>
            </a:pPr>
            <a:endParaRPr kumimoji="0" lang="ja-JP" altLang="en-US" sz="1368" kern="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1" name="稲妻 50">
            <a:extLst>
              <a:ext uri="{FF2B5EF4-FFF2-40B4-BE49-F238E27FC236}">
                <a16:creationId xmlns:a16="http://schemas.microsoft.com/office/drawing/2014/main" id="{981FD3CD-AFA6-47D0-9FB0-4D37834EC4F2}"/>
              </a:ext>
            </a:extLst>
          </p:cNvPr>
          <p:cNvSpPr/>
          <p:nvPr/>
        </p:nvSpPr>
        <p:spPr bwMode="auto">
          <a:xfrm flipH="1">
            <a:off x="5640649" y="3380904"/>
            <a:ext cx="433045" cy="492130"/>
          </a:xfrm>
          <a:prstGeom prst="lightningBolt">
            <a:avLst/>
          </a:prstGeom>
          <a:solidFill>
            <a:srgbClr val="FFF100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 lIns="0" tIns="0" rIns="0" bIns="0" rtlCol="0" anchor="ctr">
            <a:spAutoFit/>
          </a:bodyPr>
          <a:lstStyle/>
          <a:p>
            <a:pPr algn="just" defTabSz="781903">
              <a:lnSpc>
                <a:spcPct val="140000"/>
              </a:lnSpc>
              <a:spcAft>
                <a:spcPts val="513"/>
              </a:spcAft>
              <a:defRPr/>
            </a:pPr>
            <a:endParaRPr kumimoji="0" lang="ja-JP" altLang="en-US" sz="1368" kern="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D3169E0-80F0-4BDD-8BA1-710DCCAC4F7A}"/>
              </a:ext>
            </a:extLst>
          </p:cNvPr>
          <p:cNvSpPr txBox="1"/>
          <p:nvPr/>
        </p:nvSpPr>
        <p:spPr>
          <a:xfrm>
            <a:off x="1955043" y="2286873"/>
            <a:ext cx="957313" cy="408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52" b="1" dirty="0">
                <a:solidFill>
                  <a:srgbClr val="FF0000"/>
                </a:solidFill>
              </a:rPr>
              <a:t>Noise</a:t>
            </a:r>
            <a:endParaRPr lang="ja-JP" altLang="en-US" sz="2052" b="1" dirty="0">
              <a:solidFill>
                <a:srgbClr val="FF0000"/>
              </a:solidFill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1D3169E0-80F0-4BDD-8BA1-710DCCAC4F7A}"/>
              </a:ext>
            </a:extLst>
          </p:cNvPr>
          <p:cNvSpPr txBox="1"/>
          <p:nvPr/>
        </p:nvSpPr>
        <p:spPr>
          <a:xfrm>
            <a:off x="1955043" y="2863988"/>
            <a:ext cx="957313" cy="408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52" b="1" dirty="0">
                <a:solidFill>
                  <a:srgbClr val="FF0000"/>
                </a:solidFill>
              </a:rPr>
              <a:t>Noise</a:t>
            </a:r>
            <a:endParaRPr lang="ja-JP" altLang="en-US" sz="2052" b="1" dirty="0">
              <a:solidFill>
                <a:srgbClr val="FF0000"/>
              </a:solidFill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D3169E0-80F0-4BDD-8BA1-710DCCAC4F7A}"/>
              </a:ext>
            </a:extLst>
          </p:cNvPr>
          <p:cNvSpPr txBox="1"/>
          <p:nvPr/>
        </p:nvSpPr>
        <p:spPr>
          <a:xfrm>
            <a:off x="1955043" y="3422907"/>
            <a:ext cx="957313" cy="408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52" b="1" dirty="0">
                <a:solidFill>
                  <a:srgbClr val="FF0000"/>
                </a:solidFill>
              </a:rPr>
              <a:t>Noise</a:t>
            </a:r>
            <a:endParaRPr lang="ja-JP" altLang="en-US" sz="2052" b="1" dirty="0">
              <a:solidFill>
                <a:srgbClr val="FF0000"/>
              </a:solidFill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1D3169E0-80F0-4BDD-8BA1-710DCCAC4F7A}"/>
              </a:ext>
            </a:extLst>
          </p:cNvPr>
          <p:cNvSpPr txBox="1"/>
          <p:nvPr/>
        </p:nvSpPr>
        <p:spPr>
          <a:xfrm>
            <a:off x="1955043" y="4032101"/>
            <a:ext cx="957313" cy="408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52" b="1" dirty="0">
                <a:solidFill>
                  <a:srgbClr val="FF0000"/>
                </a:solidFill>
              </a:rPr>
              <a:t>Noise</a:t>
            </a:r>
            <a:endParaRPr lang="ja-JP" altLang="en-US" sz="2052" b="1" dirty="0">
              <a:solidFill>
                <a:srgbClr val="FF0000"/>
              </a:solidFill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D3169E0-80F0-4BDD-8BA1-710DCCAC4F7A}"/>
              </a:ext>
            </a:extLst>
          </p:cNvPr>
          <p:cNvSpPr txBox="1"/>
          <p:nvPr/>
        </p:nvSpPr>
        <p:spPr>
          <a:xfrm>
            <a:off x="6139417" y="2286873"/>
            <a:ext cx="957313" cy="408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52" b="1" dirty="0">
                <a:solidFill>
                  <a:srgbClr val="FF0000"/>
                </a:solidFill>
              </a:rPr>
              <a:t>Noise</a:t>
            </a:r>
            <a:endParaRPr lang="ja-JP" altLang="en-US" sz="2052" b="1" dirty="0">
              <a:solidFill>
                <a:srgbClr val="FF0000"/>
              </a:solidFill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D3169E0-80F0-4BDD-8BA1-710DCCAC4F7A}"/>
              </a:ext>
            </a:extLst>
          </p:cNvPr>
          <p:cNvSpPr txBox="1"/>
          <p:nvPr/>
        </p:nvSpPr>
        <p:spPr>
          <a:xfrm>
            <a:off x="6139417" y="2863988"/>
            <a:ext cx="957313" cy="408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52" b="1" dirty="0">
                <a:solidFill>
                  <a:srgbClr val="FF0000"/>
                </a:solidFill>
              </a:rPr>
              <a:t>Noise</a:t>
            </a:r>
            <a:endParaRPr lang="ja-JP" altLang="en-US" sz="2052" b="1" dirty="0">
              <a:solidFill>
                <a:srgbClr val="FF0000"/>
              </a:solidFill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D3169E0-80F0-4BDD-8BA1-710DCCAC4F7A}"/>
              </a:ext>
            </a:extLst>
          </p:cNvPr>
          <p:cNvSpPr txBox="1"/>
          <p:nvPr/>
        </p:nvSpPr>
        <p:spPr>
          <a:xfrm>
            <a:off x="6139417" y="3422907"/>
            <a:ext cx="957313" cy="408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52" b="1" dirty="0">
                <a:solidFill>
                  <a:srgbClr val="FF0000"/>
                </a:solidFill>
              </a:rPr>
              <a:t>Noise</a:t>
            </a:r>
            <a:endParaRPr lang="ja-JP" altLang="en-US" sz="2052" b="1" dirty="0">
              <a:solidFill>
                <a:srgbClr val="FF0000"/>
              </a:solidFill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1D3169E0-80F0-4BDD-8BA1-710DCCAC4F7A}"/>
              </a:ext>
            </a:extLst>
          </p:cNvPr>
          <p:cNvSpPr txBox="1"/>
          <p:nvPr/>
        </p:nvSpPr>
        <p:spPr>
          <a:xfrm>
            <a:off x="6139417" y="4032101"/>
            <a:ext cx="957313" cy="408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52" b="1" dirty="0">
                <a:solidFill>
                  <a:srgbClr val="FF0000"/>
                </a:solidFill>
              </a:rPr>
              <a:t>Noise</a:t>
            </a:r>
            <a:endParaRPr lang="ja-JP" altLang="en-US" sz="2052" b="1" dirty="0">
              <a:solidFill>
                <a:srgbClr val="FF0000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538769" y="3442303"/>
            <a:ext cx="1957972" cy="369332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Residual Block</a:t>
            </a:r>
            <a:endParaRPr kumimoji="1" lang="ja-JP" altLang="en-US" b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538769" y="4051497"/>
            <a:ext cx="1957972" cy="369332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Residual Block</a:t>
            </a:r>
            <a:endParaRPr kumimoji="1" lang="ja-JP" altLang="en-US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13780" y="4543219"/>
            <a:ext cx="95410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000" dirty="0"/>
              <a:t>全結合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511218" y="1054180"/>
            <a:ext cx="268015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3200" dirty="0"/>
              <a:t>② </a:t>
            </a:r>
            <a:r>
              <a:rPr kumimoji="1" lang="en-US" altLang="ja-JP" sz="3200" dirty="0"/>
              <a:t>Backward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35974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40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5" grpId="0" animBg="1"/>
      <p:bldP spid="56" grpId="0" animBg="1"/>
      <p:bldP spid="57" grpId="0" animBg="1"/>
      <p:bldP spid="58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タイトル 3"/>
          <p:cNvSpPr>
            <a:spLocks noGrp="1"/>
          </p:cNvSpPr>
          <p:nvPr>
            <p:ph type="title"/>
          </p:nvPr>
        </p:nvSpPr>
        <p:spPr>
          <a:xfrm>
            <a:off x="251520" y="152636"/>
            <a:ext cx="8640960" cy="396044"/>
          </a:xfrm>
        </p:spPr>
        <p:txBody>
          <a:bodyPr/>
          <a:lstStyle/>
          <a:p>
            <a:r>
              <a:rPr lang="en-US" altLang="ja-JP" sz="2954" dirty="0"/>
              <a:t>2. </a:t>
            </a:r>
            <a:r>
              <a:rPr lang="ja-JP" altLang="en-US" sz="2954" dirty="0"/>
              <a:t>提案手法 </a:t>
            </a:r>
            <a:r>
              <a:rPr lang="en-US" altLang="ja-JP" sz="2954" dirty="0"/>
              <a:t>-2-Branch</a:t>
            </a:r>
            <a:r>
              <a:rPr lang="ja-JP" altLang="en-US" sz="2954" dirty="0"/>
              <a:t>で学習するには？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4845" y="5592602"/>
            <a:ext cx="8392041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一部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の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Block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にしか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ノイズ</a:t>
            </a:r>
            <a:r>
              <a:rPr lang="ja-JP" altLang="en-US" sz="2800" b="1" dirty="0">
                <a:solidFill>
                  <a:srgbClr val="FF0000"/>
                </a:solidFill>
              </a:rPr>
              <a:t>を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与えない</a:t>
            </a:r>
            <a:r>
              <a:rPr lang="ja-JP" altLang="en-US" sz="2800" dirty="0" smtClean="0"/>
              <a:t>ようにすれば</a:t>
            </a:r>
            <a:endParaRPr lang="en-US" altLang="ja-JP" sz="2800" dirty="0"/>
          </a:p>
          <a:p>
            <a:r>
              <a:rPr lang="ja-JP" altLang="en-US" sz="2800" dirty="0" smtClean="0"/>
              <a:t>ノイズの悪影響が軽減され，</a:t>
            </a:r>
            <a:r>
              <a:rPr kumimoji="1" lang="ja-JP" altLang="en-US" sz="2800" dirty="0" smtClean="0"/>
              <a:t>学習</a:t>
            </a:r>
            <a:r>
              <a:rPr kumimoji="1" lang="ja-JP" altLang="en-US" sz="2800" dirty="0"/>
              <a:t>が安定</a:t>
            </a:r>
            <a:r>
              <a:rPr kumimoji="1" lang="ja-JP" altLang="en-US" sz="2800" dirty="0" smtClean="0"/>
              <a:t>する</a:t>
            </a:r>
            <a:endParaRPr kumimoji="1" lang="ja-JP" altLang="en-US" sz="2800" dirty="0"/>
          </a:p>
        </p:txBody>
      </p:sp>
      <p:sp>
        <p:nvSpPr>
          <p:cNvPr id="21" name="下矢印 20"/>
          <p:cNvSpPr/>
          <p:nvPr/>
        </p:nvSpPr>
        <p:spPr bwMode="auto">
          <a:xfrm>
            <a:off x="4189461" y="1458570"/>
            <a:ext cx="635940" cy="3933237"/>
          </a:xfrm>
          <a:prstGeom prst="down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919" y="907333"/>
            <a:ext cx="1116321" cy="774857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3891179" y="1795436"/>
            <a:ext cx="1210588" cy="40011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000" dirty="0"/>
              <a:t>畳み込み</a:t>
            </a:r>
            <a:endParaRPr kumimoji="1" lang="ja-JP" altLang="en-US" sz="2000" dirty="0"/>
          </a:p>
        </p:txBody>
      </p:sp>
      <p:sp>
        <p:nvSpPr>
          <p:cNvPr id="24" name="下矢印 23"/>
          <p:cNvSpPr/>
          <p:nvPr/>
        </p:nvSpPr>
        <p:spPr bwMode="auto">
          <a:xfrm>
            <a:off x="2447764" y="1628800"/>
            <a:ext cx="994690" cy="363782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sysDash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09570" y="1059579"/>
            <a:ext cx="237456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dirty="0"/>
              <a:t>① </a:t>
            </a:r>
            <a:r>
              <a:rPr kumimoji="1" lang="en-US" altLang="ja-JP" sz="3200" dirty="0"/>
              <a:t>Forward</a:t>
            </a:r>
            <a:endParaRPr kumimoji="1" lang="ja-JP" altLang="en-US" sz="32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538769" y="2306269"/>
            <a:ext cx="1957972" cy="3693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Residual Block</a:t>
            </a:r>
            <a:endParaRPr kumimoji="1" lang="ja-JP" altLang="en-US" b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538769" y="2883384"/>
            <a:ext cx="1957972" cy="3693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Residual Block</a:t>
            </a:r>
            <a:endParaRPr kumimoji="1" lang="ja-JP" altLang="en-US" b="1" dirty="0"/>
          </a:p>
        </p:txBody>
      </p:sp>
      <p:sp>
        <p:nvSpPr>
          <p:cNvPr id="28" name="下矢印 27"/>
          <p:cNvSpPr/>
          <p:nvPr/>
        </p:nvSpPr>
        <p:spPr bwMode="auto">
          <a:xfrm rot="10800000">
            <a:off x="5605233" y="1638955"/>
            <a:ext cx="994690" cy="3637820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>
            <a:prstDash val="sysDash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3" name="稲妻 42">
            <a:extLst>
              <a:ext uri="{FF2B5EF4-FFF2-40B4-BE49-F238E27FC236}">
                <a16:creationId xmlns:a16="http://schemas.microsoft.com/office/drawing/2014/main" id="{981FD3CD-AFA6-47D0-9FB0-4D37834EC4F2}"/>
              </a:ext>
            </a:extLst>
          </p:cNvPr>
          <p:cNvSpPr/>
          <p:nvPr/>
        </p:nvSpPr>
        <p:spPr bwMode="auto">
          <a:xfrm flipH="1">
            <a:off x="2954174" y="3380904"/>
            <a:ext cx="433045" cy="492130"/>
          </a:xfrm>
          <a:prstGeom prst="lightningBolt">
            <a:avLst/>
          </a:prstGeom>
          <a:solidFill>
            <a:srgbClr val="FFF100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 lIns="0" tIns="0" rIns="0" bIns="0" rtlCol="0" anchor="ctr">
            <a:spAutoFit/>
          </a:bodyPr>
          <a:lstStyle/>
          <a:p>
            <a:pPr algn="just" defTabSz="781903">
              <a:lnSpc>
                <a:spcPct val="140000"/>
              </a:lnSpc>
              <a:spcAft>
                <a:spcPts val="513"/>
              </a:spcAft>
              <a:defRPr/>
            </a:pPr>
            <a:endParaRPr kumimoji="0" lang="ja-JP" altLang="en-US" sz="1368" kern="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5" name="稲妻 44">
            <a:extLst>
              <a:ext uri="{FF2B5EF4-FFF2-40B4-BE49-F238E27FC236}">
                <a16:creationId xmlns:a16="http://schemas.microsoft.com/office/drawing/2014/main" id="{981FD3CD-AFA6-47D0-9FB0-4D37834EC4F2}"/>
              </a:ext>
            </a:extLst>
          </p:cNvPr>
          <p:cNvSpPr/>
          <p:nvPr/>
        </p:nvSpPr>
        <p:spPr bwMode="auto">
          <a:xfrm flipH="1">
            <a:off x="5640649" y="3380904"/>
            <a:ext cx="433045" cy="492130"/>
          </a:xfrm>
          <a:prstGeom prst="lightningBolt">
            <a:avLst/>
          </a:prstGeom>
          <a:solidFill>
            <a:srgbClr val="FFF100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 lIns="0" tIns="0" rIns="0" bIns="0" rtlCol="0" anchor="ctr">
            <a:spAutoFit/>
          </a:bodyPr>
          <a:lstStyle/>
          <a:p>
            <a:pPr algn="just" defTabSz="781903">
              <a:lnSpc>
                <a:spcPct val="140000"/>
              </a:lnSpc>
              <a:spcAft>
                <a:spcPts val="513"/>
              </a:spcAft>
              <a:defRPr/>
            </a:pPr>
            <a:endParaRPr kumimoji="0" lang="ja-JP" altLang="en-US" sz="1368" kern="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1D3169E0-80F0-4BDD-8BA1-710DCCAC4F7A}"/>
              </a:ext>
            </a:extLst>
          </p:cNvPr>
          <p:cNvSpPr txBox="1"/>
          <p:nvPr/>
        </p:nvSpPr>
        <p:spPr>
          <a:xfrm>
            <a:off x="1955043" y="3422907"/>
            <a:ext cx="957313" cy="408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52" b="1" dirty="0">
                <a:solidFill>
                  <a:srgbClr val="FF0000"/>
                </a:solidFill>
              </a:rPr>
              <a:t>Noise</a:t>
            </a:r>
            <a:endParaRPr lang="ja-JP" altLang="en-US" sz="2052" b="1" dirty="0">
              <a:solidFill>
                <a:srgbClr val="FF0000"/>
              </a:solidFill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1D3169E0-80F0-4BDD-8BA1-710DCCAC4F7A}"/>
              </a:ext>
            </a:extLst>
          </p:cNvPr>
          <p:cNvSpPr txBox="1"/>
          <p:nvPr/>
        </p:nvSpPr>
        <p:spPr>
          <a:xfrm>
            <a:off x="6139417" y="3422907"/>
            <a:ext cx="957313" cy="408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52" b="1" dirty="0">
                <a:solidFill>
                  <a:srgbClr val="FF0000"/>
                </a:solidFill>
              </a:rPr>
              <a:t>Noise</a:t>
            </a:r>
            <a:endParaRPr lang="ja-JP" altLang="en-US" sz="2052" b="1" dirty="0">
              <a:solidFill>
                <a:srgbClr val="FF0000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538769" y="3442303"/>
            <a:ext cx="1957972" cy="369332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Residual Block</a:t>
            </a:r>
            <a:endParaRPr kumimoji="1" lang="ja-JP" altLang="en-US" b="1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538769" y="4051497"/>
            <a:ext cx="1957972" cy="3693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Residual Block</a:t>
            </a:r>
            <a:endParaRPr kumimoji="1" lang="ja-JP" altLang="en-US" b="1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013780" y="4543219"/>
            <a:ext cx="95410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000" dirty="0"/>
              <a:t>全結合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511218" y="1054180"/>
            <a:ext cx="268015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3200" dirty="0"/>
              <a:t>② </a:t>
            </a:r>
            <a:r>
              <a:rPr kumimoji="1" lang="en-US" altLang="ja-JP" sz="3200" dirty="0"/>
              <a:t>Backward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65665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43" grpId="0" animBg="1"/>
      <p:bldP spid="45" grpId="0" animBg="1"/>
      <p:bldP spid="49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1. </a:t>
            </a:r>
            <a:r>
              <a:rPr lang="ja-JP" altLang="en-US" sz="2954" dirty="0"/>
              <a:t>はじめに</a:t>
            </a: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740509" y="6376077"/>
            <a:ext cx="7645639" cy="15895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</a:pPr>
            <a:r>
              <a:rPr lang="ja-JP" altLang="en-US" sz="738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738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809499"/>
            <a:ext cx="326243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一般物体認識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99800" y="447016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ネコ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904148" y="447016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タマゴ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83262" y="5190172"/>
            <a:ext cx="71096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一般物体認識は</a:t>
            </a:r>
            <a:endParaRPr lang="en-US" altLang="ja-JP" sz="3600" b="1" dirty="0"/>
          </a:p>
          <a:p>
            <a:r>
              <a:rPr lang="ja-JP" altLang="en-US" sz="3600" b="1" dirty="0">
                <a:solidFill>
                  <a:srgbClr val="0070C0"/>
                </a:solidFill>
              </a:rPr>
              <a:t>きわめて難しい問題</a:t>
            </a:r>
            <a:r>
              <a:rPr lang="ja-JP" altLang="en-US" sz="3600" b="1" dirty="0"/>
              <a:t>とされて</a:t>
            </a:r>
            <a:r>
              <a:rPr lang="ja-JP" altLang="en-US" sz="3600" b="1" dirty="0" smtClean="0"/>
              <a:t>きた</a:t>
            </a:r>
            <a:endParaRPr kumimoji="1" lang="en-US" altLang="ja-JP" sz="3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882736" y="60932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r="11120"/>
          <a:stretch/>
        </p:blipFill>
        <p:spPr>
          <a:xfrm>
            <a:off x="5408867" y="1895353"/>
            <a:ext cx="2484276" cy="254131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5" b="7129"/>
          <a:stretch/>
        </p:blipFill>
        <p:spPr>
          <a:xfrm>
            <a:off x="1583668" y="1895353"/>
            <a:ext cx="2340259" cy="2561038"/>
          </a:xfrm>
          <a:prstGeom prst="rect">
            <a:avLst/>
          </a:prstGeom>
        </p:spPr>
      </p:pic>
      <p:sp>
        <p:nvSpPr>
          <p:cNvPr id="8" name="左右矢印 7"/>
          <p:cNvSpPr/>
          <p:nvPr/>
        </p:nvSpPr>
        <p:spPr bwMode="auto">
          <a:xfrm>
            <a:off x="3821969" y="2689818"/>
            <a:ext cx="1683522" cy="972108"/>
          </a:xfrm>
          <a:prstGeom prst="leftRight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角丸四角形吹き出し 8"/>
          <p:cNvSpPr/>
          <p:nvPr/>
        </p:nvSpPr>
        <p:spPr bwMode="auto">
          <a:xfrm>
            <a:off x="4210205" y="453052"/>
            <a:ext cx="4315313" cy="1335117"/>
          </a:xfrm>
          <a:prstGeom prst="wedgeRoundRectCallout">
            <a:avLst>
              <a:gd name="adj1" fmla="val -40021"/>
              <a:gd name="adj2" fmla="val 115195"/>
              <a:gd name="adj3" fmla="val 1666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endParaRPr kumimoji="1" lang="en-US" altLang="ja-JP" sz="400" b="1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38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36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色や形状は似てるが</a:t>
            </a:r>
            <a:endParaRPr kumimoji="1" lang="en-US" altLang="ja-JP" sz="3600" b="1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38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36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明らかに違う</a:t>
            </a:r>
            <a:endParaRPr kumimoji="1" lang="ja-JP" altLang="en-US" sz="3600" b="1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012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タイトル 3"/>
          <p:cNvSpPr>
            <a:spLocks noGrp="1"/>
          </p:cNvSpPr>
          <p:nvPr>
            <p:ph type="title"/>
          </p:nvPr>
        </p:nvSpPr>
        <p:spPr>
          <a:xfrm>
            <a:off x="251520" y="152636"/>
            <a:ext cx="8640960" cy="396044"/>
          </a:xfrm>
        </p:spPr>
        <p:txBody>
          <a:bodyPr/>
          <a:lstStyle/>
          <a:p>
            <a:r>
              <a:rPr lang="en-US" altLang="ja-JP" sz="2954" dirty="0"/>
              <a:t>2. </a:t>
            </a:r>
            <a:r>
              <a:rPr lang="ja-JP" altLang="en-US" sz="2954" dirty="0"/>
              <a:t>提案手法 </a:t>
            </a:r>
            <a:r>
              <a:rPr lang="en-US" altLang="ja-JP" sz="2954" dirty="0" smtClean="0"/>
              <a:t>–</a:t>
            </a:r>
            <a:r>
              <a:rPr lang="ja-JP" altLang="en-US" sz="2954" dirty="0" smtClean="0"/>
              <a:t>先行研究</a:t>
            </a:r>
            <a:r>
              <a:rPr lang="en-US" altLang="ja-JP" sz="2954" dirty="0" err="1" smtClean="0"/>
              <a:t>StochasticDepth</a:t>
            </a:r>
            <a:r>
              <a:rPr lang="en-US" altLang="ja-JP" sz="2954" dirty="0" smtClean="0"/>
              <a:t>-</a:t>
            </a:r>
            <a:endParaRPr lang="ja-JP" altLang="en-US" sz="2954" dirty="0"/>
          </a:p>
        </p:txBody>
      </p:sp>
      <p:sp>
        <p:nvSpPr>
          <p:cNvPr id="15" name="角丸四角形吹き出し 14"/>
          <p:cNvSpPr/>
          <p:nvPr/>
        </p:nvSpPr>
        <p:spPr bwMode="auto">
          <a:xfrm>
            <a:off x="5616116" y="3308820"/>
            <a:ext cx="2503644" cy="619744"/>
          </a:xfrm>
          <a:prstGeom prst="wedgeRoundRectCallout">
            <a:avLst>
              <a:gd name="adj1" fmla="val -54035"/>
              <a:gd name="adj2" fmla="val 95714"/>
              <a:gd name="adj3" fmla="val 1666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800" b="1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学習しない！</a:t>
            </a:r>
            <a:endParaRPr kumimoji="1" lang="ja-JP" altLang="en-US" sz="2800" b="1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0" name="右矢印 49"/>
          <p:cNvSpPr/>
          <p:nvPr/>
        </p:nvSpPr>
        <p:spPr bwMode="auto">
          <a:xfrm>
            <a:off x="2555776" y="2672916"/>
            <a:ext cx="756084" cy="1656184"/>
          </a:xfrm>
          <a:prstGeom prst="right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円形吹き出し 52"/>
              <p:cNvSpPr/>
              <p:nvPr/>
            </p:nvSpPr>
            <p:spPr bwMode="auto">
              <a:xfrm>
                <a:off x="2519772" y="4551412"/>
                <a:ext cx="1127565" cy="706894"/>
              </a:xfrm>
              <a:prstGeom prst="wedgeEllipseCallout">
                <a:avLst>
                  <a:gd name="adj1" fmla="val 62564"/>
                  <a:gd name="adj2" fmla="val -51786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>
                <a:spAutoFit/>
              </a:bodyPr>
              <a:lstStyle/>
              <a:p>
                <a:pPr algn="ctr">
                  <a:spcBef>
                    <a:spcPct val="0"/>
                  </a:spcBef>
                  <a:spcAft>
                    <a:spcPts val="600"/>
                  </a:spcAft>
                </a:pPr>
                <a:endParaRPr lang="en-US" altLang="ja-JP" sz="100" b="1" i="1" dirty="0" smtClean="0">
                  <a:solidFill>
                    <a:srgbClr val="4D4D4D"/>
                  </a:solidFill>
                  <a:latin typeface="Cambria Math" panose="02040503050406030204" pitchFamily="18" charset="0"/>
                  <a:ea typeface="メイリオ" pitchFamily="50" charset="-128"/>
                  <a:cs typeface="メイリオ" pitchFamily="50" charset="-128"/>
                </a:endParaRPr>
              </a:p>
              <a:p>
                <a:pPr algn="ctr">
                  <a:lnSpc>
                    <a:spcPts val="2600"/>
                  </a:lnSpc>
                  <a:spcBef>
                    <a:spcPct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b="1" i="1" dirty="0" smtClean="0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  <a:ea typeface="メイリオ" pitchFamily="50" charset="-128"/>
                          <a:cs typeface="メイリオ" pitchFamily="50" charset="-128"/>
                        </a:rPr>
                        <m:t> </m:t>
                      </m:r>
                      <m:r>
                        <a:rPr kumimoji="1" lang="en-US" altLang="ja-JP" sz="2800" b="1" i="1" dirty="0" smtClean="0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  <a:ea typeface="メイリオ" pitchFamily="50" charset="-128"/>
                          <a:cs typeface="メイリオ" pitchFamily="50" charset="-128"/>
                        </a:rPr>
                        <m:t>×</m:t>
                      </m:r>
                      <m:r>
                        <a:rPr kumimoji="1" lang="en-US" altLang="ja-JP" sz="2800" b="1" i="1" dirty="0" smtClean="0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  <a:ea typeface="メイリオ" pitchFamily="50" charset="-128"/>
                          <a:cs typeface="メイリオ" pitchFamily="50" charset="-128"/>
                        </a:rPr>
                        <m:t>𝟎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4D4D4D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53" name="円形吹き出し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9772" y="4551412"/>
                <a:ext cx="1127565" cy="706894"/>
              </a:xfrm>
              <a:prstGeom prst="wedgeEllipseCallout">
                <a:avLst>
                  <a:gd name="adj1" fmla="val 62564"/>
                  <a:gd name="adj2" fmla="val -51786"/>
                </a:avLst>
              </a:prstGeom>
              <a:blipFill>
                <a:blip r:embed="rId2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下矢印 24"/>
          <p:cNvSpPr/>
          <p:nvPr/>
        </p:nvSpPr>
        <p:spPr bwMode="auto">
          <a:xfrm>
            <a:off x="4189461" y="1458570"/>
            <a:ext cx="635940" cy="3933237"/>
          </a:xfrm>
          <a:prstGeom prst="down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919" y="907333"/>
            <a:ext cx="1116321" cy="774857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3891179" y="1795436"/>
            <a:ext cx="1210588" cy="40011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000" dirty="0"/>
              <a:t>畳み込み</a:t>
            </a:r>
            <a:endParaRPr kumimoji="1" lang="ja-JP" altLang="en-US" sz="20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538769" y="2306269"/>
            <a:ext cx="1957972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Residual Block</a:t>
            </a:r>
            <a:endParaRPr kumimoji="1" lang="ja-JP" altLang="en-US" b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538769" y="2883384"/>
            <a:ext cx="1957972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Residual Block</a:t>
            </a:r>
            <a:endParaRPr kumimoji="1" lang="ja-JP" altLang="en-US" b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538769" y="3442303"/>
            <a:ext cx="1957972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Residual Block</a:t>
            </a:r>
            <a:endParaRPr kumimoji="1" lang="ja-JP" altLang="en-US" b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538769" y="4051497"/>
            <a:ext cx="1957972" cy="369332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Residual Block</a:t>
            </a:r>
            <a:endParaRPr kumimoji="1" lang="ja-JP" altLang="en-US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013780" y="4543219"/>
            <a:ext cx="95410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000" dirty="0"/>
              <a:t>全結合</a:t>
            </a:r>
          </a:p>
        </p:txBody>
      </p:sp>
      <p:sp>
        <p:nvSpPr>
          <p:cNvPr id="54" name="下矢印 53"/>
          <p:cNvSpPr/>
          <p:nvPr/>
        </p:nvSpPr>
        <p:spPr bwMode="auto">
          <a:xfrm>
            <a:off x="1046228" y="1459957"/>
            <a:ext cx="635940" cy="3933237"/>
          </a:xfrm>
          <a:prstGeom prst="down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55" name="図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86" y="908720"/>
            <a:ext cx="1116321" cy="774857"/>
          </a:xfrm>
          <a:prstGeom prst="rect">
            <a:avLst/>
          </a:prstGeom>
        </p:spPr>
      </p:pic>
      <p:sp>
        <p:nvSpPr>
          <p:cNvPr id="56" name="テキスト ボックス 55"/>
          <p:cNvSpPr txBox="1"/>
          <p:nvPr/>
        </p:nvSpPr>
        <p:spPr>
          <a:xfrm>
            <a:off x="747946" y="1796823"/>
            <a:ext cx="1210588" cy="40011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000" dirty="0"/>
              <a:t>畳み込み</a:t>
            </a:r>
            <a:endParaRPr kumimoji="1" lang="ja-JP" altLang="en-US" sz="20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95536" y="2307656"/>
            <a:ext cx="1957972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Residual Block</a:t>
            </a:r>
            <a:endParaRPr kumimoji="1" lang="ja-JP" altLang="en-US" b="1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95536" y="2884771"/>
            <a:ext cx="1957972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Residual Block</a:t>
            </a:r>
            <a:endParaRPr kumimoji="1" lang="ja-JP" altLang="en-US" b="1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95536" y="3443690"/>
            <a:ext cx="1957972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Residual Block</a:t>
            </a:r>
            <a:endParaRPr kumimoji="1" lang="ja-JP" altLang="en-US" b="1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95536" y="4052884"/>
            <a:ext cx="1957972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Residual Block</a:t>
            </a:r>
            <a:endParaRPr kumimoji="1" lang="ja-JP" altLang="en-US" b="1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870547" y="4544606"/>
            <a:ext cx="95410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000" dirty="0"/>
              <a:t>全結合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5987" y="694436"/>
            <a:ext cx="124322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ResNet</a:t>
            </a:r>
            <a:endParaRPr kumimoji="1" lang="ja-JP" altLang="en-US" sz="24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173340" y="694435"/>
            <a:ext cx="261321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StochasticDepth</a:t>
            </a:r>
            <a:endParaRPr kumimoji="1" lang="ja-JP" altLang="en-US" sz="24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467544" y="5715253"/>
            <a:ext cx="8084264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rgbClr val="0070C0"/>
                </a:solidFill>
              </a:rPr>
              <a:t>通常の学習</a:t>
            </a:r>
            <a:r>
              <a:rPr lang="ja-JP" altLang="en-US" sz="2800" b="1" dirty="0"/>
              <a:t>と</a:t>
            </a:r>
            <a:r>
              <a:rPr lang="ja-JP" altLang="en-US" sz="2800" b="1" dirty="0">
                <a:solidFill>
                  <a:srgbClr val="FF0000"/>
                </a:solidFill>
              </a:rPr>
              <a:t>学習しない場合</a:t>
            </a:r>
            <a:r>
              <a:rPr lang="ja-JP" altLang="en-US" sz="2800" b="1" dirty="0"/>
              <a:t>を確率的に切り替え</a:t>
            </a:r>
            <a:endParaRPr lang="en-US" altLang="ja-JP" sz="2800" dirty="0"/>
          </a:p>
          <a:p>
            <a:pPr algn="ctr"/>
            <a:r>
              <a:rPr lang="ja-JP" altLang="en-US" sz="2800" b="1" dirty="0" smtClean="0"/>
              <a:t>効果的な学習を促進させた</a:t>
            </a:r>
            <a:r>
              <a:rPr lang="ja-JP" altLang="en-US" sz="2800" dirty="0" smtClean="0"/>
              <a:t>先行研究を参考に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937538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0" grpId="0" animBg="1"/>
      <p:bldP spid="53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右矢印 38"/>
          <p:cNvSpPr/>
          <p:nvPr/>
        </p:nvSpPr>
        <p:spPr bwMode="auto">
          <a:xfrm>
            <a:off x="2555776" y="2672916"/>
            <a:ext cx="756084" cy="1656184"/>
          </a:xfrm>
          <a:prstGeom prst="right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円形吹き出し 39"/>
              <p:cNvSpPr/>
              <p:nvPr/>
            </p:nvSpPr>
            <p:spPr bwMode="auto">
              <a:xfrm>
                <a:off x="2519772" y="4551412"/>
                <a:ext cx="1127565" cy="706894"/>
              </a:xfrm>
              <a:prstGeom prst="wedgeEllipseCallout">
                <a:avLst>
                  <a:gd name="adj1" fmla="val 62564"/>
                  <a:gd name="adj2" fmla="val -51786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>
                <a:spAutoFit/>
              </a:bodyPr>
              <a:lstStyle/>
              <a:p>
                <a:pPr algn="ctr">
                  <a:spcBef>
                    <a:spcPct val="0"/>
                  </a:spcBef>
                  <a:spcAft>
                    <a:spcPts val="600"/>
                  </a:spcAft>
                </a:pPr>
                <a:endParaRPr lang="en-US" altLang="ja-JP" sz="100" b="1" i="1" dirty="0" smtClean="0">
                  <a:solidFill>
                    <a:srgbClr val="4D4D4D"/>
                  </a:solidFill>
                  <a:latin typeface="Cambria Math" panose="02040503050406030204" pitchFamily="18" charset="0"/>
                  <a:ea typeface="メイリオ" pitchFamily="50" charset="-128"/>
                  <a:cs typeface="メイリオ" pitchFamily="50" charset="-128"/>
                </a:endParaRPr>
              </a:p>
              <a:p>
                <a:pPr algn="ctr">
                  <a:lnSpc>
                    <a:spcPts val="2600"/>
                  </a:lnSpc>
                  <a:spcBef>
                    <a:spcPct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b="1" i="1" dirty="0" smtClean="0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  <a:ea typeface="メイリオ" pitchFamily="50" charset="-128"/>
                          <a:cs typeface="メイリオ" pitchFamily="50" charset="-128"/>
                        </a:rPr>
                        <m:t> </m:t>
                      </m:r>
                      <m:r>
                        <a:rPr kumimoji="1" lang="en-US" altLang="ja-JP" sz="2800" b="1" i="1" dirty="0" smtClean="0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  <a:ea typeface="メイリオ" pitchFamily="50" charset="-128"/>
                          <a:cs typeface="メイリオ" pitchFamily="50" charset="-128"/>
                        </a:rPr>
                        <m:t>×</m:t>
                      </m:r>
                      <m:r>
                        <a:rPr kumimoji="1" lang="en-US" altLang="ja-JP" sz="2800" b="1" i="1" dirty="0" smtClean="0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  <a:ea typeface="メイリオ" pitchFamily="50" charset="-128"/>
                          <a:cs typeface="メイリオ" pitchFamily="50" charset="-128"/>
                        </a:rPr>
                        <m:t>𝟎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4D4D4D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40" name="円形吹き出し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9772" y="4551412"/>
                <a:ext cx="1127565" cy="706894"/>
              </a:xfrm>
              <a:prstGeom prst="wedgeEllipseCallout">
                <a:avLst>
                  <a:gd name="adj1" fmla="val 62564"/>
                  <a:gd name="adj2" fmla="val -51786"/>
                </a:avLst>
              </a:prstGeom>
              <a:blipFill>
                <a:blip r:embed="rId2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下矢印 40"/>
          <p:cNvSpPr/>
          <p:nvPr/>
        </p:nvSpPr>
        <p:spPr bwMode="auto">
          <a:xfrm>
            <a:off x="4189461" y="1458570"/>
            <a:ext cx="635940" cy="3933237"/>
          </a:xfrm>
          <a:prstGeom prst="down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919" y="907333"/>
            <a:ext cx="1116321" cy="774857"/>
          </a:xfrm>
          <a:prstGeom prst="rect">
            <a:avLst/>
          </a:prstGeom>
        </p:spPr>
      </p:pic>
      <p:sp>
        <p:nvSpPr>
          <p:cNvPr id="48" name="テキスト ボックス 47"/>
          <p:cNvSpPr txBox="1"/>
          <p:nvPr/>
        </p:nvSpPr>
        <p:spPr>
          <a:xfrm>
            <a:off x="3891179" y="1795436"/>
            <a:ext cx="1210588" cy="40011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000" dirty="0"/>
              <a:t>畳み込み</a:t>
            </a:r>
            <a:endParaRPr kumimoji="1" lang="ja-JP" altLang="en-US" sz="20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538769" y="2306269"/>
            <a:ext cx="1957972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Residual Block</a:t>
            </a:r>
            <a:endParaRPr kumimoji="1" lang="ja-JP" altLang="en-US" b="1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538769" y="2883384"/>
            <a:ext cx="1957972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Residual Block</a:t>
            </a:r>
            <a:endParaRPr kumimoji="1" lang="ja-JP" altLang="en-US" b="1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538769" y="3442303"/>
            <a:ext cx="1957972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Residual Block</a:t>
            </a:r>
            <a:endParaRPr kumimoji="1" lang="ja-JP" altLang="en-US" b="1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538769" y="4051497"/>
            <a:ext cx="1957972" cy="369332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Residual Block</a:t>
            </a:r>
            <a:endParaRPr kumimoji="1" lang="ja-JP" altLang="en-US" b="1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013780" y="4543219"/>
            <a:ext cx="95410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000" dirty="0"/>
              <a:t>全結合</a:t>
            </a:r>
          </a:p>
        </p:txBody>
      </p:sp>
      <p:sp>
        <p:nvSpPr>
          <p:cNvPr id="55" name="下矢印 54"/>
          <p:cNvSpPr/>
          <p:nvPr/>
        </p:nvSpPr>
        <p:spPr bwMode="auto">
          <a:xfrm>
            <a:off x="1046228" y="1459957"/>
            <a:ext cx="635940" cy="3933237"/>
          </a:xfrm>
          <a:prstGeom prst="down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56" name="図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86" y="908720"/>
            <a:ext cx="1116321" cy="774857"/>
          </a:xfrm>
          <a:prstGeom prst="rect">
            <a:avLst/>
          </a:prstGeom>
        </p:spPr>
      </p:pic>
      <p:sp>
        <p:nvSpPr>
          <p:cNvPr id="57" name="テキスト ボックス 56"/>
          <p:cNvSpPr txBox="1"/>
          <p:nvPr/>
        </p:nvSpPr>
        <p:spPr>
          <a:xfrm>
            <a:off x="747946" y="1796823"/>
            <a:ext cx="1210588" cy="40011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000" dirty="0"/>
              <a:t>畳み込み</a:t>
            </a:r>
            <a:endParaRPr kumimoji="1" lang="ja-JP" altLang="en-US" sz="20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95536" y="2307656"/>
            <a:ext cx="1957972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Residual Block</a:t>
            </a:r>
            <a:endParaRPr kumimoji="1" lang="ja-JP" altLang="en-US" b="1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95536" y="2884771"/>
            <a:ext cx="1957972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Residual Block</a:t>
            </a:r>
            <a:endParaRPr kumimoji="1" lang="ja-JP" altLang="en-US" b="1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95536" y="3443690"/>
            <a:ext cx="1957972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Residual Block</a:t>
            </a:r>
            <a:endParaRPr kumimoji="1" lang="ja-JP" altLang="en-US" b="1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95536" y="4052884"/>
            <a:ext cx="1957972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Residual Block</a:t>
            </a:r>
            <a:endParaRPr kumimoji="1" lang="ja-JP" altLang="en-US" b="1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870547" y="4544606"/>
            <a:ext cx="95410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000" dirty="0"/>
              <a:t>全結合</a:t>
            </a:r>
          </a:p>
        </p:txBody>
      </p:sp>
      <p:sp>
        <p:nvSpPr>
          <p:cNvPr id="52" name="タイトル 3"/>
          <p:cNvSpPr>
            <a:spLocks noGrp="1"/>
          </p:cNvSpPr>
          <p:nvPr>
            <p:ph type="title"/>
          </p:nvPr>
        </p:nvSpPr>
        <p:spPr>
          <a:xfrm>
            <a:off x="251520" y="152636"/>
            <a:ext cx="8640960" cy="396044"/>
          </a:xfrm>
        </p:spPr>
        <p:txBody>
          <a:bodyPr/>
          <a:lstStyle/>
          <a:p>
            <a:r>
              <a:rPr lang="en-US" altLang="ja-JP" sz="2954" dirty="0"/>
              <a:t>2. </a:t>
            </a:r>
            <a:r>
              <a:rPr lang="ja-JP" altLang="en-US" sz="2954" dirty="0"/>
              <a:t>提案手法 </a:t>
            </a:r>
            <a:r>
              <a:rPr lang="en-US" altLang="ja-JP" sz="2954" dirty="0" smtClean="0"/>
              <a:t>–</a:t>
            </a:r>
            <a:r>
              <a:rPr lang="ja-JP" altLang="en-US" sz="2954" dirty="0" smtClean="0"/>
              <a:t>提案手法</a:t>
            </a:r>
            <a:r>
              <a:rPr lang="en-US" altLang="ja-JP" sz="2954" dirty="0" err="1" smtClean="0"/>
              <a:t>ShakeDrop</a:t>
            </a:r>
            <a:r>
              <a:rPr lang="en-US" altLang="ja-JP" sz="2954" dirty="0" smtClean="0"/>
              <a:t>-</a:t>
            </a:r>
            <a:endParaRPr lang="ja-JP" altLang="en-US" sz="2954" dirty="0"/>
          </a:p>
        </p:txBody>
      </p:sp>
      <p:sp>
        <p:nvSpPr>
          <p:cNvPr id="36" name="右矢印 35"/>
          <p:cNvSpPr/>
          <p:nvPr/>
        </p:nvSpPr>
        <p:spPr bwMode="auto">
          <a:xfrm>
            <a:off x="5710372" y="2674926"/>
            <a:ext cx="756084" cy="1656184"/>
          </a:xfrm>
          <a:prstGeom prst="right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25987" y="694436"/>
            <a:ext cx="124322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ResNet</a:t>
            </a:r>
            <a:endParaRPr kumimoji="1" lang="ja-JP" altLang="en-US" sz="24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173340" y="694435"/>
            <a:ext cx="261321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StochasticDepth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円形吹き出し 45"/>
              <p:cNvSpPr/>
              <p:nvPr/>
            </p:nvSpPr>
            <p:spPr bwMode="auto">
              <a:xfrm>
                <a:off x="5328084" y="4491138"/>
                <a:ext cx="1127565" cy="706894"/>
              </a:xfrm>
              <a:prstGeom prst="wedgeEllipseCallout">
                <a:avLst>
                  <a:gd name="adj1" fmla="val 62564"/>
                  <a:gd name="adj2" fmla="val -51786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>
                <a:spAutoFit/>
              </a:bodyPr>
              <a:lstStyle/>
              <a:p>
                <a:pPr algn="ctr">
                  <a:spcBef>
                    <a:spcPct val="0"/>
                  </a:spcBef>
                  <a:spcAft>
                    <a:spcPts val="600"/>
                  </a:spcAft>
                </a:pPr>
                <a:endParaRPr lang="en-US" altLang="ja-JP" sz="100" b="1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メイリオ" pitchFamily="50" charset="-128"/>
                  <a:cs typeface="メイリオ" pitchFamily="50" charset="-128"/>
                </a:endParaRPr>
              </a:p>
              <a:p>
                <a:pPr algn="ctr">
                  <a:lnSpc>
                    <a:spcPts val="2600"/>
                  </a:lnSpc>
                  <a:spcBef>
                    <a:spcPct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itchFamily="50" charset="-128"/>
                          <a:cs typeface="メイリオ" pitchFamily="50" charset="-128"/>
                        </a:rPr>
                        <m:t> </m:t>
                      </m:r>
                      <m:r>
                        <a:rPr kumimoji="1"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itchFamily="50" charset="-128"/>
                          <a:cs typeface="メイリオ" pitchFamily="50" charset="-128"/>
                        </a:rPr>
                        <m:t>×</m:t>
                      </m:r>
                      <m:r>
                        <a:rPr kumimoji="1" lang="ja-JP" alt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itchFamily="50" charset="-128"/>
                          <a:cs typeface="メイリオ" pitchFamily="50" charset="-128"/>
                        </a:rPr>
                        <m:t>𝜶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FF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46" name="円形吹き出し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28084" y="4491138"/>
                <a:ext cx="1127565" cy="706894"/>
              </a:xfrm>
              <a:prstGeom prst="wedgeEllipseCallout">
                <a:avLst>
                  <a:gd name="adj1" fmla="val 62564"/>
                  <a:gd name="adj2" fmla="val -51786"/>
                </a:avLst>
              </a:prstGeom>
              <a:blipFill>
                <a:blip r:embed="rId4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円形吹き出し 46"/>
              <p:cNvSpPr/>
              <p:nvPr/>
            </p:nvSpPr>
            <p:spPr bwMode="auto">
              <a:xfrm>
                <a:off x="6036723" y="4941168"/>
                <a:ext cx="1127565" cy="706894"/>
              </a:xfrm>
              <a:prstGeom prst="wedgeEllipseCallout">
                <a:avLst>
                  <a:gd name="adj1" fmla="val 30618"/>
                  <a:gd name="adj2" fmla="val -115810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>
                <a:spAutoFit/>
              </a:bodyPr>
              <a:lstStyle/>
              <a:p>
                <a:pPr algn="ctr">
                  <a:spcBef>
                    <a:spcPct val="0"/>
                  </a:spcBef>
                  <a:spcAft>
                    <a:spcPts val="600"/>
                  </a:spcAft>
                </a:pPr>
                <a:endParaRPr lang="en-US" altLang="ja-JP" sz="100" b="1" i="1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メイリオ" pitchFamily="50" charset="-128"/>
                  <a:cs typeface="メイリオ" pitchFamily="50" charset="-128"/>
                </a:endParaRPr>
              </a:p>
              <a:p>
                <a:pPr algn="ctr">
                  <a:lnSpc>
                    <a:spcPts val="2600"/>
                  </a:lnSpc>
                  <a:spcBef>
                    <a:spcPct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メイリオ" pitchFamily="50" charset="-128"/>
                          <a:cs typeface="メイリオ" pitchFamily="50" charset="-128"/>
                        </a:rPr>
                        <m:t> </m:t>
                      </m:r>
                      <m:r>
                        <a:rPr kumimoji="1" lang="en-US" altLang="ja-JP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メイリオ" pitchFamily="50" charset="-128"/>
                          <a:cs typeface="メイリオ" pitchFamily="50" charset="-128"/>
                        </a:rPr>
                        <m:t>×</m:t>
                      </m:r>
                      <m:r>
                        <a:rPr kumimoji="1" lang="ja-JP" alt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メイリオ" pitchFamily="50" charset="-128"/>
                          <a:cs typeface="メイリオ" pitchFamily="50" charset="-128"/>
                        </a:rPr>
                        <m:t>𝜷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0070C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mc:Choice>
        <mc:Fallback>
          <p:sp>
            <p:nvSpPr>
              <p:cNvPr id="47" name="円形吹き出し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6723" y="4941168"/>
                <a:ext cx="1127565" cy="706894"/>
              </a:xfrm>
              <a:prstGeom prst="wedgeEllipseCallout">
                <a:avLst>
                  <a:gd name="adj1" fmla="val 30618"/>
                  <a:gd name="adj2" fmla="val -115810"/>
                </a:avLst>
              </a:prstGeom>
              <a:blipFill>
                <a:blip r:embed="rId5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下矢印 62"/>
          <p:cNvSpPr/>
          <p:nvPr/>
        </p:nvSpPr>
        <p:spPr bwMode="auto">
          <a:xfrm>
            <a:off x="7382932" y="1459957"/>
            <a:ext cx="635940" cy="3933237"/>
          </a:xfrm>
          <a:prstGeom prst="down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64" name="図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390" y="908720"/>
            <a:ext cx="1116321" cy="774857"/>
          </a:xfrm>
          <a:prstGeom prst="rect">
            <a:avLst/>
          </a:prstGeom>
        </p:spPr>
      </p:pic>
      <p:sp>
        <p:nvSpPr>
          <p:cNvPr id="65" name="テキスト ボックス 64"/>
          <p:cNvSpPr txBox="1"/>
          <p:nvPr/>
        </p:nvSpPr>
        <p:spPr>
          <a:xfrm>
            <a:off x="7084650" y="1796823"/>
            <a:ext cx="1210588" cy="40011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000" dirty="0"/>
              <a:t>畳み込み</a:t>
            </a:r>
            <a:endParaRPr kumimoji="1" lang="ja-JP" altLang="en-US" sz="200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732240" y="2307656"/>
            <a:ext cx="1957972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Residual Block</a:t>
            </a:r>
            <a:endParaRPr kumimoji="1" lang="ja-JP" altLang="en-US" b="1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732240" y="2884771"/>
            <a:ext cx="1957972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Residual Block</a:t>
            </a:r>
            <a:endParaRPr kumimoji="1" lang="ja-JP" altLang="en-US" b="1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6732240" y="3443690"/>
            <a:ext cx="1957972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Residual Block</a:t>
            </a:r>
            <a:endParaRPr kumimoji="1" lang="ja-JP" altLang="en-US" b="1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6732240" y="4052884"/>
            <a:ext cx="1957972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Residual Block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7207251" y="4544606"/>
            <a:ext cx="95410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000" dirty="0"/>
              <a:t>全結合</a:t>
            </a:r>
          </a:p>
        </p:txBody>
      </p:sp>
      <p:sp>
        <p:nvSpPr>
          <p:cNvPr id="37" name="稲妻 36">
            <a:extLst>
              <a:ext uri="{FF2B5EF4-FFF2-40B4-BE49-F238E27FC236}">
                <a16:creationId xmlns:a16="http://schemas.microsoft.com/office/drawing/2014/main" id="{38296F52-C8DB-411D-A1A8-B9393A22D0B5}"/>
              </a:ext>
            </a:extLst>
          </p:cNvPr>
          <p:cNvSpPr/>
          <p:nvPr/>
        </p:nvSpPr>
        <p:spPr bwMode="auto">
          <a:xfrm flipH="1">
            <a:off x="6372200" y="4005064"/>
            <a:ext cx="433045" cy="492130"/>
          </a:xfrm>
          <a:prstGeom prst="lightningBolt">
            <a:avLst/>
          </a:prstGeom>
          <a:solidFill>
            <a:srgbClr val="FFF100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 lIns="0" tIns="0" rIns="0" bIns="0" rtlCol="0" anchor="ctr">
            <a:spAutoFit/>
          </a:bodyPr>
          <a:lstStyle/>
          <a:p>
            <a:pPr algn="just" defTabSz="781903">
              <a:lnSpc>
                <a:spcPct val="140000"/>
              </a:lnSpc>
              <a:spcAft>
                <a:spcPts val="513"/>
              </a:spcAft>
              <a:defRPr/>
            </a:pPr>
            <a:endParaRPr kumimoji="0" lang="ja-JP" altLang="en-US" sz="1368" kern="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467544" y="5715253"/>
            <a:ext cx="8084264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rgbClr val="0070C0"/>
                </a:solidFill>
              </a:rPr>
              <a:t>通常の学習</a:t>
            </a:r>
            <a:r>
              <a:rPr lang="ja-JP" altLang="en-US" sz="2800" b="1" dirty="0"/>
              <a:t>と</a:t>
            </a:r>
            <a:r>
              <a:rPr lang="ja-JP" altLang="en-US" sz="2800" b="1" dirty="0">
                <a:solidFill>
                  <a:srgbClr val="FF0000"/>
                </a:solidFill>
              </a:rPr>
              <a:t>学習しない場合</a:t>
            </a:r>
            <a:r>
              <a:rPr lang="ja-JP" altLang="en-US" sz="2800" b="1" dirty="0"/>
              <a:t>を確率的に切り替え</a:t>
            </a:r>
            <a:endParaRPr lang="en-US" altLang="ja-JP" sz="2800" dirty="0"/>
          </a:p>
          <a:p>
            <a:pPr algn="ctr"/>
            <a:r>
              <a:rPr lang="ja-JP" altLang="en-US" sz="2800" b="1" dirty="0" smtClean="0"/>
              <a:t>効果的な学習を促進させた</a:t>
            </a:r>
            <a:r>
              <a:rPr lang="ja-JP" altLang="en-US" sz="2800" dirty="0" smtClean="0"/>
              <a:t>先行研究を参考に</a:t>
            </a:r>
            <a:endParaRPr lang="en-US" altLang="ja-JP" sz="2800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6696236" y="698237"/>
            <a:ext cx="19693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/>
              <a:t>ShakeDrop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90518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6" grpId="0" animBg="1"/>
      <p:bldP spid="47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37" grpId="0" animBg="1"/>
      <p:bldP spid="3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タイトル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sz="2954" dirty="0"/>
                  <a:t>2. </a:t>
                </a:r>
                <a:r>
                  <a:rPr lang="ja-JP" altLang="en-US" sz="2954" dirty="0"/>
                  <a:t>提案手法 </a:t>
                </a:r>
                <a:r>
                  <a:rPr lang="en-US" altLang="ja-JP" sz="2954" dirty="0"/>
                  <a:t>-</a:t>
                </a:r>
                <a:r>
                  <a:rPr lang="en-US" altLang="ja-JP" sz="2954" dirty="0" err="1" smtClean="0"/>
                  <a:t>ShakeDrop</a:t>
                </a:r>
                <a:r>
                  <a:rPr lang="ja-JP" altLang="en-US" sz="2954" dirty="0" smtClean="0"/>
                  <a:t>に</a:t>
                </a:r>
                <a14:m>
                  <m:oMath xmlns:m="http://schemas.openxmlformats.org/officeDocument/2006/math">
                    <m:r>
                      <a:rPr lang="ja-JP" altLang="en-US" sz="2954" i="1" dirty="0" smtClean="0">
                        <a:latin typeface="Cambria Math" panose="02040503050406030204" pitchFamily="18" charset="0"/>
                      </a:rPr>
                      <m:t>適した</m:t>
                    </m:r>
                    <m:r>
                      <a:rPr lang="ja-JP" altLang="en-US" sz="2954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ja-JP" altLang="en-US" sz="2954" dirty="0" smtClean="0"/>
                  <a:t>と</a:t>
                </a:r>
                <a14:m>
                  <m:oMath xmlns:m="http://schemas.openxmlformats.org/officeDocument/2006/math">
                    <m:r>
                      <a:rPr lang="ja-JP" altLang="en-US" sz="2954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ja-JP" sz="2954" dirty="0" smtClean="0"/>
                  <a:t>-</a:t>
                </a:r>
                <a:endParaRPr lang="ja-JP" altLang="en-US" sz="2954" dirty="0"/>
              </a:p>
            </p:txBody>
          </p:sp>
        </mc:Choice>
        <mc:Fallback>
          <p:sp>
            <p:nvSpPr>
              <p:cNvPr id="4" name="タイトル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609" t="-33846" b="-661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213822" y="1038924"/>
                <a:ext cx="4716355" cy="10772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3200" b="1" dirty="0" smtClean="0"/>
                  <a:t>様々な</a:t>
                </a:r>
                <a14:m>
                  <m:oMath xmlns:m="http://schemas.openxmlformats.org/officeDocument/2006/math">
                    <m:r>
                      <a:rPr lang="ja-JP" altLang="en-US" sz="3200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ja-JP" sz="32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ja-JP" altLang="en-US" sz="3200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ja-JP" altLang="en-US" sz="3200" b="1" dirty="0" smtClean="0"/>
                  <a:t>で</a:t>
                </a:r>
                <a:endParaRPr lang="en-US" altLang="ja-JP" sz="3200" b="1" dirty="0" smtClean="0"/>
              </a:p>
              <a:p>
                <a:pPr algn="ctr"/>
                <a:r>
                  <a:rPr lang="ja-JP" altLang="en-US" sz="3200" b="1" dirty="0" smtClean="0"/>
                  <a:t>認識</a:t>
                </a:r>
                <a:r>
                  <a:rPr lang="ja-JP" altLang="en-US" sz="3200" b="1" dirty="0" smtClean="0"/>
                  <a:t>精度を比較すると</a:t>
                </a:r>
                <a:r>
                  <a:rPr lang="en-US" altLang="ja-JP" sz="3200" b="1" dirty="0" smtClean="0"/>
                  <a:t>...</a:t>
                </a:r>
                <a:endParaRPr kumimoji="1" lang="en-US" altLang="ja-JP" sz="3200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822" y="1038924"/>
                <a:ext cx="4716355" cy="1077218"/>
              </a:xfrm>
              <a:prstGeom prst="rect">
                <a:avLst/>
              </a:prstGeom>
              <a:blipFill>
                <a:blip r:embed="rId3"/>
                <a:stretch>
                  <a:fillRect l="-2699" t="-5525" r="-2699" b="-171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角丸四角形吹き出し 33">
            <a:extLst>
              <a:ext uri="{FF2B5EF4-FFF2-40B4-BE49-F238E27FC236}">
                <a16:creationId xmlns:a16="http://schemas.microsoft.com/office/drawing/2014/main" id="{9F78D001-83A6-B64E-991B-CF4946503758}"/>
              </a:ext>
            </a:extLst>
          </p:cNvPr>
          <p:cNvSpPr/>
          <p:nvPr/>
        </p:nvSpPr>
        <p:spPr bwMode="auto">
          <a:xfrm>
            <a:off x="9540552" y="692696"/>
            <a:ext cx="4750398" cy="1804749"/>
          </a:xfrm>
          <a:prstGeom prst="wedgeRoundRectCallout">
            <a:avLst>
              <a:gd name="adj1" fmla="val -44890"/>
              <a:gd name="adj2" fmla="val 39269"/>
              <a:gd name="adj3" fmla="val 16667"/>
            </a:avLst>
          </a:prstGeom>
          <a:ln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ja-JP" altLang="en-US" sz="32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周囲の点を扱えれば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3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異なる</a:t>
            </a:r>
            <a:r>
              <a:rPr kumimoji="1" lang="en-US" altLang="ja-JP" sz="3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kumimoji="1" lang="ja-JP" altLang="en-US" sz="3200" b="1" dirty="0" err="1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つの</a:t>
            </a:r>
            <a:r>
              <a:rPr kumimoji="1" lang="ja-JP" altLang="en-US" sz="3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特徴の</a:t>
            </a:r>
            <a:endParaRPr kumimoji="1" lang="en-US" altLang="ja-JP" sz="32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3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内分点である必要はない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26478" y="2675179"/>
            <a:ext cx="216918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4000" dirty="0" smtClean="0"/>
              <a:t>81.73%</a:t>
            </a:r>
            <a:endParaRPr kumimoji="1" lang="ja-JP" altLang="en-US" sz="40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794111" y="2675179"/>
            <a:ext cx="233910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4000" b="1" dirty="0" smtClean="0">
                <a:solidFill>
                  <a:srgbClr val="FF0000"/>
                </a:solidFill>
              </a:rPr>
              <a:t>83.78%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15616" y="5447111"/>
            <a:ext cx="73060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Shake-Shake</a:t>
            </a:r>
            <a:r>
              <a:rPr lang="ja-JP" altLang="en-US" sz="3200" dirty="0" smtClean="0"/>
              <a:t>の推奨パラメータよりも</a:t>
            </a:r>
            <a:endParaRPr lang="en-US" altLang="ja-JP" sz="3200" dirty="0" smtClean="0"/>
          </a:p>
          <a:p>
            <a:r>
              <a:rPr lang="ja-JP" altLang="en-US" sz="3200" dirty="0" smtClean="0"/>
              <a:t>優れたパラメータが見つかった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934058" y="3482412"/>
                <a:ext cx="2754024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44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ja-JP" altLang="en-US" sz="4400" i="1" smtClean="0">
                          <a:latin typeface="Cambria Math" panose="02040503050406030204" pitchFamily="18" charset="0"/>
                        </a:rPr>
                        <m:t>∈[0 ,1]</m:t>
                      </m:r>
                    </m:oMath>
                  </m:oMathPara>
                </a14:m>
                <a:endParaRPr kumimoji="1" lang="en-US" altLang="ja-JP" sz="4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440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kumimoji="1" lang="ja-JP" altLang="en-US" sz="4400" i="1" smtClean="0">
                          <a:latin typeface="Cambria Math" panose="02040503050406030204" pitchFamily="18" charset="0"/>
                        </a:rPr>
                        <m:t>∈[0 ,1]</m:t>
                      </m:r>
                    </m:oMath>
                  </m:oMathPara>
                </a14:m>
                <a:endParaRPr kumimoji="1" lang="ja-JP" altLang="en-US" sz="4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058" y="3482412"/>
                <a:ext cx="2754024" cy="1446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5436096" y="3482412"/>
                <a:ext cx="3055132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4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m:rPr>
                          <m:aln/>
                        </m:rPr>
                        <a:rPr kumimoji="1" lang="ja-JP" altLang="en-US" sz="4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kumimoji="1" lang="en-US" altLang="ja-JP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ja-JP" altLang="en-US" sz="44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ja-JP" altLang="en-US" sz="4400" i="1">
                          <a:latin typeface="Cambria Math" panose="02040503050406030204" pitchFamily="18" charset="0"/>
                        </a:rPr>
                        <m:t>∈[0 ,1]</m:t>
                      </m:r>
                    </m:oMath>
                  </m:oMathPara>
                </a14:m>
                <a:endParaRPr lang="ja-JP" altLang="en-US" sz="4400" dirty="0"/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482412"/>
                <a:ext cx="3055132" cy="14465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矢印 8"/>
          <p:cNvSpPr/>
          <p:nvPr/>
        </p:nvSpPr>
        <p:spPr bwMode="auto">
          <a:xfrm>
            <a:off x="3923928" y="2924944"/>
            <a:ext cx="1368152" cy="1692188"/>
          </a:xfrm>
          <a:prstGeom prst="right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2756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" grpId="0"/>
      <p:bldP spid="53" grpId="0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角丸四角形 23"/>
          <p:cNvSpPr/>
          <p:nvPr/>
        </p:nvSpPr>
        <p:spPr bwMode="auto">
          <a:xfrm>
            <a:off x="4644008" y="2826655"/>
            <a:ext cx="4356484" cy="2448272"/>
          </a:xfrm>
          <a:prstGeom prst="round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D77AA56B-F73A-4FE6-B69E-07E4E6E3B5FB}"/>
              </a:ext>
            </a:extLst>
          </p:cNvPr>
          <p:cNvCxnSpPr>
            <a:cxnSpLocks/>
          </p:cNvCxnSpPr>
          <p:nvPr/>
        </p:nvCxnSpPr>
        <p:spPr>
          <a:xfrm flipH="1">
            <a:off x="4939585" y="4032668"/>
            <a:ext cx="1427634" cy="227733"/>
          </a:xfrm>
          <a:prstGeom prst="straightConnector1">
            <a:avLst/>
          </a:prstGeom>
          <a:ln w="66675" cmpd="sng">
            <a:solidFill>
              <a:srgbClr val="FF0000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タイトル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sz="2954" dirty="0"/>
                  <a:t>2. </a:t>
                </a:r>
                <a:r>
                  <a:rPr lang="ja-JP" altLang="en-US" sz="2954" dirty="0"/>
                  <a:t>提案手法 </a:t>
                </a:r>
                <a:r>
                  <a:rPr lang="en-US" altLang="ja-JP" sz="2954" dirty="0"/>
                  <a:t>-</a:t>
                </a:r>
                <a:r>
                  <a:rPr lang="en-US" altLang="ja-JP" sz="2954" dirty="0" err="1" smtClean="0"/>
                  <a:t>ShakeDrop</a:t>
                </a:r>
                <a:r>
                  <a:rPr lang="ja-JP" altLang="en-US" sz="2954" dirty="0" smtClean="0"/>
                  <a:t>の</a:t>
                </a:r>
                <a:r>
                  <a:rPr lang="ja-JP" altLang="en-US" sz="2954" dirty="0" smtClean="0"/>
                  <a:t>パラメータ</a:t>
                </a:r>
                <a14:m>
                  <m:oMath xmlns:m="http://schemas.openxmlformats.org/officeDocument/2006/math">
                    <m:r>
                      <a:rPr lang="ja-JP" altLang="en-US" sz="2954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ja-JP" altLang="en-US" sz="2954" dirty="0" smtClean="0"/>
                  <a:t>の</a:t>
                </a:r>
                <a:r>
                  <a:rPr lang="ja-JP" altLang="en-US" sz="2954" dirty="0" smtClean="0"/>
                  <a:t>解釈</a:t>
                </a:r>
                <a:r>
                  <a:rPr lang="en-US" altLang="ja-JP" sz="2954" dirty="0" smtClean="0"/>
                  <a:t>-</a:t>
                </a:r>
                <a:endParaRPr lang="ja-JP" altLang="en-US" sz="2954" dirty="0"/>
              </a:p>
            </p:txBody>
          </p:sp>
        </mc:Choice>
        <mc:Fallback>
          <p:sp>
            <p:nvSpPr>
              <p:cNvPr id="4" name="タイトル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609" t="-33846" b="-661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063106" y="974768"/>
                <a:ext cx="5017784" cy="95410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800" b="1" dirty="0" err="1" smtClean="0"/>
                  <a:t>ShakeDrop</a:t>
                </a:r>
                <a:r>
                  <a:rPr lang="ja-JP" altLang="en-US" sz="2800" b="1" dirty="0" smtClean="0"/>
                  <a:t>のパラメータ</a:t>
                </a:r>
                <a14:m>
                  <m:oMath xmlns:m="http://schemas.openxmlformats.org/officeDocument/2006/math">
                    <m:r>
                      <a:rPr lang="ja-JP" altLang="en-US" sz="28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ja-JP" altLang="en-US" sz="2800" b="1" dirty="0" smtClean="0"/>
                  <a:t>は</a:t>
                </a:r>
                <a:endParaRPr lang="en-US" altLang="ja-JP" sz="2800" b="1" dirty="0" smtClean="0"/>
              </a:p>
              <a:p>
                <a:pPr algn="ctr"/>
                <a:r>
                  <a:rPr lang="ja-JP" altLang="en-US" sz="2800" b="1" dirty="0" smtClean="0"/>
                  <a:t>なぜ優れて</a:t>
                </a:r>
                <a:r>
                  <a:rPr lang="ja-JP" altLang="en-US" sz="2800" b="1" dirty="0" smtClean="0"/>
                  <a:t>いるのか？</a:t>
                </a:r>
                <a:endParaRPr kumimoji="1" lang="en-US" altLang="ja-JP" sz="2800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106" y="974768"/>
                <a:ext cx="5017784" cy="954107"/>
              </a:xfrm>
              <a:prstGeom prst="rect">
                <a:avLst/>
              </a:prstGeom>
              <a:blipFill>
                <a:blip r:embed="rId3"/>
                <a:stretch>
                  <a:fillRect l="-1449" t="-4375" r="-1449" b="-168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709402" y="5500264"/>
                <a:ext cx="7725192" cy="954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altLang="ja-JP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ja-JP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ja-JP" altLang="en-US" sz="2800" b="1" i="1" dirty="0">
                        <a:latin typeface="Cambria Math" panose="02040503050406030204" pitchFamily="18" charset="0"/>
                      </a:rPr>
                      <m:t>とみなし</m:t>
                    </m:r>
                    <m:r>
                      <a:rPr lang="ja-JP" altLang="en-US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内分点</m:t>
                    </m:r>
                    <m:r>
                      <a:rPr lang="ja-JP" alt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を</m:t>
                    </m:r>
                  </m:oMath>
                </a14:m>
                <a:r>
                  <a:rPr lang="ja-JP" altLang="en-US" sz="2800" dirty="0" smtClean="0">
                    <a:solidFill>
                      <a:schemeClr val="tx1"/>
                    </a:solidFill>
                  </a:rPr>
                  <a:t>とることで</a:t>
                </a:r>
                <a:endParaRPr lang="en-US" altLang="ja-JP" sz="2800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2800" b="1" dirty="0" smtClean="0"/>
                  <a:t>より広い範囲で多様なデータを作れているか</a:t>
                </a:r>
                <a:r>
                  <a:rPr lang="ja-JP" altLang="en-US" sz="2800" b="1" dirty="0"/>
                  <a:t>ら</a:t>
                </a:r>
                <a:endParaRPr lang="ja-JP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02" y="5500264"/>
                <a:ext cx="7725192" cy="954172"/>
              </a:xfrm>
              <a:prstGeom prst="rect">
                <a:avLst/>
              </a:prstGeom>
              <a:blipFill>
                <a:blip r:embed="rId4"/>
                <a:stretch>
                  <a:fillRect l="-1577" t="-5096" r="-237" b="-165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角丸四角形吹き出し 33">
            <a:extLst>
              <a:ext uri="{FF2B5EF4-FFF2-40B4-BE49-F238E27FC236}">
                <a16:creationId xmlns:a16="http://schemas.microsoft.com/office/drawing/2014/main" id="{9F78D001-83A6-B64E-991B-CF4946503758}"/>
              </a:ext>
            </a:extLst>
          </p:cNvPr>
          <p:cNvSpPr/>
          <p:nvPr/>
        </p:nvSpPr>
        <p:spPr bwMode="auto">
          <a:xfrm>
            <a:off x="9540552" y="692696"/>
            <a:ext cx="4750398" cy="1804749"/>
          </a:xfrm>
          <a:prstGeom prst="wedgeRoundRectCallout">
            <a:avLst>
              <a:gd name="adj1" fmla="val -44890"/>
              <a:gd name="adj2" fmla="val 39269"/>
              <a:gd name="adj3" fmla="val 16667"/>
            </a:avLst>
          </a:prstGeom>
          <a:ln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ja-JP" altLang="en-US" sz="32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周囲の点を扱えれば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3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異なる</a:t>
            </a:r>
            <a:r>
              <a:rPr kumimoji="1" lang="en-US" altLang="ja-JP" sz="3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kumimoji="1" lang="ja-JP" altLang="en-US" sz="3200" b="1" dirty="0" err="1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つの</a:t>
            </a:r>
            <a:r>
              <a:rPr kumimoji="1" lang="ja-JP" altLang="en-US" sz="3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特徴の</a:t>
            </a:r>
            <a:endParaRPr kumimoji="1" lang="en-US" altLang="ja-JP" sz="32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3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内分点である必要はない</a:t>
            </a:r>
          </a:p>
        </p:txBody>
      </p:sp>
      <p:sp>
        <p:nvSpPr>
          <p:cNvPr id="27" name="楕円 29">
            <a:extLst>
              <a:ext uri="{FF2B5EF4-FFF2-40B4-BE49-F238E27FC236}">
                <a16:creationId xmlns:a16="http://schemas.microsoft.com/office/drawing/2014/main" id="{1E9B06E6-6258-4BA5-A2D6-DCBCDBAF63E6}"/>
              </a:ext>
            </a:extLst>
          </p:cNvPr>
          <p:cNvSpPr/>
          <p:nvPr/>
        </p:nvSpPr>
        <p:spPr bwMode="auto">
          <a:xfrm flipV="1">
            <a:off x="6367219" y="3993119"/>
            <a:ext cx="100175" cy="83084"/>
          </a:xfrm>
          <a:prstGeom prst="ellipse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D77AA56B-F73A-4FE6-B69E-07E4E6E3B5FB}"/>
              </a:ext>
            </a:extLst>
          </p:cNvPr>
          <p:cNvCxnSpPr>
            <a:cxnSpLocks/>
          </p:cNvCxnSpPr>
          <p:nvPr/>
        </p:nvCxnSpPr>
        <p:spPr>
          <a:xfrm flipH="1">
            <a:off x="6469462" y="3816651"/>
            <a:ext cx="1427634" cy="227733"/>
          </a:xfrm>
          <a:prstGeom prst="straightConnector1">
            <a:avLst/>
          </a:prstGeom>
          <a:ln w="66675" cmpd="sng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楕円 35">
            <a:extLst>
              <a:ext uri="{FF2B5EF4-FFF2-40B4-BE49-F238E27FC236}">
                <a16:creationId xmlns:a16="http://schemas.microsoft.com/office/drawing/2014/main" id="{45C61A3D-752D-46BD-A146-8CD695AD9ED0}"/>
              </a:ext>
            </a:extLst>
          </p:cNvPr>
          <p:cNvSpPr/>
          <p:nvPr/>
        </p:nvSpPr>
        <p:spPr bwMode="auto">
          <a:xfrm flipV="1">
            <a:off x="7912012" y="3775109"/>
            <a:ext cx="100175" cy="83084"/>
          </a:xfrm>
          <a:prstGeom prst="ellipse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2" name="吹き出し: 角を丸めた四角形 38">
            <a:extLst>
              <a:ext uri="{FF2B5EF4-FFF2-40B4-BE49-F238E27FC236}">
                <a16:creationId xmlns:a16="http://schemas.microsoft.com/office/drawing/2014/main" id="{4DCE1DAE-EC27-4210-B886-8A6C896EB336}"/>
              </a:ext>
            </a:extLst>
          </p:cNvPr>
          <p:cNvSpPr/>
          <p:nvPr/>
        </p:nvSpPr>
        <p:spPr bwMode="auto">
          <a:xfrm>
            <a:off x="6716093" y="4042647"/>
            <a:ext cx="1476164" cy="667417"/>
          </a:xfrm>
          <a:prstGeom prst="wedgeRoundRectCallout">
            <a:avLst>
              <a:gd name="adj1" fmla="val -88188"/>
              <a:gd name="adj2" fmla="val -43897"/>
              <a:gd name="adj3" fmla="val 1666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800" b="1" dirty="0">
                <a:solidFill>
                  <a:srgbClr val="0070C0"/>
                </a:solidFill>
              </a:rPr>
              <a:t>内分点</a:t>
            </a:r>
          </a:p>
        </p:txBody>
      </p:sp>
      <p:sp>
        <p:nvSpPr>
          <p:cNvPr id="44" name="楕円 33">
            <a:extLst>
              <a:ext uri="{FF2B5EF4-FFF2-40B4-BE49-F238E27FC236}">
                <a16:creationId xmlns:a16="http://schemas.microsoft.com/office/drawing/2014/main" id="{85D38C21-406A-4703-AEDB-79677A80E9B2}"/>
              </a:ext>
            </a:extLst>
          </p:cNvPr>
          <p:cNvSpPr/>
          <p:nvPr/>
        </p:nvSpPr>
        <p:spPr bwMode="auto">
          <a:xfrm flipV="1">
            <a:off x="5723831" y="4058037"/>
            <a:ext cx="100175" cy="83084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吹き出し: 角を丸めた四角形 34">
                <a:extLst>
                  <a:ext uri="{FF2B5EF4-FFF2-40B4-BE49-F238E27FC236}">
                    <a16:creationId xmlns:a16="http://schemas.microsoft.com/office/drawing/2014/main" id="{F4BE304B-F6D7-45FC-B6ED-11A4099D03AD}"/>
                  </a:ext>
                </a:extLst>
              </p:cNvPr>
              <p:cNvSpPr/>
              <p:nvPr/>
            </p:nvSpPr>
            <p:spPr bwMode="auto">
              <a:xfrm>
                <a:off x="6433106" y="3006762"/>
                <a:ext cx="1135781" cy="619744"/>
              </a:xfrm>
              <a:prstGeom prst="wedgeRoundRectCallout">
                <a:avLst>
                  <a:gd name="adj1" fmla="val 54573"/>
                  <a:gd name="adj2" fmla="val 82355"/>
                  <a:gd name="adj3" fmla="val 16667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ja-JP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吹き出し: 角を丸めた四角形 34">
                <a:extLst>
                  <a:ext uri="{FF2B5EF4-FFF2-40B4-BE49-F238E27FC236}">
                    <a16:creationId xmlns:a16="http://schemas.microsoft.com/office/drawing/2014/main" id="{F4BE304B-F6D7-45FC-B6ED-11A4099D0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106" y="3006762"/>
                <a:ext cx="1135781" cy="619744"/>
              </a:xfrm>
              <a:prstGeom prst="wedgeRoundRectCallout">
                <a:avLst>
                  <a:gd name="adj1" fmla="val 54573"/>
                  <a:gd name="adj2" fmla="val 82355"/>
                  <a:gd name="adj3" fmla="val 16667"/>
                </a:avLst>
              </a:prstGeom>
              <a:blipFill>
                <a:blip r:embed="rId5"/>
                <a:stretch>
                  <a:fillRect r="-3000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D77AA56B-F73A-4FE6-B69E-07E4E6E3B5FB}"/>
              </a:ext>
            </a:extLst>
          </p:cNvPr>
          <p:cNvCxnSpPr>
            <a:cxnSpLocks/>
          </p:cNvCxnSpPr>
          <p:nvPr/>
        </p:nvCxnSpPr>
        <p:spPr>
          <a:xfrm flipV="1">
            <a:off x="5748169" y="4036654"/>
            <a:ext cx="662507" cy="100443"/>
          </a:xfrm>
          <a:prstGeom prst="straightConnector1">
            <a:avLst/>
          </a:prstGeom>
          <a:ln w="666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78A98FA-5996-D343-9B8F-C01580255464}"/>
              </a:ext>
            </a:extLst>
          </p:cNvPr>
          <p:cNvSpPr txBox="1"/>
          <p:nvPr/>
        </p:nvSpPr>
        <p:spPr>
          <a:xfrm>
            <a:off x="5653402" y="2304269"/>
            <a:ext cx="236917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3200" dirty="0" err="1" smtClean="0"/>
              <a:t>ShakeDrop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吹き出し: 角を丸めた四角形 34">
                <a:extLst>
                  <a:ext uri="{FF2B5EF4-FFF2-40B4-BE49-F238E27FC236}">
                    <a16:creationId xmlns:a16="http://schemas.microsoft.com/office/drawing/2014/main" id="{F4BE304B-F6D7-45FC-B6ED-11A4099D03AD}"/>
                  </a:ext>
                </a:extLst>
              </p:cNvPr>
              <p:cNvSpPr/>
              <p:nvPr/>
            </p:nvSpPr>
            <p:spPr bwMode="auto">
              <a:xfrm>
                <a:off x="5041912" y="4557762"/>
                <a:ext cx="1575467" cy="619744"/>
              </a:xfrm>
              <a:prstGeom prst="wedgeRoundRectCallout">
                <a:avLst>
                  <a:gd name="adj1" fmla="val -47791"/>
                  <a:gd name="adj2" fmla="val -93589"/>
                  <a:gd name="adj3" fmla="val 16667"/>
                </a:avLst>
              </a:prstGeom>
              <a:ln>
                <a:solidFill>
                  <a:srgbClr val="FF0000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吹き出し: 角を丸めた四角形 34">
                <a:extLst>
                  <a:ext uri="{FF2B5EF4-FFF2-40B4-BE49-F238E27FC236}">
                    <a16:creationId xmlns:a16="http://schemas.microsoft.com/office/drawing/2014/main" id="{F4BE304B-F6D7-45FC-B6ED-11A4099D0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1912" y="4557762"/>
                <a:ext cx="1575467" cy="619744"/>
              </a:xfrm>
              <a:prstGeom prst="wedgeRoundRectCallout">
                <a:avLst>
                  <a:gd name="adj1" fmla="val -47791"/>
                  <a:gd name="adj2" fmla="val -93589"/>
                  <a:gd name="adj3" fmla="val 16667"/>
                </a:avLst>
              </a:prstGeom>
              <a:blipFill>
                <a:blip r:embed="rId6"/>
                <a:stretch>
                  <a:fillRect r="-380" b="-7333"/>
                </a:stretch>
              </a:blipFill>
              <a:ln>
                <a:solidFill>
                  <a:srgbClr val="FF0000"/>
                </a:solidFill>
              </a:ln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楕円 35">
            <a:extLst>
              <a:ext uri="{FF2B5EF4-FFF2-40B4-BE49-F238E27FC236}">
                <a16:creationId xmlns:a16="http://schemas.microsoft.com/office/drawing/2014/main" id="{45C61A3D-752D-46BD-A146-8CD695AD9ED0}"/>
              </a:ext>
            </a:extLst>
          </p:cNvPr>
          <p:cNvSpPr/>
          <p:nvPr/>
        </p:nvSpPr>
        <p:spPr bwMode="auto">
          <a:xfrm flipV="1">
            <a:off x="4850453" y="4230690"/>
            <a:ext cx="100175" cy="83084"/>
          </a:xfrm>
          <a:prstGeom prst="ellipse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E3C200FE-1D09-47DB-9476-F4565AC0BC46}"/>
              </a:ext>
            </a:extLst>
          </p:cNvPr>
          <p:cNvCxnSpPr>
            <a:cxnSpLocks/>
          </p:cNvCxnSpPr>
          <p:nvPr/>
        </p:nvCxnSpPr>
        <p:spPr>
          <a:xfrm flipH="1" flipV="1">
            <a:off x="5112381" y="3301438"/>
            <a:ext cx="1271576" cy="713571"/>
          </a:xfrm>
          <a:prstGeom prst="straightConnector1">
            <a:avLst/>
          </a:prstGeom>
          <a:ln w="66675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楕円 37">
            <a:extLst>
              <a:ext uri="{FF2B5EF4-FFF2-40B4-BE49-F238E27FC236}">
                <a16:creationId xmlns:a16="http://schemas.microsoft.com/office/drawing/2014/main" id="{1E9B06E6-6258-4BA5-A2D6-DCBCDBAF63E6}"/>
              </a:ext>
            </a:extLst>
          </p:cNvPr>
          <p:cNvSpPr/>
          <p:nvPr/>
        </p:nvSpPr>
        <p:spPr bwMode="auto">
          <a:xfrm flipV="1">
            <a:off x="5012206" y="3233965"/>
            <a:ext cx="100175" cy="83084"/>
          </a:xfrm>
          <a:prstGeom prst="ellipse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吹き出し: 角を丸めた四角形 34">
                <a:extLst>
                  <a:ext uri="{FF2B5EF4-FFF2-40B4-BE49-F238E27FC236}">
                    <a16:creationId xmlns:a16="http://schemas.microsoft.com/office/drawing/2014/main" id="{F4BE304B-F6D7-45FC-B6ED-11A4099D03AD}"/>
                  </a:ext>
                </a:extLst>
              </p:cNvPr>
              <p:cNvSpPr/>
              <p:nvPr/>
            </p:nvSpPr>
            <p:spPr bwMode="auto">
              <a:xfrm>
                <a:off x="4744484" y="3415065"/>
                <a:ext cx="774754" cy="667417"/>
              </a:xfrm>
              <a:prstGeom prst="wedgeRoundRectCallout">
                <a:avLst>
                  <a:gd name="adj1" fmla="val 87113"/>
                  <a:gd name="adj2" fmla="val 7704"/>
                  <a:gd name="adj3" fmla="val 16667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ja-JP" sz="28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ja-JP" alt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9" name="吹き出し: 角を丸めた四角形 34">
                <a:extLst>
                  <a:ext uri="{FF2B5EF4-FFF2-40B4-BE49-F238E27FC236}">
                    <a16:creationId xmlns:a16="http://schemas.microsoft.com/office/drawing/2014/main" id="{F4BE304B-F6D7-45FC-B6ED-11A4099D0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4484" y="3415065"/>
                <a:ext cx="774754" cy="667417"/>
              </a:xfrm>
              <a:prstGeom prst="wedgeRoundRectCallout">
                <a:avLst>
                  <a:gd name="adj1" fmla="val 87113"/>
                  <a:gd name="adj2" fmla="val 7704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角丸四角形 47"/>
          <p:cNvSpPr/>
          <p:nvPr/>
        </p:nvSpPr>
        <p:spPr bwMode="auto">
          <a:xfrm>
            <a:off x="139501" y="2858346"/>
            <a:ext cx="4356484" cy="2448272"/>
          </a:xfrm>
          <a:prstGeom prst="round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2" name="楕円 29">
            <a:extLst>
              <a:ext uri="{FF2B5EF4-FFF2-40B4-BE49-F238E27FC236}">
                <a16:creationId xmlns:a16="http://schemas.microsoft.com/office/drawing/2014/main" id="{1E9B06E6-6258-4BA5-A2D6-DCBCDBAF63E6}"/>
              </a:ext>
            </a:extLst>
          </p:cNvPr>
          <p:cNvSpPr/>
          <p:nvPr/>
        </p:nvSpPr>
        <p:spPr bwMode="auto">
          <a:xfrm flipV="1">
            <a:off x="1573987" y="4008862"/>
            <a:ext cx="100175" cy="83084"/>
          </a:xfrm>
          <a:prstGeom prst="ellipse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D77AA56B-F73A-4FE6-B69E-07E4E6E3B5FB}"/>
              </a:ext>
            </a:extLst>
          </p:cNvPr>
          <p:cNvCxnSpPr>
            <a:cxnSpLocks/>
            <a:endCxn id="52" idx="6"/>
          </p:cNvCxnSpPr>
          <p:nvPr/>
        </p:nvCxnSpPr>
        <p:spPr>
          <a:xfrm flipH="1">
            <a:off x="1674162" y="3822671"/>
            <a:ext cx="1427634" cy="227733"/>
          </a:xfrm>
          <a:prstGeom prst="straightConnector1">
            <a:avLst/>
          </a:prstGeom>
          <a:ln w="666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2ADBA833-C69E-4A9D-B28B-F99B4E5D6761}"/>
              </a:ext>
            </a:extLst>
          </p:cNvPr>
          <p:cNvCxnSpPr>
            <a:cxnSpLocks/>
            <a:stCxn id="52" idx="7"/>
          </p:cNvCxnSpPr>
          <p:nvPr/>
        </p:nvCxnSpPr>
        <p:spPr>
          <a:xfrm>
            <a:off x="1659492" y="4079779"/>
            <a:ext cx="1101493" cy="945444"/>
          </a:xfrm>
          <a:prstGeom prst="straightConnector1">
            <a:avLst/>
          </a:prstGeom>
          <a:ln w="666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楕円 32">
            <a:extLst>
              <a:ext uri="{FF2B5EF4-FFF2-40B4-BE49-F238E27FC236}">
                <a16:creationId xmlns:a16="http://schemas.microsoft.com/office/drawing/2014/main" id="{0BB3391C-35D6-4143-BCBE-0827C359050E}"/>
              </a:ext>
            </a:extLst>
          </p:cNvPr>
          <p:cNvSpPr/>
          <p:nvPr/>
        </p:nvSpPr>
        <p:spPr bwMode="auto">
          <a:xfrm flipV="1">
            <a:off x="2703523" y="5011134"/>
            <a:ext cx="100175" cy="83084"/>
          </a:xfrm>
          <a:prstGeom prst="ellipse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6" name="楕円 35">
            <a:extLst>
              <a:ext uri="{FF2B5EF4-FFF2-40B4-BE49-F238E27FC236}">
                <a16:creationId xmlns:a16="http://schemas.microsoft.com/office/drawing/2014/main" id="{45C61A3D-752D-46BD-A146-8CD695AD9ED0}"/>
              </a:ext>
            </a:extLst>
          </p:cNvPr>
          <p:cNvSpPr/>
          <p:nvPr/>
        </p:nvSpPr>
        <p:spPr bwMode="auto">
          <a:xfrm flipV="1">
            <a:off x="3116712" y="3781129"/>
            <a:ext cx="100175" cy="83084"/>
          </a:xfrm>
          <a:prstGeom prst="ellipse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CB8D4AB8-C743-4F3E-8FCF-747A06DF974D}"/>
              </a:ext>
            </a:extLst>
          </p:cNvPr>
          <p:cNvCxnSpPr>
            <a:cxnSpLocks/>
          </p:cNvCxnSpPr>
          <p:nvPr/>
        </p:nvCxnSpPr>
        <p:spPr>
          <a:xfrm flipH="1">
            <a:off x="2769625" y="3853625"/>
            <a:ext cx="397097" cy="1171598"/>
          </a:xfrm>
          <a:prstGeom prst="line">
            <a:avLst/>
          </a:prstGeom>
          <a:ln>
            <a:solidFill>
              <a:srgbClr val="7B7B7B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E3C200FE-1D09-47DB-9476-F4565AC0BC46}"/>
              </a:ext>
            </a:extLst>
          </p:cNvPr>
          <p:cNvCxnSpPr>
            <a:cxnSpLocks/>
            <a:stCxn id="52" idx="3"/>
          </p:cNvCxnSpPr>
          <p:nvPr/>
        </p:nvCxnSpPr>
        <p:spPr>
          <a:xfrm flipH="1" flipV="1">
            <a:off x="317081" y="3307458"/>
            <a:ext cx="1271576" cy="713571"/>
          </a:xfrm>
          <a:prstGeom prst="straightConnector1">
            <a:avLst/>
          </a:prstGeom>
          <a:ln w="66675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楕円 29">
            <a:extLst>
              <a:ext uri="{FF2B5EF4-FFF2-40B4-BE49-F238E27FC236}">
                <a16:creationId xmlns:a16="http://schemas.microsoft.com/office/drawing/2014/main" id="{1E9B06E6-6258-4BA5-A2D6-DCBCDBAF63E6}"/>
              </a:ext>
            </a:extLst>
          </p:cNvPr>
          <p:cNvSpPr/>
          <p:nvPr/>
        </p:nvSpPr>
        <p:spPr bwMode="auto">
          <a:xfrm flipV="1">
            <a:off x="245676" y="3242472"/>
            <a:ext cx="100175" cy="83084"/>
          </a:xfrm>
          <a:prstGeom prst="ellipse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吹き出し: 角を丸めた四角形 34">
                <a:extLst>
                  <a:ext uri="{FF2B5EF4-FFF2-40B4-BE49-F238E27FC236}">
                    <a16:creationId xmlns:a16="http://schemas.microsoft.com/office/drawing/2014/main" id="{F4BE304B-F6D7-45FC-B6ED-11A4099D03AD}"/>
                  </a:ext>
                </a:extLst>
              </p:cNvPr>
              <p:cNvSpPr/>
              <p:nvPr/>
            </p:nvSpPr>
            <p:spPr bwMode="auto">
              <a:xfrm>
                <a:off x="277404" y="3722779"/>
                <a:ext cx="774754" cy="667417"/>
              </a:xfrm>
              <a:prstGeom prst="wedgeRoundRectCallout">
                <a:avLst>
                  <a:gd name="adj1" fmla="val -5424"/>
                  <a:gd name="adj2" fmla="val -77674"/>
                  <a:gd name="adj3" fmla="val 16667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ja-JP" sz="28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ja-JP" alt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0" name="吹き出し: 角を丸めた四角形 34">
                <a:extLst>
                  <a:ext uri="{FF2B5EF4-FFF2-40B4-BE49-F238E27FC236}">
                    <a16:creationId xmlns:a16="http://schemas.microsoft.com/office/drawing/2014/main" id="{F4BE304B-F6D7-45FC-B6ED-11A4099D0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404" y="3722779"/>
                <a:ext cx="774754" cy="667417"/>
              </a:xfrm>
              <a:prstGeom prst="wedgeRoundRectCallout">
                <a:avLst>
                  <a:gd name="adj1" fmla="val -5424"/>
                  <a:gd name="adj2" fmla="val -77674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吹き出し: 角を丸めた四角形 34">
                <a:extLst>
                  <a:ext uri="{FF2B5EF4-FFF2-40B4-BE49-F238E27FC236}">
                    <a16:creationId xmlns:a16="http://schemas.microsoft.com/office/drawing/2014/main" id="{F4BE304B-F6D7-45FC-B6ED-11A4099D03AD}"/>
                  </a:ext>
                </a:extLst>
              </p:cNvPr>
              <p:cNvSpPr/>
              <p:nvPr/>
            </p:nvSpPr>
            <p:spPr bwMode="auto">
              <a:xfrm>
                <a:off x="1145173" y="3036645"/>
                <a:ext cx="1242806" cy="619744"/>
              </a:xfrm>
              <a:prstGeom prst="wedgeRoundRectCallout">
                <a:avLst>
                  <a:gd name="adj1" fmla="val 39142"/>
                  <a:gd name="adj2" fmla="val 89732"/>
                  <a:gd name="adj3" fmla="val 16667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ja-JP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吹き出し: 角を丸めた四角形 34">
                <a:extLst>
                  <a:ext uri="{FF2B5EF4-FFF2-40B4-BE49-F238E27FC236}">
                    <a16:creationId xmlns:a16="http://schemas.microsoft.com/office/drawing/2014/main" id="{F4BE304B-F6D7-45FC-B6ED-11A4099D0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5173" y="3036645"/>
                <a:ext cx="1242806" cy="619744"/>
              </a:xfrm>
              <a:prstGeom prst="wedgeRoundRectCallout">
                <a:avLst>
                  <a:gd name="adj1" fmla="val 39142"/>
                  <a:gd name="adj2" fmla="val 89732"/>
                  <a:gd name="adj3" fmla="val 16667"/>
                </a:avLst>
              </a:prstGeom>
              <a:blipFill>
                <a:blip r:embed="rId9"/>
                <a:stretch>
                  <a:fillRect r="-2885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吹き出し: 角を丸めた四角形 37">
                <a:extLst>
                  <a:ext uri="{FF2B5EF4-FFF2-40B4-BE49-F238E27FC236}">
                    <a16:creationId xmlns:a16="http://schemas.microsoft.com/office/drawing/2014/main" id="{F4068F80-EB87-4C04-B81F-A88503A10F91}"/>
                  </a:ext>
                </a:extLst>
              </p:cNvPr>
              <p:cNvSpPr/>
              <p:nvPr/>
            </p:nvSpPr>
            <p:spPr bwMode="auto">
              <a:xfrm>
                <a:off x="698248" y="4499181"/>
                <a:ext cx="1242806" cy="619744"/>
              </a:xfrm>
              <a:prstGeom prst="wedgeRoundRectCallout">
                <a:avLst>
                  <a:gd name="adj1" fmla="val 67942"/>
                  <a:gd name="adj2" fmla="val -33125"/>
                  <a:gd name="adj3" fmla="val 16667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ja-JP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吹き出し: 角を丸めた四角形 37">
                <a:extLst>
                  <a:ext uri="{FF2B5EF4-FFF2-40B4-BE49-F238E27FC236}">
                    <a16:creationId xmlns:a16="http://schemas.microsoft.com/office/drawing/2014/main" id="{F4068F80-EB87-4C04-B81F-A88503A10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8248" y="4499181"/>
                <a:ext cx="1242806" cy="619744"/>
              </a:xfrm>
              <a:prstGeom prst="wedgeRoundRectCallout">
                <a:avLst>
                  <a:gd name="adj1" fmla="val 67942"/>
                  <a:gd name="adj2" fmla="val -33125"/>
                  <a:gd name="adj3" fmla="val 16667"/>
                </a:avLst>
              </a:prstGeom>
              <a:blipFill>
                <a:blip r:embed="rId10"/>
                <a:stretch>
                  <a:fillRect b="-9434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吹き出し: 角を丸めた四角形 38">
            <a:extLst>
              <a:ext uri="{FF2B5EF4-FFF2-40B4-BE49-F238E27FC236}">
                <a16:creationId xmlns:a16="http://schemas.microsoft.com/office/drawing/2014/main" id="{4DCE1DAE-EC27-4210-B886-8A6C896EB336}"/>
              </a:ext>
            </a:extLst>
          </p:cNvPr>
          <p:cNvSpPr/>
          <p:nvPr/>
        </p:nvSpPr>
        <p:spPr bwMode="auto">
          <a:xfrm>
            <a:off x="2980342" y="4552501"/>
            <a:ext cx="1300634" cy="667417"/>
          </a:xfrm>
          <a:prstGeom prst="wedgeRoundRectCallout">
            <a:avLst>
              <a:gd name="adj1" fmla="val -44392"/>
              <a:gd name="adj2" fmla="val -68931"/>
              <a:gd name="adj3" fmla="val 1666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800" b="1" dirty="0">
                <a:solidFill>
                  <a:srgbClr val="0070C0"/>
                </a:solidFill>
              </a:rPr>
              <a:t>内分点</a:t>
            </a:r>
          </a:p>
        </p:txBody>
      </p:sp>
      <p:sp>
        <p:nvSpPr>
          <p:cNvPr id="64" name="楕円 33">
            <a:extLst>
              <a:ext uri="{FF2B5EF4-FFF2-40B4-BE49-F238E27FC236}">
                <a16:creationId xmlns:a16="http://schemas.microsoft.com/office/drawing/2014/main" id="{85D38C21-406A-4703-AEDB-79677A80E9B2}"/>
              </a:ext>
            </a:extLst>
          </p:cNvPr>
          <p:cNvSpPr/>
          <p:nvPr/>
        </p:nvSpPr>
        <p:spPr bwMode="auto">
          <a:xfrm flipV="1">
            <a:off x="2948643" y="4358569"/>
            <a:ext cx="100175" cy="83084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E3C200FE-1D09-47DB-9476-F4565AC0BC46}"/>
              </a:ext>
            </a:extLst>
          </p:cNvPr>
          <p:cNvCxnSpPr>
            <a:cxnSpLocks/>
            <a:stCxn id="64" idx="3"/>
            <a:endCxn id="52" idx="6"/>
          </p:cNvCxnSpPr>
          <p:nvPr/>
        </p:nvCxnSpPr>
        <p:spPr>
          <a:xfrm flipH="1" flipV="1">
            <a:off x="1674162" y="4050404"/>
            <a:ext cx="1289151" cy="320332"/>
          </a:xfrm>
          <a:prstGeom prst="straightConnector1">
            <a:avLst/>
          </a:prstGeom>
          <a:ln w="666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0EA7796C-CA8D-BB4A-8083-E8C28F93B6B0}"/>
              </a:ext>
            </a:extLst>
          </p:cNvPr>
          <p:cNvSpPr txBox="1"/>
          <p:nvPr/>
        </p:nvSpPr>
        <p:spPr>
          <a:xfrm>
            <a:off x="993783" y="2335764"/>
            <a:ext cx="278839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dirty="0"/>
              <a:t>Shake-Shake</a:t>
            </a:r>
            <a:endParaRPr kumimoji="1"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1245226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タイトル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sz="2954" dirty="0"/>
                  <a:t>2. </a:t>
                </a:r>
                <a:r>
                  <a:rPr lang="ja-JP" altLang="en-US" sz="2954" dirty="0"/>
                  <a:t>提案手法 </a:t>
                </a:r>
                <a:r>
                  <a:rPr lang="en-US" altLang="ja-JP" sz="2954" dirty="0" smtClean="0"/>
                  <a:t>-</a:t>
                </a:r>
                <a:r>
                  <a:rPr lang="en-US" altLang="ja-JP" sz="2954" dirty="0" err="1" smtClean="0"/>
                  <a:t>ShakeDrop</a:t>
                </a:r>
                <a:r>
                  <a:rPr lang="ja-JP" altLang="en-US" sz="2954" dirty="0" smtClean="0"/>
                  <a:t>のパラメータ</a:t>
                </a:r>
                <a14:m>
                  <m:oMath xmlns:m="http://schemas.openxmlformats.org/officeDocument/2006/math">
                    <m:r>
                      <a:rPr lang="ja-JP" altLang="en-US" sz="2954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ja-JP" altLang="en-US" sz="2954" dirty="0" smtClean="0"/>
                  <a:t>の</a:t>
                </a:r>
                <a:r>
                  <a:rPr lang="ja-JP" altLang="en-US" sz="2954" dirty="0" smtClean="0"/>
                  <a:t>解釈</a:t>
                </a:r>
                <a:r>
                  <a:rPr lang="en-US" altLang="ja-JP" sz="2954" dirty="0" smtClean="0"/>
                  <a:t>-</a:t>
                </a:r>
                <a:endParaRPr lang="ja-JP" altLang="en-US" sz="2954" dirty="0"/>
              </a:p>
            </p:txBody>
          </p:sp>
        </mc:Choice>
        <mc:Fallback>
          <p:sp>
            <p:nvSpPr>
              <p:cNvPr id="4" name="タイトル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609" t="-33846" b="-661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角丸四角形吹き出し 33">
            <a:extLst>
              <a:ext uri="{FF2B5EF4-FFF2-40B4-BE49-F238E27FC236}">
                <a16:creationId xmlns:a16="http://schemas.microsoft.com/office/drawing/2014/main" id="{9F78D001-83A6-B64E-991B-CF4946503758}"/>
              </a:ext>
            </a:extLst>
          </p:cNvPr>
          <p:cNvSpPr/>
          <p:nvPr/>
        </p:nvSpPr>
        <p:spPr bwMode="auto">
          <a:xfrm>
            <a:off x="9540552" y="692696"/>
            <a:ext cx="4750398" cy="1804749"/>
          </a:xfrm>
          <a:prstGeom prst="wedgeRoundRectCallout">
            <a:avLst>
              <a:gd name="adj1" fmla="val -44890"/>
              <a:gd name="adj2" fmla="val 39269"/>
              <a:gd name="adj3" fmla="val 16667"/>
            </a:avLst>
          </a:prstGeom>
          <a:ln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ja-JP" altLang="en-US" sz="32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周囲の点を扱えれば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3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異なる</a:t>
            </a:r>
            <a:r>
              <a:rPr kumimoji="1" lang="en-US" altLang="ja-JP" sz="3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kumimoji="1" lang="ja-JP" altLang="en-US" sz="3200" b="1" dirty="0" err="1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つの</a:t>
            </a:r>
            <a:r>
              <a:rPr kumimoji="1" lang="ja-JP" altLang="en-US" sz="3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特徴の</a:t>
            </a:r>
            <a:endParaRPr kumimoji="1" lang="en-US" altLang="ja-JP" sz="32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3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内分点である必要はない</a:t>
            </a:r>
          </a:p>
        </p:txBody>
      </p:sp>
      <p:sp>
        <p:nvSpPr>
          <p:cNvPr id="80" name="下矢印 79"/>
          <p:cNvSpPr/>
          <p:nvPr/>
        </p:nvSpPr>
        <p:spPr bwMode="auto">
          <a:xfrm>
            <a:off x="4189461" y="1458570"/>
            <a:ext cx="635940" cy="3933237"/>
          </a:xfrm>
          <a:prstGeom prst="down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81" name="図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919" y="907333"/>
            <a:ext cx="1116321" cy="774857"/>
          </a:xfrm>
          <a:prstGeom prst="rect">
            <a:avLst/>
          </a:prstGeom>
        </p:spPr>
      </p:pic>
      <p:sp>
        <p:nvSpPr>
          <p:cNvPr id="82" name="テキスト ボックス 81"/>
          <p:cNvSpPr txBox="1"/>
          <p:nvPr/>
        </p:nvSpPr>
        <p:spPr>
          <a:xfrm>
            <a:off x="3891179" y="1795436"/>
            <a:ext cx="1210588" cy="40011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000" dirty="0"/>
              <a:t>畳み込み</a:t>
            </a:r>
            <a:endParaRPr kumimoji="1" lang="ja-JP" altLang="en-US" sz="2000" dirty="0"/>
          </a:p>
        </p:txBody>
      </p:sp>
      <p:sp>
        <p:nvSpPr>
          <p:cNvPr id="83" name="下矢印 82"/>
          <p:cNvSpPr/>
          <p:nvPr/>
        </p:nvSpPr>
        <p:spPr bwMode="auto">
          <a:xfrm>
            <a:off x="2447764" y="1628800"/>
            <a:ext cx="994690" cy="363782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sysDash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1009570" y="1059579"/>
            <a:ext cx="237456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dirty="0"/>
              <a:t>① </a:t>
            </a:r>
            <a:r>
              <a:rPr kumimoji="1" lang="en-US" altLang="ja-JP" sz="3200" dirty="0"/>
              <a:t>Forward</a:t>
            </a:r>
            <a:endParaRPr kumimoji="1" lang="ja-JP" altLang="en-US" sz="3200" dirty="0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3538769" y="2306269"/>
            <a:ext cx="1957972" cy="3693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Residual Block</a:t>
            </a:r>
            <a:endParaRPr kumimoji="1" lang="ja-JP" altLang="en-US" b="1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3538769" y="2883384"/>
            <a:ext cx="1957972" cy="3693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Residual Block</a:t>
            </a:r>
            <a:endParaRPr kumimoji="1" lang="ja-JP" altLang="en-US" b="1" dirty="0"/>
          </a:p>
        </p:txBody>
      </p:sp>
      <p:sp>
        <p:nvSpPr>
          <p:cNvPr id="87" name="下矢印 86"/>
          <p:cNvSpPr/>
          <p:nvPr/>
        </p:nvSpPr>
        <p:spPr bwMode="auto">
          <a:xfrm rot="10800000">
            <a:off x="5605233" y="1638955"/>
            <a:ext cx="994690" cy="3637820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>
            <a:prstDash val="sysDash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3538769" y="3442303"/>
            <a:ext cx="1957972" cy="369332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Residual Block</a:t>
            </a:r>
            <a:endParaRPr kumimoji="1" lang="ja-JP" altLang="en-US" b="1" dirty="0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3538769" y="4051497"/>
            <a:ext cx="1957972" cy="3693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Residual Block</a:t>
            </a:r>
            <a:endParaRPr kumimoji="1" lang="ja-JP" altLang="en-US" b="1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4013780" y="4543219"/>
            <a:ext cx="95410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000" dirty="0"/>
              <a:t>全結合</a:t>
            </a: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5511218" y="1054180"/>
            <a:ext cx="268015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3200" dirty="0"/>
              <a:t>② </a:t>
            </a:r>
            <a:r>
              <a:rPr kumimoji="1" lang="en-US" altLang="ja-JP" sz="3200" dirty="0"/>
              <a:t>Backward</a:t>
            </a:r>
            <a:endParaRPr kumimoji="1" lang="ja-JP" alt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円形吹き出し 102"/>
              <p:cNvSpPr/>
              <p:nvPr/>
            </p:nvSpPr>
            <p:spPr bwMode="auto">
              <a:xfrm>
                <a:off x="6519148" y="3505922"/>
                <a:ext cx="1127565" cy="706894"/>
              </a:xfrm>
              <a:prstGeom prst="wedgeEllipseCallout">
                <a:avLst>
                  <a:gd name="adj1" fmla="val -91505"/>
                  <a:gd name="adj2" fmla="val -4752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>
                <a:spAutoFit/>
              </a:bodyPr>
              <a:lstStyle/>
              <a:p>
                <a:pPr algn="ctr">
                  <a:spcBef>
                    <a:spcPct val="0"/>
                  </a:spcBef>
                  <a:spcAft>
                    <a:spcPts val="600"/>
                  </a:spcAft>
                </a:pPr>
                <a:endParaRPr lang="en-US" altLang="ja-JP" sz="100" b="1" i="1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メイリオ" pitchFamily="50" charset="-128"/>
                  <a:cs typeface="メイリオ" pitchFamily="50" charset="-128"/>
                </a:endParaRPr>
              </a:p>
              <a:p>
                <a:pPr algn="ctr">
                  <a:lnSpc>
                    <a:spcPts val="2600"/>
                  </a:lnSpc>
                  <a:spcBef>
                    <a:spcPct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メイリオ" pitchFamily="50" charset="-128"/>
                          <a:cs typeface="メイリオ" pitchFamily="50" charset="-128"/>
                        </a:rPr>
                        <m:t> </m:t>
                      </m:r>
                      <m:r>
                        <a:rPr kumimoji="1" lang="en-US" altLang="ja-JP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メイリオ" pitchFamily="50" charset="-128"/>
                          <a:cs typeface="メイリオ" pitchFamily="50" charset="-128"/>
                        </a:rPr>
                        <m:t>×</m:t>
                      </m:r>
                      <m:r>
                        <a:rPr kumimoji="1" lang="ja-JP" alt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メイリオ" pitchFamily="50" charset="-128"/>
                          <a:cs typeface="メイリオ" pitchFamily="50" charset="-128"/>
                        </a:rPr>
                        <m:t>𝜷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0070C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mc:Choice>
        <mc:Fallback>
          <p:sp>
            <p:nvSpPr>
              <p:cNvPr id="103" name="円形吹き出し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9148" y="3505922"/>
                <a:ext cx="1127565" cy="706894"/>
              </a:xfrm>
              <a:prstGeom prst="wedgeEllipseCallout">
                <a:avLst>
                  <a:gd name="adj1" fmla="val -91505"/>
                  <a:gd name="adj2" fmla="val -4752"/>
                </a:avLst>
              </a:prstGeom>
              <a:blipFill>
                <a:blip r:embed="rId4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C3719AA7-7080-A844-BBB3-6A13AB699258}"/>
                  </a:ext>
                </a:extLst>
              </p:cNvPr>
              <p:cNvSpPr txBox="1"/>
              <p:nvPr/>
            </p:nvSpPr>
            <p:spPr>
              <a:xfrm>
                <a:off x="5567962" y="5138028"/>
                <a:ext cx="1867306" cy="523220"/>
              </a:xfrm>
              <a:prstGeom prst="rect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𝜷</m:t>
                      </m:r>
                      <m:r>
                        <m:rPr>
                          <m:aln/>
                        </m:rPr>
                        <a:rPr lang="ja-JP" alt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ja-JP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,</m:t>
                          </m:r>
                          <m:r>
                            <a:rPr lang="en-US" altLang="ja-JP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C3719AA7-7080-A844-BBB3-6A13AB699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962" y="5138028"/>
                <a:ext cx="1867306" cy="523220"/>
              </a:xfrm>
              <a:prstGeom prst="rect">
                <a:avLst/>
              </a:prstGeom>
              <a:blipFill>
                <a:blip r:embed="rId5"/>
                <a:stretch>
                  <a:fillRect l="-2556" b="-8696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/>
              <p:cNvSpPr txBox="1"/>
              <p:nvPr/>
            </p:nvSpPr>
            <p:spPr>
              <a:xfrm>
                <a:off x="768715" y="5790188"/>
                <a:ext cx="760977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800" b="1" dirty="0" smtClean="0">
                    <a:solidFill>
                      <a:srgbClr val="FF0000"/>
                    </a:solidFill>
                  </a:rPr>
                  <a:t>ノイズを与える層は</a:t>
                </a:r>
                <a14:m>
                  <m:oMath xmlns:m="http://schemas.openxmlformats.org/officeDocument/2006/math">
                    <m:r>
                      <a:rPr lang="ja-JP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ja-JP" altLang="en-US" sz="2800" b="1" dirty="0" smtClean="0">
                    <a:solidFill>
                      <a:srgbClr val="FF0000"/>
                    </a:solidFill>
                  </a:rPr>
                  <a:t>の影響を</a:t>
                </a:r>
                <a:r>
                  <a:rPr lang="ja-JP" altLang="en-US" sz="2800" b="1" dirty="0">
                    <a:solidFill>
                      <a:srgbClr val="FF0000"/>
                    </a:solidFill>
                  </a:rPr>
                  <a:t>強</a:t>
                </a:r>
                <a:r>
                  <a:rPr lang="ja-JP" altLang="en-US" sz="2800" b="1" dirty="0" smtClean="0">
                    <a:solidFill>
                      <a:srgbClr val="FF0000"/>
                    </a:solidFill>
                  </a:rPr>
                  <a:t>く受けるので</a:t>
                </a:r>
                <a:endParaRPr lang="en-US" altLang="ja-JP" sz="2800" b="1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ja-JP" alt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ja-JP" altLang="en-US" sz="2800" b="1" dirty="0" smtClean="0">
                    <a:solidFill>
                      <a:srgbClr val="0070C0"/>
                    </a:solidFill>
                  </a:rPr>
                  <a:t>によって勾配を弱め</a:t>
                </a:r>
                <a:r>
                  <a:rPr lang="ja-JP" altLang="en-US" sz="2800" b="1" dirty="0" smtClean="0"/>
                  <a:t>あまり学習しない</a:t>
                </a:r>
                <a:endParaRPr kumimoji="1" lang="ja-JP" altLang="en-US" sz="2800" dirty="0"/>
              </a:p>
            </p:txBody>
          </p:sp>
        </mc:Choice>
        <mc:Fallback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15" y="5790188"/>
                <a:ext cx="7609776" cy="954107"/>
              </a:xfrm>
              <a:prstGeom prst="rect">
                <a:avLst/>
              </a:prstGeom>
              <a:blipFill>
                <a:blip r:embed="rId6"/>
                <a:stretch>
                  <a:fillRect l="-1603" t="-5769" r="-321" b="-18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7" name="図 106"/>
          <p:cNvPicPr>
            <a:picLocks noChangeAspect="1"/>
          </p:cNvPicPr>
          <p:nvPr/>
        </p:nvPicPr>
        <p:blipFill rotWithShape="1">
          <a:blip r:embed="rId7"/>
          <a:srcRect l="36401" t="4548" r="37410" b="73444"/>
          <a:stretch/>
        </p:blipFill>
        <p:spPr>
          <a:xfrm>
            <a:off x="11915612" y="3763452"/>
            <a:ext cx="677297" cy="6573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 descr="é¢é£ç»å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2615" r="10608" b="2991"/>
          <a:stretch/>
        </p:blipFill>
        <p:spPr bwMode="auto">
          <a:xfrm>
            <a:off x="3131840" y="3988520"/>
            <a:ext cx="475752" cy="448592"/>
          </a:xfrm>
          <a:prstGeom prst="ellipse">
            <a:avLst/>
          </a:prstGeom>
          <a:ln w="381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角丸四角形吹き出し 105"/>
          <p:cNvSpPr/>
          <p:nvPr/>
        </p:nvSpPr>
        <p:spPr bwMode="auto">
          <a:xfrm flipH="1">
            <a:off x="639719" y="4035556"/>
            <a:ext cx="2346823" cy="817245"/>
          </a:xfrm>
          <a:prstGeom prst="wedgeRoundRectCallout">
            <a:avLst>
              <a:gd name="adj1" fmla="val -59663"/>
              <a:gd name="adj2" fmla="val 2123"/>
              <a:gd name="adj3" fmla="val 1666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400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ノイズの影響を受ける</a:t>
            </a:r>
            <a:endParaRPr kumimoji="1" lang="ja-JP" altLang="en-US" sz="24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10" name="Picture 6" descr="é¢é£ç»å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2615" r="10608" b="2991"/>
          <a:stretch/>
        </p:blipFill>
        <p:spPr bwMode="auto">
          <a:xfrm>
            <a:off x="5500404" y="3997364"/>
            <a:ext cx="475752" cy="475752"/>
          </a:xfrm>
          <a:prstGeom prst="ellipse">
            <a:avLst/>
          </a:prstGeom>
          <a:ln w="381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稲妻 87">
            <a:extLst>
              <a:ext uri="{FF2B5EF4-FFF2-40B4-BE49-F238E27FC236}">
                <a16:creationId xmlns:a16="http://schemas.microsoft.com/office/drawing/2014/main" id="{981FD3CD-AFA6-47D0-9FB0-4D37834EC4F2}"/>
              </a:ext>
            </a:extLst>
          </p:cNvPr>
          <p:cNvSpPr/>
          <p:nvPr/>
        </p:nvSpPr>
        <p:spPr bwMode="auto">
          <a:xfrm flipH="1">
            <a:off x="3238855" y="3380904"/>
            <a:ext cx="433045" cy="492130"/>
          </a:xfrm>
          <a:prstGeom prst="lightningBolt">
            <a:avLst/>
          </a:prstGeom>
          <a:solidFill>
            <a:srgbClr val="FFF100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 lIns="0" tIns="0" rIns="0" bIns="0" rtlCol="0" anchor="ctr">
            <a:spAutoFit/>
          </a:bodyPr>
          <a:lstStyle/>
          <a:p>
            <a:pPr algn="just" defTabSz="781903">
              <a:lnSpc>
                <a:spcPct val="140000"/>
              </a:lnSpc>
              <a:spcAft>
                <a:spcPts val="513"/>
              </a:spcAft>
              <a:defRPr/>
            </a:pPr>
            <a:endParaRPr kumimoji="0" lang="ja-JP" altLang="en-US" sz="1368" kern="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円形吹き出し 101"/>
              <p:cNvSpPr/>
              <p:nvPr/>
            </p:nvSpPr>
            <p:spPr bwMode="auto">
              <a:xfrm>
                <a:off x="1859557" y="3221386"/>
                <a:ext cx="1127565" cy="706894"/>
              </a:xfrm>
              <a:prstGeom prst="wedgeEllipseCallout">
                <a:avLst>
                  <a:gd name="adj1" fmla="val 62564"/>
                  <a:gd name="adj2" fmla="val 19019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>
                <a:spAutoFit/>
              </a:bodyPr>
              <a:lstStyle/>
              <a:p>
                <a:pPr algn="ctr">
                  <a:spcBef>
                    <a:spcPct val="0"/>
                  </a:spcBef>
                  <a:spcAft>
                    <a:spcPts val="600"/>
                  </a:spcAft>
                </a:pPr>
                <a:endParaRPr lang="en-US" altLang="ja-JP" sz="100" b="1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メイリオ" pitchFamily="50" charset="-128"/>
                  <a:cs typeface="メイリオ" pitchFamily="50" charset="-128"/>
                </a:endParaRPr>
              </a:p>
              <a:p>
                <a:pPr algn="ctr">
                  <a:lnSpc>
                    <a:spcPts val="2600"/>
                  </a:lnSpc>
                  <a:spcBef>
                    <a:spcPct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itchFamily="50" charset="-128"/>
                          <a:cs typeface="メイリオ" pitchFamily="50" charset="-128"/>
                        </a:rPr>
                        <m:t> </m:t>
                      </m:r>
                      <m:r>
                        <a:rPr kumimoji="1"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itchFamily="50" charset="-128"/>
                          <a:cs typeface="メイリオ" pitchFamily="50" charset="-128"/>
                        </a:rPr>
                        <m:t>×</m:t>
                      </m:r>
                      <m:r>
                        <a:rPr kumimoji="1" lang="ja-JP" alt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メイリオ" pitchFamily="50" charset="-128"/>
                          <a:cs typeface="メイリオ" pitchFamily="50" charset="-128"/>
                        </a:rPr>
                        <m:t>𝜶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FF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mc:Choice>
        <mc:Fallback>
          <p:sp>
            <p:nvSpPr>
              <p:cNvPr id="102" name="円形吹き出し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9557" y="3221386"/>
                <a:ext cx="1127565" cy="706894"/>
              </a:xfrm>
              <a:prstGeom prst="wedgeEllipseCallout">
                <a:avLst>
                  <a:gd name="adj1" fmla="val 62564"/>
                  <a:gd name="adj2" fmla="val 19019"/>
                </a:avLst>
              </a:prstGeom>
              <a:blipFill>
                <a:blip r:embed="rId9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0" name="Picture 6" descr="é¢é£ç»å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2615" r="10608" b="2991"/>
          <a:stretch/>
        </p:blipFill>
        <p:spPr bwMode="auto">
          <a:xfrm>
            <a:off x="5520513" y="3420060"/>
            <a:ext cx="475752" cy="475752"/>
          </a:xfrm>
          <a:prstGeom prst="ellipse">
            <a:avLst/>
          </a:prstGeom>
          <a:ln w="381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乗算 7"/>
          <p:cNvSpPr/>
          <p:nvPr/>
        </p:nvSpPr>
        <p:spPr bwMode="auto">
          <a:xfrm>
            <a:off x="5632200" y="3442303"/>
            <a:ext cx="663515" cy="606600"/>
          </a:xfrm>
          <a:prstGeom prst="mathMultiply">
            <a:avLst>
              <a:gd name="adj1" fmla="val 15235"/>
            </a:avLst>
          </a:prstGeom>
          <a:solidFill>
            <a:srgbClr val="0070C0"/>
          </a:solidFill>
          <a:ln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21" name="Picture 6" descr="é¢é£ç»å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2615" r="10608" b="2991"/>
          <a:stretch/>
        </p:blipFill>
        <p:spPr bwMode="auto">
          <a:xfrm>
            <a:off x="5508104" y="2845236"/>
            <a:ext cx="475752" cy="475752"/>
          </a:xfrm>
          <a:prstGeom prst="ellipse">
            <a:avLst/>
          </a:prstGeom>
          <a:ln w="381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6" descr="é¢é£ç»å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2615" r="10608" b="2991"/>
          <a:stretch/>
        </p:blipFill>
        <p:spPr bwMode="auto">
          <a:xfrm>
            <a:off x="5508104" y="2269172"/>
            <a:ext cx="475752" cy="475752"/>
          </a:xfrm>
          <a:prstGeom prst="ellipse">
            <a:avLst/>
          </a:prstGeom>
          <a:ln w="381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6" descr="é¢é£ç»å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2615" r="10608" b="2991"/>
          <a:stretch/>
        </p:blipFill>
        <p:spPr bwMode="auto">
          <a:xfrm>
            <a:off x="4968044" y="4509120"/>
            <a:ext cx="475752" cy="475752"/>
          </a:xfrm>
          <a:prstGeom prst="ellipse">
            <a:avLst/>
          </a:prstGeom>
          <a:ln w="381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6" descr="é¢é£ç»å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2615" r="10608" b="2991"/>
          <a:stretch/>
        </p:blipFill>
        <p:spPr bwMode="auto">
          <a:xfrm>
            <a:off x="3556188" y="4509120"/>
            <a:ext cx="475752" cy="475752"/>
          </a:xfrm>
          <a:prstGeom prst="ellipse">
            <a:avLst/>
          </a:prstGeom>
          <a:ln w="381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C3719AA7-7080-A844-BBB3-6A13AB699258}"/>
                  </a:ext>
                </a:extLst>
              </p:cNvPr>
              <p:cNvSpPr txBox="1"/>
              <p:nvPr/>
            </p:nvSpPr>
            <p:spPr>
              <a:xfrm>
                <a:off x="1108863" y="5138028"/>
                <a:ext cx="2053254" cy="523220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m:rPr>
                          <m:aln/>
                        </m:rPr>
                        <a:rPr lang="ja-JP" alt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C3719AA7-7080-A844-BBB3-6A13AB699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863" y="5138028"/>
                <a:ext cx="20532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角丸四角形吹き出し 123"/>
              <p:cNvSpPr/>
              <p:nvPr/>
            </p:nvSpPr>
            <p:spPr bwMode="auto">
              <a:xfrm flipH="1">
                <a:off x="6088684" y="2485814"/>
                <a:ext cx="2573225" cy="817245"/>
              </a:xfrm>
              <a:prstGeom prst="wedgeRoundRectCallout">
                <a:avLst>
                  <a:gd name="adj1" fmla="val 53331"/>
                  <a:gd name="adj2" fmla="val 77648"/>
                  <a:gd name="adj3" fmla="val 16667"/>
                </a:avLst>
              </a:prstGeom>
              <a:ln>
                <a:solidFill>
                  <a:srgbClr val="FF0000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>
                <a:spAutoFit/>
              </a:bodyPr>
              <a:lstStyle/>
              <a:p>
                <a:pPr algn="ctr">
                  <a:spcBef>
                    <a:spcPct val="0"/>
                  </a:spcBef>
                  <a:spcAft>
                    <a:spcPts val="600"/>
                  </a:spcAft>
                </a:pPr>
                <a:r>
                  <a:rPr kumimoji="1" lang="ja-JP" altLang="en-US" sz="2400" b="1" dirty="0" smtClean="0">
                    <a:solidFill>
                      <a:srgbClr val="4D4D4D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ノイズと</a:t>
                </a:r>
                <a14:m>
                  <m:oMath xmlns:m="http://schemas.openxmlformats.org/officeDocument/2006/math">
                    <m:r>
                      <a:rPr kumimoji="1" lang="ja-JP" altLang="en-US" sz="2400" b="1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メイリオ" pitchFamily="50" charset="-128"/>
                        <a:cs typeface="メイリオ" pitchFamily="50" charset="-128"/>
                      </a:rPr>
                      <m:t>𝜶</m:t>
                    </m:r>
                  </m:oMath>
                </a14:m>
                <a:r>
                  <a:rPr kumimoji="1" lang="ja-JP" altLang="en-US" sz="2400" b="1" dirty="0" smtClean="0">
                    <a:solidFill>
                      <a:srgbClr val="4D4D4D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の影響を受ける</a:t>
                </a:r>
                <a:endParaRPr kumimoji="1" lang="ja-JP" altLang="en-US" sz="2400" b="1" dirty="0">
                  <a:solidFill>
                    <a:srgbClr val="4D4D4D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mc:Choice>
        <mc:Fallback>
          <p:sp>
            <p:nvSpPr>
              <p:cNvPr id="124" name="角丸四角形吹き出し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088684" y="2485814"/>
                <a:ext cx="2573225" cy="817245"/>
              </a:xfrm>
              <a:prstGeom prst="wedgeRoundRectCallout">
                <a:avLst>
                  <a:gd name="adj1" fmla="val 53331"/>
                  <a:gd name="adj2" fmla="val 77648"/>
                  <a:gd name="adj3" fmla="val 16667"/>
                </a:avLst>
              </a:prstGeom>
              <a:blipFill>
                <a:blip r:embed="rId11"/>
                <a:stretch>
                  <a:fillRect t="-2841" r="-2041"/>
                </a:stretch>
              </a:blipFill>
              <a:ln>
                <a:solidFill>
                  <a:srgbClr val="FF0000"/>
                </a:solidFill>
              </a:ln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945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7" grpId="0" animBg="1"/>
      <p:bldP spid="106" grpId="0" animBg="1"/>
      <p:bldP spid="88" grpId="0" animBg="1"/>
      <p:bldP spid="8" grpId="0" animBg="1"/>
      <p:bldP spid="1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 bwMode="auto">
          <a:xfrm>
            <a:off x="2145884" y="1206551"/>
            <a:ext cx="6214604" cy="545534"/>
          </a:xfr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954" b="1" dirty="0">
                <a:solidFill>
                  <a:schemeClr val="tx1"/>
                </a:solidFill>
              </a:rPr>
              <a:t>目次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145884" y="2365497"/>
            <a:ext cx="6381017" cy="398344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numCol="2" spcCol="180000">
            <a:noAutofit/>
          </a:bodyPr>
          <a:lstStyle/>
          <a:p>
            <a:pPr marL="501174" indent="-501174">
              <a:lnSpc>
                <a:spcPct val="120000"/>
              </a:lnSpc>
              <a:spcAft>
                <a:spcPts val="923"/>
              </a:spcAft>
              <a:buFont typeface="+mj-lt"/>
              <a:buAutoNum type="arabicPeriod"/>
            </a:pPr>
            <a:r>
              <a:rPr lang="ja-JP" altLang="en-US" sz="2800" dirty="0">
                <a:solidFill>
                  <a:schemeClr val="tx1">
                    <a:lumMod val="40000"/>
                    <a:lumOff val="6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はじめに</a:t>
            </a:r>
            <a:endParaRPr lang="en-US" altLang="ja-JP" sz="2800" dirty="0">
              <a:solidFill>
                <a:schemeClr val="tx1">
                  <a:lumMod val="40000"/>
                  <a:lumOff val="6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501174" indent="-501174">
              <a:lnSpc>
                <a:spcPct val="120000"/>
              </a:lnSpc>
              <a:spcAft>
                <a:spcPts val="923"/>
              </a:spcAft>
              <a:buFont typeface="+mj-lt"/>
              <a:buAutoNum type="arabicPeriod"/>
            </a:pPr>
            <a:r>
              <a:rPr lang="ja-JP" altLang="en-US" sz="2800" dirty="0">
                <a:solidFill>
                  <a:schemeClr val="bg1">
                    <a:lumMod val="6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提案手法</a:t>
            </a:r>
            <a:endParaRPr lang="en-US" altLang="ja-JP" sz="2800" dirty="0">
              <a:solidFill>
                <a:schemeClr val="bg1">
                  <a:lumMod val="6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501174" indent="-501174">
              <a:lnSpc>
                <a:spcPct val="120000"/>
              </a:lnSpc>
              <a:spcAft>
                <a:spcPts val="923"/>
              </a:spcAft>
              <a:buFont typeface="+mj-lt"/>
              <a:buAutoNum type="arabicPeriod"/>
            </a:pPr>
            <a:r>
              <a:rPr lang="ja-JP" altLang="en-US" sz="2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おわりに</a:t>
            </a:r>
            <a:endParaRPr lang="en-US" altLang="ja-JP" sz="2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748083" y="6239207"/>
            <a:ext cx="7645639" cy="15895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</a:pPr>
            <a:r>
              <a:rPr lang="ja-JP" altLang="en-US" sz="738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738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34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8453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3. </a:t>
            </a:r>
            <a:r>
              <a:rPr lang="ja-JP" altLang="en-US" sz="2954" dirty="0"/>
              <a:t>まとめ </a:t>
            </a:r>
            <a:r>
              <a:rPr lang="en-US" altLang="ja-JP" sz="2954" dirty="0"/>
              <a:t>-</a:t>
            </a:r>
            <a:r>
              <a:rPr lang="ja-JP" altLang="en-US" sz="2954" dirty="0"/>
              <a:t>研究の貢献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EE40562-2A91-1340-8772-538B8F0A01B7}"/>
              </a:ext>
            </a:extLst>
          </p:cNvPr>
          <p:cNvSpPr txBox="1"/>
          <p:nvPr/>
        </p:nvSpPr>
        <p:spPr>
          <a:xfrm>
            <a:off x="1007604" y="1451682"/>
            <a:ext cx="74494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b="1" dirty="0"/>
              <a:t>Shake-Shake</a:t>
            </a:r>
            <a:r>
              <a:rPr kumimoji="1" lang="ja-JP" altLang="en-US" sz="3200" b="1" dirty="0"/>
              <a:t>を</a:t>
            </a:r>
            <a:r>
              <a:rPr lang="en-US" altLang="ja-JP" sz="3200" b="1" dirty="0" smtClean="0"/>
              <a:t>2</a:t>
            </a:r>
            <a:r>
              <a:rPr kumimoji="1" lang="en-US" altLang="ja-JP" sz="3200" b="1" dirty="0" smtClean="0"/>
              <a:t>-Branch</a:t>
            </a:r>
            <a:r>
              <a:rPr kumimoji="1" lang="ja-JP" altLang="en-US" sz="3200" b="1" dirty="0" smtClean="0"/>
              <a:t>で</a:t>
            </a:r>
            <a:r>
              <a:rPr kumimoji="1" lang="ja-JP" altLang="en-US" sz="3200" b="1" dirty="0"/>
              <a:t>実現</a:t>
            </a:r>
            <a:endParaRPr kumimoji="1" lang="en-US" altLang="ja-JP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3200" b="1" dirty="0"/>
              <a:t>不安定な学習を安定化する工夫を開発</a:t>
            </a:r>
            <a:endParaRPr lang="en-US" altLang="ja-JP" sz="32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7FB8110-6540-0441-95CD-98EF000EE2B3}"/>
              </a:ext>
            </a:extLst>
          </p:cNvPr>
          <p:cNvSpPr txBox="1"/>
          <p:nvPr/>
        </p:nvSpPr>
        <p:spPr>
          <a:xfrm>
            <a:off x="435505" y="844303"/>
            <a:ext cx="381873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提案手法 </a:t>
            </a:r>
            <a:r>
              <a:rPr kumimoji="1" lang="en-US" altLang="ja-JP" sz="2800" b="1" dirty="0" err="1"/>
              <a:t>ShakeDrop</a:t>
            </a:r>
            <a:endParaRPr kumimoji="1" lang="en-US" altLang="ja-JP" sz="2800" b="1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0" y="2565953"/>
            <a:ext cx="5643311" cy="4283427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4166990" y="5098501"/>
            <a:ext cx="480131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3600" b="1" dirty="0"/>
              <a:t>世界最高精度を達成！</a:t>
            </a:r>
            <a:endParaRPr lang="en-US" altLang="ja-JP" sz="3600" b="1" dirty="0"/>
          </a:p>
        </p:txBody>
      </p:sp>
      <p:sp>
        <p:nvSpPr>
          <p:cNvPr id="45" name="正方形/長方形 44"/>
          <p:cNvSpPr/>
          <p:nvPr/>
        </p:nvSpPr>
        <p:spPr>
          <a:xfrm>
            <a:off x="6105854" y="5768284"/>
            <a:ext cx="296664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2400"/>
              <a:t>(2017/10/11</a:t>
            </a:r>
            <a:r>
              <a:rPr lang="ja-JP" altLang="en-US" sz="2400"/>
              <a:t> </a:t>
            </a:r>
            <a:r>
              <a:rPr lang="ja-JP" altLang="en-US" sz="2400" dirty="0"/>
              <a:t>時点</a:t>
            </a:r>
            <a:r>
              <a:rPr lang="en-US" altLang="ja-JP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4819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527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ローチャート: 代替処理 14"/>
          <p:cNvSpPr/>
          <p:nvPr/>
        </p:nvSpPr>
        <p:spPr bwMode="auto">
          <a:xfrm>
            <a:off x="431540" y="1760623"/>
            <a:ext cx="7956884" cy="1984115"/>
          </a:xfrm>
          <a:prstGeom prst="flowChartAlternateProcess">
            <a:avLst/>
          </a:prstGeom>
          <a:ln w="38100">
            <a:solidFill>
              <a:srgbClr val="0070C0"/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2. </a:t>
            </a:r>
            <a:r>
              <a:rPr lang="ja-JP" altLang="en-US" sz="2954" dirty="0"/>
              <a:t>既存研究 </a:t>
            </a:r>
            <a:r>
              <a:rPr lang="en-US" altLang="ja-JP" sz="2954" dirty="0"/>
              <a:t>-Shake-Shake</a:t>
            </a:r>
            <a:r>
              <a:rPr lang="ja-JP" altLang="en-US" sz="2954" dirty="0"/>
              <a:t>の解釈</a:t>
            </a:r>
            <a:r>
              <a:rPr lang="en-US" altLang="ja-JP" sz="2954" dirty="0"/>
              <a:t>(Backward)-</a:t>
            </a:r>
            <a:endParaRPr lang="ja-JP" altLang="en-US" sz="2954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4706454"/>
            <a:ext cx="2111596" cy="215154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07504" y="5302172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Backward</a:t>
            </a:r>
            <a:r>
              <a:rPr kumimoji="1" lang="ja-JP" altLang="en-US" sz="3200" dirty="0"/>
              <a:t>では内分点を取ることで</a:t>
            </a:r>
            <a:endParaRPr lang="en-US" altLang="ja-JP" sz="3200" dirty="0"/>
          </a:p>
          <a:p>
            <a:r>
              <a:rPr kumimoji="1" lang="ja-JP" altLang="en-US" sz="3200" b="1" dirty="0">
                <a:solidFill>
                  <a:srgbClr val="0070C0"/>
                </a:solidFill>
              </a:rPr>
              <a:t>更新量を減らし学習が安定化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31540" y="2085947"/>
                <a:ext cx="7385996" cy="1535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ja-JP" altLang="en-US" sz="4400" b="0" i="1" smtClean="0">
                          <a:latin typeface="Cambria Math" panose="02040503050406030204" pitchFamily="18" charset="0"/>
                        </a:rPr>
                        <m:t>𝜇</m:t>
                      </m:r>
                      <m:f>
                        <m:fPr>
                          <m:ctrlP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ja-JP" altLang="en-US" sz="4400"/>
                            <m:t>∂</m:t>
                          </m:r>
                          <m: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ja-JP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4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ja-JP" sz="4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m:rPr>
                              <m:nor/>
                            </m:rPr>
                            <a:rPr lang="ja-JP" altLang="en-US" sz="4400"/>
                            <m:t>∂</m:t>
                          </m:r>
                          <m:sSub>
                            <m:sSubPr>
                              <m:ctrlPr>
                                <a:rPr lang="en-US" altLang="ja-JP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ja-JP" sz="4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sz="4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2085947"/>
                <a:ext cx="7385996" cy="15350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 bwMode="auto">
          <a:xfrm>
            <a:off x="7056277" y="2660723"/>
            <a:ext cx="612067" cy="604235"/>
          </a:xfrm>
          <a:prstGeom prst="rect">
            <a:avLst/>
          </a:prstGeom>
          <a:noFill/>
          <a:ln>
            <a:prstDash val="sysDash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67110" y="1409964"/>
            <a:ext cx="670568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dirty="0"/>
              <a:t>パラメータ更新式 </a:t>
            </a:r>
            <a:r>
              <a:rPr kumimoji="1" lang="en-US" altLang="ja-JP" sz="3200" dirty="0"/>
              <a:t>(momentum</a:t>
            </a:r>
            <a:r>
              <a:rPr kumimoji="1" lang="ja-JP" altLang="en-US" sz="3200" dirty="0"/>
              <a:t>法</a:t>
            </a:r>
            <a:r>
              <a:rPr kumimoji="1" lang="en-US" altLang="ja-JP" sz="3200" dirty="0"/>
              <a:t>)</a:t>
            </a:r>
            <a:endParaRPr kumimoji="1" lang="ja-JP" altLang="en-US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39292" y="4084900"/>
            <a:ext cx="4273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β</a:t>
            </a:r>
            <a:r>
              <a:rPr lang="ja-JP" altLang="en-US" sz="2800" b="1" dirty="0"/>
              <a:t>の期待値に応じて</a:t>
            </a:r>
            <a:r>
              <a:rPr lang="en-US" altLang="ja-JP" sz="2800" b="1" dirty="0">
                <a:solidFill>
                  <a:srgbClr val="0070C0"/>
                </a:solidFill>
              </a:rPr>
              <a:t>0.5</a:t>
            </a:r>
            <a:r>
              <a:rPr lang="ja-JP" altLang="en-US" sz="2800" b="1" dirty="0">
                <a:solidFill>
                  <a:srgbClr val="0070C0"/>
                </a:solidFill>
              </a:rPr>
              <a:t>倍</a:t>
            </a:r>
            <a:endParaRPr kumimoji="1" lang="ja-JP" alt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4157624" y="2122934"/>
            <a:ext cx="1804638" cy="1467608"/>
          </a:xfrm>
          <a:prstGeom prst="rect">
            <a:avLst/>
          </a:prstGeom>
          <a:noFill/>
          <a:ln>
            <a:prstDash val="sysDash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角丸四角形吹き出し 7"/>
          <p:cNvSpPr/>
          <p:nvPr/>
        </p:nvSpPr>
        <p:spPr bwMode="auto">
          <a:xfrm>
            <a:off x="5654708" y="3477521"/>
            <a:ext cx="2794670" cy="572072"/>
          </a:xfrm>
          <a:prstGeom prst="wedgeRoundRectCallout">
            <a:avLst>
              <a:gd name="adj1" fmla="val -1986"/>
              <a:gd name="adj2" fmla="val -75748"/>
              <a:gd name="adj3" fmla="val 1666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4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更新量の移動平均</a:t>
            </a:r>
          </a:p>
        </p:txBody>
      </p:sp>
      <p:sp>
        <p:nvSpPr>
          <p:cNvPr id="17" name="角丸四角形吹き出し 16"/>
          <p:cNvSpPr/>
          <p:nvPr/>
        </p:nvSpPr>
        <p:spPr bwMode="auto">
          <a:xfrm>
            <a:off x="107504" y="3430430"/>
            <a:ext cx="4133062" cy="572072"/>
          </a:xfrm>
          <a:prstGeom prst="wedgeRoundRectCallout">
            <a:avLst>
              <a:gd name="adj1" fmla="val 40079"/>
              <a:gd name="adj2" fmla="val -62382"/>
              <a:gd name="adj3" fmla="val 1666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24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Backward</a:t>
            </a:r>
            <a:r>
              <a:rPr kumimoji="1" lang="ja-JP" altLang="en-US" sz="24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で得られる勾配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9528" y="4084900"/>
            <a:ext cx="3661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β</a:t>
            </a:r>
            <a:r>
              <a:rPr kumimoji="1" lang="ja-JP" altLang="en-US" sz="2800" b="1" dirty="0"/>
              <a:t>に応じて</a:t>
            </a:r>
            <a:r>
              <a:rPr kumimoji="1" lang="ja-JP" altLang="en-US" sz="2800" b="1" dirty="0">
                <a:solidFill>
                  <a:srgbClr val="0070C0"/>
                </a:solidFill>
              </a:rPr>
              <a:t>小さくなる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3719AA7-7080-A844-BBB3-6A13AB699258}"/>
              </a:ext>
            </a:extLst>
          </p:cNvPr>
          <p:cNvSpPr txBox="1"/>
          <p:nvPr/>
        </p:nvSpPr>
        <p:spPr>
          <a:xfrm>
            <a:off x="249052" y="775019"/>
            <a:ext cx="3720890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0070C0"/>
                </a:solidFill>
              </a:rPr>
              <a:t>β</a:t>
            </a:r>
            <a:r>
              <a:rPr kumimoji="1" lang="ja-JP" altLang="en-US" sz="2800" dirty="0">
                <a:solidFill>
                  <a:srgbClr val="0070C0"/>
                </a:solidFill>
              </a:rPr>
              <a:t>：一様乱数（</a:t>
            </a:r>
            <a:r>
              <a:rPr kumimoji="1" lang="en-US" altLang="ja-JP" sz="2800" dirty="0">
                <a:solidFill>
                  <a:srgbClr val="0070C0"/>
                </a:solidFill>
              </a:rPr>
              <a:t>0〜1</a:t>
            </a:r>
            <a:r>
              <a:rPr kumimoji="1" lang="ja-JP" altLang="en-US" sz="2800" dirty="0">
                <a:solidFill>
                  <a:srgbClr val="0070C0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918239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ローチャート: 代替処理 14"/>
          <p:cNvSpPr/>
          <p:nvPr/>
        </p:nvSpPr>
        <p:spPr bwMode="auto">
          <a:xfrm>
            <a:off x="480272" y="3733015"/>
            <a:ext cx="7956884" cy="1984115"/>
          </a:xfrm>
          <a:prstGeom prst="flowChartAlternateProcess">
            <a:avLst/>
          </a:prstGeom>
          <a:ln w="38100">
            <a:solidFill>
              <a:srgbClr val="0070C0"/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2. </a:t>
            </a:r>
            <a:r>
              <a:rPr lang="ja-JP" altLang="en-US" sz="2954" dirty="0"/>
              <a:t>既存研究 </a:t>
            </a:r>
            <a:r>
              <a:rPr lang="en-US" altLang="ja-JP" sz="2954" dirty="0"/>
              <a:t>-Shake-Shake</a:t>
            </a:r>
            <a:r>
              <a:rPr lang="ja-JP" altLang="en-US" sz="2954" dirty="0"/>
              <a:t>の解釈</a:t>
            </a:r>
            <a:r>
              <a:rPr lang="en-US" altLang="ja-JP" sz="2954" dirty="0"/>
              <a:t>(Backward)-</a:t>
            </a:r>
            <a:endParaRPr lang="ja-JP" altLang="en-US" sz="2954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949663" y="1158998"/>
                <a:ext cx="755745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 smtClean="0"/>
                  <a:t>ただし</a:t>
                </a:r>
                <a:r>
                  <a:rPr lang="ja-JP" altLang="en-US" sz="3200" dirty="0"/>
                  <a:t>先</a:t>
                </a:r>
                <a:r>
                  <a:rPr lang="ja-JP" altLang="en-US" sz="3200" dirty="0" smtClean="0"/>
                  <a:t>ほど</a:t>
                </a:r>
                <a:r>
                  <a:rPr kumimoji="1" lang="ja-JP" altLang="en-US" sz="3200" dirty="0" smtClean="0"/>
                  <a:t>の解釈は</a:t>
                </a:r>
                <a14:m>
                  <m:oMath xmlns:m="http://schemas.openxmlformats.org/officeDocument/2006/math">
                    <m:r>
                      <a:rPr kumimoji="1" lang="ja-JP" alt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kumimoji="1" lang="en-US" altLang="ja-JP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kumimoji="1" lang="ja-JP" altLang="en-US" sz="3200" dirty="0" smtClean="0"/>
                  <a:t>の場合で</a:t>
                </a:r>
                <a:endParaRPr kumimoji="1" lang="en-US" altLang="ja-JP" sz="3200" dirty="0" smtClean="0"/>
              </a:p>
              <a:p>
                <a:r>
                  <a:rPr lang="ja-JP" altLang="en-US" sz="3200" dirty="0" smtClean="0"/>
                  <a:t>内分</a:t>
                </a:r>
                <a:r>
                  <a:rPr lang="ja-JP" altLang="en-US" sz="3200" dirty="0"/>
                  <a:t>点</a:t>
                </a:r>
                <a:r>
                  <a:rPr lang="ja-JP" altLang="en-US" sz="3200" dirty="0" smtClean="0"/>
                  <a:t>を取るとどうなるか分からない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63" y="1158998"/>
                <a:ext cx="7557455" cy="1077218"/>
              </a:xfrm>
              <a:prstGeom prst="rect">
                <a:avLst/>
              </a:prstGeom>
              <a:blipFill>
                <a:blip r:embed="rId2"/>
                <a:stretch>
                  <a:fillRect l="-2097" t="-6780" b="-17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80272" y="4058339"/>
                <a:ext cx="7385996" cy="1535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ja-JP" altLang="en-US" sz="4400" b="0" i="1" smtClean="0">
                          <a:latin typeface="Cambria Math" panose="02040503050406030204" pitchFamily="18" charset="0"/>
                        </a:rPr>
                        <m:t>𝜇</m:t>
                      </m:r>
                      <m:f>
                        <m:fPr>
                          <m:ctrlP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ja-JP" altLang="en-US" sz="4400"/>
                            <m:t>∂</m:t>
                          </m:r>
                          <m: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ja-JP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4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ja-JP" sz="4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m:rPr>
                              <m:nor/>
                            </m:rPr>
                            <a:rPr lang="ja-JP" altLang="en-US" sz="4400"/>
                            <m:t>∂</m:t>
                          </m:r>
                          <m:sSub>
                            <m:sSubPr>
                              <m:ctrlPr>
                                <a:rPr lang="en-US" altLang="ja-JP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ja-JP" sz="4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sz="4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72" y="4058339"/>
                <a:ext cx="7385996" cy="15350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 bwMode="auto">
          <a:xfrm>
            <a:off x="7105009" y="4633115"/>
            <a:ext cx="612067" cy="604235"/>
          </a:xfrm>
          <a:prstGeom prst="rect">
            <a:avLst/>
          </a:prstGeom>
          <a:noFill/>
          <a:ln>
            <a:prstDash val="sysDash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15842" y="3382356"/>
            <a:ext cx="670568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dirty="0"/>
              <a:t>パラメータ更新式 </a:t>
            </a:r>
            <a:r>
              <a:rPr kumimoji="1" lang="en-US" altLang="ja-JP" sz="3200" dirty="0"/>
              <a:t>(momentum</a:t>
            </a:r>
            <a:r>
              <a:rPr kumimoji="1" lang="ja-JP" altLang="en-US" sz="3200" dirty="0"/>
              <a:t>法</a:t>
            </a:r>
            <a:r>
              <a:rPr kumimoji="1" lang="en-US" altLang="ja-JP" sz="3200" dirty="0"/>
              <a:t>)</a:t>
            </a:r>
            <a:endParaRPr kumimoji="1" lang="ja-JP" altLang="en-US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86630" y="6030296"/>
            <a:ext cx="4344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a/β</a:t>
            </a:r>
            <a:r>
              <a:rPr lang="ja-JP" altLang="en-US" sz="2800" b="1" dirty="0"/>
              <a:t>の期待値に</a:t>
            </a:r>
            <a:r>
              <a:rPr lang="ja-JP" altLang="en-US" sz="2800" b="1" dirty="0" smtClean="0"/>
              <a:t>応じて</a:t>
            </a:r>
            <a:r>
              <a:rPr lang="en-US" altLang="ja-JP" sz="2800" b="1" dirty="0" smtClean="0"/>
              <a:t>...?</a:t>
            </a:r>
            <a:endParaRPr kumimoji="1" lang="ja-JP" alt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4206356" y="4095326"/>
            <a:ext cx="1804638" cy="1467608"/>
          </a:xfrm>
          <a:prstGeom prst="rect">
            <a:avLst/>
          </a:prstGeom>
          <a:noFill/>
          <a:ln>
            <a:prstDash val="sysDash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角丸四角形吹き出し 7"/>
          <p:cNvSpPr/>
          <p:nvPr/>
        </p:nvSpPr>
        <p:spPr bwMode="auto">
          <a:xfrm>
            <a:off x="5703440" y="5449913"/>
            <a:ext cx="2794670" cy="572072"/>
          </a:xfrm>
          <a:prstGeom prst="wedgeRoundRectCallout">
            <a:avLst>
              <a:gd name="adj1" fmla="val -1986"/>
              <a:gd name="adj2" fmla="val -75748"/>
              <a:gd name="adj3" fmla="val 1666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4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更新量の移動平均</a:t>
            </a:r>
          </a:p>
        </p:txBody>
      </p:sp>
      <p:sp>
        <p:nvSpPr>
          <p:cNvPr id="17" name="角丸四角形吹き出し 16"/>
          <p:cNvSpPr/>
          <p:nvPr/>
        </p:nvSpPr>
        <p:spPr bwMode="auto">
          <a:xfrm>
            <a:off x="156236" y="5402822"/>
            <a:ext cx="4133062" cy="572072"/>
          </a:xfrm>
          <a:prstGeom prst="wedgeRoundRectCallout">
            <a:avLst>
              <a:gd name="adj1" fmla="val 40079"/>
              <a:gd name="adj2" fmla="val -62382"/>
              <a:gd name="adj3" fmla="val 1666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24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Backward</a:t>
            </a:r>
            <a:r>
              <a:rPr kumimoji="1" lang="ja-JP" altLang="en-US" sz="24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で得られる勾配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8260" y="6057292"/>
            <a:ext cx="2901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α/β</a:t>
            </a:r>
            <a:r>
              <a:rPr kumimoji="1" lang="ja-JP" altLang="en-US" sz="2800" b="1" dirty="0"/>
              <a:t>に</a:t>
            </a:r>
            <a:r>
              <a:rPr kumimoji="1" lang="ja-JP" altLang="en-US" sz="2800" b="1" dirty="0" smtClean="0"/>
              <a:t>応じて</a:t>
            </a:r>
            <a:r>
              <a:rPr kumimoji="1" lang="en-US" altLang="ja-JP" sz="2800" b="1" dirty="0" smtClean="0"/>
              <a:t>...?</a:t>
            </a:r>
            <a:endParaRPr kumimoji="1" lang="ja-JP" altLang="en-US" sz="2800" b="1" dirty="0">
              <a:solidFill>
                <a:srgbClr val="0070C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3719AA7-7080-A844-BBB3-6A13AB699258}"/>
              </a:ext>
            </a:extLst>
          </p:cNvPr>
          <p:cNvSpPr txBox="1"/>
          <p:nvPr/>
        </p:nvSpPr>
        <p:spPr>
          <a:xfrm>
            <a:off x="297784" y="2747411"/>
            <a:ext cx="3720890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0070C0"/>
                </a:solidFill>
              </a:rPr>
              <a:t>β</a:t>
            </a:r>
            <a:r>
              <a:rPr kumimoji="1" lang="ja-JP" altLang="en-US" sz="2800" dirty="0">
                <a:solidFill>
                  <a:srgbClr val="0070C0"/>
                </a:solidFill>
              </a:rPr>
              <a:t>：一様乱数（</a:t>
            </a:r>
            <a:r>
              <a:rPr kumimoji="1" lang="en-US" altLang="ja-JP" sz="2800" dirty="0">
                <a:solidFill>
                  <a:srgbClr val="0070C0"/>
                </a:solidFill>
              </a:rPr>
              <a:t>0〜1</a:t>
            </a:r>
            <a:r>
              <a:rPr kumimoji="1" lang="ja-JP" altLang="en-US" sz="2800" dirty="0">
                <a:solidFill>
                  <a:srgbClr val="0070C0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786366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1. </a:t>
            </a:r>
            <a:r>
              <a:rPr lang="ja-JP" altLang="en-US" sz="2954" dirty="0"/>
              <a:t>はじめに </a:t>
            </a:r>
            <a:r>
              <a:rPr lang="en-US" altLang="ja-JP" sz="2954" dirty="0"/>
              <a:t>–CIFAR-100</a:t>
            </a:r>
            <a:r>
              <a:rPr lang="ja-JP" altLang="en-US" sz="2954" dirty="0"/>
              <a:t>の認識精度の推移</a:t>
            </a:r>
            <a:r>
              <a:rPr lang="en-US" altLang="ja-JP" sz="2954" dirty="0"/>
              <a:t>-</a:t>
            </a:r>
            <a:endParaRPr lang="ja-JP" altLang="en-US" sz="2400" dirty="0"/>
          </a:p>
        </p:txBody>
      </p:sp>
      <p:graphicFrame>
        <p:nvGraphicFramePr>
          <p:cNvPr id="6" name="グラフ 5"/>
          <p:cNvGraphicFramePr/>
          <p:nvPr>
            <p:extLst>
              <p:ext uri="{D42A27DB-BD31-4B8C-83A1-F6EECF244321}">
                <p14:modId xmlns:p14="http://schemas.microsoft.com/office/powerpoint/2010/main" val="1234733676"/>
              </p:ext>
            </p:extLst>
          </p:nvPr>
        </p:nvGraphicFramePr>
        <p:xfrm>
          <a:off x="143508" y="117979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55031" y="728700"/>
            <a:ext cx="2068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75000"/>
                  </a:schemeClr>
                </a:solidFill>
              </a:rPr>
              <a:t>認識率 </a:t>
            </a:r>
            <a:r>
              <a:rPr lang="en-US" altLang="ja-JP" sz="2800" dirty="0">
                <a:solidFill>
                  <a:schemeClr val="tx1">
                    <a:lumMod val="75000"/>
                  </a:schemeClr>
                </a:solidFill>
              </a:rPr>
              <a:t>(%)</a:t>
            </a:r>
            <a:endParaRPr kumimoji="1" lang="ja-JP" alt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6598" y="6519446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tx1">
                    <a:lumMod val="75000"/>
                  </a:schemeClr>
                </a:solidFill>
              </a:rPr>
              <a:t>2015</a:t>
            </a:r>
            <a:r>
              <a:rPr kumimoji="1" lang="ja-JP" altLang="en-US" sz="1600" dirty="0">
                <a:solidFill>
                  <a:schemeClr val="tx1">
                    <a:lumMod val="75000"/>
                  </a:schemeClr>
                </a:solidFill>
              </a:rPr>
              <a:t>年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34198" y="6519446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tx1">
                    <a:lumMod val="75000"/>
                  </a:schemeClr>
                </a:solidFill>
              </a:rPr>
              <a:t>2016</a:t>
            </a:r>
            <a:r>
              <a:rPr kumimoji="1" lang="ja-JP" altLang="en-US" sz="1600" dirty="0">
                <a:solidFill>
                  <a:schemeClr val="tx1">
                    <a:lumMod val="75000"/>
                  </a:schemeClr>
                </a:solidFill>
              </a:rPr>
              <a:t>年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340117" y="5982655"/>
            <a:ext cx="45719" cy="8849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112060" y="5987828"/>
            <a:ext cx="45719" cy="8849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08487" y="6529004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tx1">
                    <a:lumMod val="75000"/>
                  </a:schemeClr>
                </a:solidFill>
              </a:rPr>
              <a:t>2017</a:t>
            </a:r>
            <a:r>
              <a:rPr kumimoji="1" lang="ja-JP" altLang="en-US" sz="1600" dirty="0">
                <a:solidFill>
                  <a:schemeClr val="tx1">
                    <a:lumMod val="75000"/>
                  </a:schemeClr>
                </a:solidFill>
              </a:rPr>
              <a:t>年</a:t>
            </a:r>
          </a:p>
        </p:txBody>
      </p:sp>
      <p:sp>
        <p:nvSpPr>
          <p:cNvPr id="16" name="角丸四角形吹き出し 15"/>
          <p:cNvSpPr/>
          <p:nvPr/>
        </p:nvSpPr>
        <p:spPr>
          <a:xfrm>
            <a:off x="1885603" y="4905164"/>
            <a:ext cx="1757680" cy="434415"/>
          </a:xfrm>
          <a:prstGeom prst="wedgeRoundRectCallout">
            <a:avLst>
              <a:gd name="adj1" fmla="val -41585"/>
              <a:gd name="adj2" fmla="val -7231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dirty="0"/>
              <a:t>Pre-</a:t>
            </a:r>
            <a:r>
              <a:rPr lang="en-US" altLang="ja-JP" sz="2000" dirty="0" err="1"/>
              <a:t>ResNet</a:t>
            </a:r>
            <a:endParaRPr lang="ja-JP" sz="2000" dirty="0"/>
          </a:p>
        </p:txBody>
      </p:sp>
      <p:sp>
        <p:nvSpPr>
          <p:cNvPr id="17" name="角丸四角形吹き出し 16"/>
          <p:cNvSpPr/>
          <p:nvPr/>
        </p:nvSpPr>
        <p:spPr>
          <a:xfrm>
            <a:off x="863588" y="3573016"/>
            <a:ext cx="1832632" cy="422764"/>
          </a:xfrm>
          <a:prstGeom prst="wedgeRoundRectCallout">
            <a:avLst>
              <a:gd name="adj1" fmla="val 39399"/>
              <a:gd name="adj2" fmla="val 7420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dirty="0"/>
              <a:t>Wide </a:t>
            </a:r>
            <a:r>
              <a:rPr lang="en-US" altLang="ja-JP" sz="2000" dirty="0" err="1"/>
              <a:t>ResNet</a:t>
            </a:r>
            <a:endParaRPr lang="ja-JP" sz="2000" dirty="0"/>
          </a:p>
        </p:txBody>
      </p:sp>
      <p:sp>
        <p:nvSpPr>
          <p:cNvPr id="19" name="角丸四角形吹き出し 18"/>
          <p:cNvSpPr/>
          <p:nvPr/>
        </p:nvSpPr>
        <p:spPr>
          <a:xfrm>
            <a:off x="3383868" y="3990542"/>
            <a:ext cx="1553830" cy="422764"/>
          </a:xfrm>
          <a:prstGeom prst="wedgeRoundRectCallout">
            <a:avLst>
              <a:gd name="adj1" fmla="val -36882"/>
              <a:gd name="adj2" fmla="val -7703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dirty="0" err="1"/>
              <a:t>DenseNet</a:t>
            </a:r>
            <a:endParaRPr lang="ja-JP" sz="2000" dirty="0"/>
          </a:p>
        </p:txBody>
      </p:sp>
      <p:sp>
        <p:nvSpPr>
          <p:cNvPr id="20" name="角丸四角形吹き出し 19"/>
          <p:cNvSpPr/>
          <p:nvPr/>
        </p:nvSpPr>
        <p:spPr>
          <a:xfrm>
            <a:off x="4427984" y="3488913"/>
            <a:ext cx="1740664" cy="462117"/>
          </a:xfrm>
          <a:prstGeom prst="wedgeRoundRectCallout">
            <a:avLst>
              <a:gd name="adj1" fmla="val -59695"/>
              <a:gd name="adj2" fmla="val -38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dirty="0" err="1"/>
              <a:t>PyramidNet</a:t>
            </a:r>
            <a:endParaRPr lang="ja-JP" sz="2000" dirty="0"/>
          </a:p>
        </p:txBody>
      </p:sp>
      <p:sp>
        <p:nvSpPr>
          <p:cNvPr id="21" name="角丸四角形吹き出し 20"/>
          <p:cNvSpPr/>
          <p:nvPr/>
        </p:nvSpPr>
        <p:spPr>
          <a:xfrm>
            <a:off x="3170727" y="2553494"/>
            <a:ext cx="1401273" cy="459660"/>
          </a:xfrm>
          <a:prstGeom prst="wedgeRoundRectCallout">
            <a:avLst>
              <a:gd name="adj1" fmla="val 37954"/>
              <a:gd name="adj2" fmla="val 7554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dirty="0" err="1"/>
              <a:t>ResNeXt</a:t>
            </a:r>
            <a:endParaRPr lang="ja-JP" sz="2000" dirty="0"/>
          </a:p>
        </p:txBody>
      </p:sp>
      <p:sp>
        <p:nvSpPr>
          <p:cNvPr id="22" name="角丸四角形吹き出し 21"/>
          <p:cNvSpPr/>
          <p:nvPr/>
        </p:nvSpPr>
        <p:spPr>
          <a:xfrm>
            <a:off x="3383868" y="1140457"/>
            <a:ext cx="4896544" cy="634930"/>
          </a:xfrm>
          <a:prstGeom prst="wedgeRoundRectCallout">
            <a:avLst>
              <a:gd name="adj1" fmla="val 41157"/>
              <a:gd name="adj2" fmla="val 125323"/>
              <a:gd name="adj3" fmla="val 16667"/>
            </a:avLst>
          </a:prstGeom>
          <a:ln w="317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b="1" dirty="0">
                <a:solidFill>
                  <a:srgbClr val="FF0000"/>
                </a:solidFill>
              </a:rPr>
              <a:t>提案手法</a:t>
            </a:r>
            <a:r>
              <a:rPr lang="en-US" altLang="ja-JP" sz="3200" b="1" dirty="0">
                <a:solidFill>
                  <a:srgbClr val="FF0000"/>
                </a:solidFill>
              </a:rPr>
              <a:t>: </a:t>
            </a:r>
            <a:r>
              <a:rPr lang="en-US" altLang="ja-JP" sz="3200" b="1" dirty="0" err="1">
                <a:solidFill>
                  <a:srgbClr val="FF0000"/>
                </a:solidFill>
              </a:rPr>
              <a:t>ShakeDrop</a:t>
            </a:r>
            <a:endParaRPr lang="ja-JP" sz="3200" b="1" dirty="0">
              <a:solidFill>
                <a:srgbClr val="FF0000"/>
              </a:solidFill>
            </a:endParaRPr>
          </a:p>
        </p:txBody>
      </p:sp>
      <p:sp>
        <p:nvSpPr>
          <p:cNvPr id="24" name="角丸四角形吹き出し 23"/>
          <p:cNvSpPr/>
          <p:nvPr/>
        </p:nvSpPr>
        <p:spPr>
          <a:xfrm>
            <a:off x="5430237" y="3013154"/>
            <a:ext cx="1976648" cy="422764"/>
          </a:xfrm>
          <a:prstGeom prst="wedgeRoundRectCallout">
            <a:avLst>
              <a:gd name="adj1" fmla="val 1102"/>
              <a:gd name="adj2" fmla="val -7825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dirty="0"/>
              <a:t>Shake-Shake</a:t>
            </a:r>
            <a:endParaRPr lang="ja-JP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175956" y="4746958"/>
            <a:ext cx="480131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3600" b="1" dirty="0"/>
              <a:t>世界最高精度を達成！</a:t>
            </a:r>
            <a:endParaRPr lang="en-US" altLang="ja-JP" sz="3600" b="1" dirty="0"/>
          </a:p>
        </p:txBody>
      </p:sp>
      <p:sp>
        <p:nvSpPr>
          <p:cNvPr id="28" name="正方形/長方形 27"/>
          <p:cNvSpPr/>
          <p:nvPr/>
        </p:nvSpPr>
        <p:spPr>
          <a:xfrm>
            <a:off x="6114820" y="5416741"/>
            <a:ext cx="296664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2400"/>
              <a:t>(2017/10/11</a:t>
            </a:r>
            <a:r>
              <a:rPr lang="ja-JP" altLang="en-US" sz="2400"/>
              <a:t> </a:t>
            </a:r>
            <a:r>
              <a:rPr lang="ja-JP" altLang="en-US" sz="2400" dirty="0"/>
              <a:t>時点</a:t>
            </a:r>
            <a:r>
              <a:rPr lang="en-US" altLang="ja-JP" sz="2400" dirty="0"/>
              <a:t>)</a:t>
            </a:r>
          </a:p>
        </p:txBody>
      </p:sp>
      <p:sp>
        <p:nvSpPr>
          <p:cNvPr id="29" name="角丸四角形吹き出し 28"/>
          <p:cNvSpPr/>
          <p:nvPr/>
        </p:nvSpPr>
        <p:spPr>
          <a:xfrm>
            <a:off x="3643283" y="2052461"/>
            <a:ext cx="2314219" cy="407528"/>
          </a:xfrm>
          <a:prstGeom prst="wedgeRoundRectCallout">
            <a:avLst>
              <a:gd name="adj1" fmla="val 1682"/>
              <a:gd name="adj2" fmla="val 13203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dirty="0" err="1"/>
              <a:t>PyramidSepDrop</a:t>
            </a:r>
            <a:endParaRPr lang="ja-JP" sz="2000" dirty="0"/>
          </a:p>
        </p:txBody>
      </p:sp>
      <p:sp>
        <p:nvSpPr>
          <p:cNvPr id="30" name="角丸四角形吹き出し 29"/>
          <p:cNvSpPr/>
          <p:nvPr/>
        </p:nvSpPr>
        <p:spPr>
          <a:xfrm>
            <a:off x="1009635" y="5553236"/>
            <a:ext cx="1213591" cy="414365"/>
          </a:xfrm>
          <a:prstGeom prst="wedgeRoundRectCallout">
            <a:avLst>
              <a:gd name="adj1" fmla="val -45834"/>
              <a:gd name="adj2" fmla="val -6345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dirty="0" err="1"/>
              <a:t>ResNet</a:t>
            </a:r>
            <a:endParaRPr lang="ja-JP" sz="2000" dirty="0"/>
          </a:p>
        </p:txBody>
      </p:sp>
    </p:spTree>
    <p:extLst>
      <p:ext uri="{BB962C8B-B14F-4D97-AF65-F5344CB8AC3E}">
        <p14:creationId xmlns:p14="http://schemas.microsoft.com/office/powerpoint/2010/main" val="2527564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3. </a:t>
            </a:r>
            <a:r>
              <a:rPr lang="ja-JP" altLang="en-US" sz="2954" dirty="0"/>
              <a:t>おわりに </a:t>
            </a:r>
            <a:r>
              <a:rPr lang="en-US" altLang="ja-JP" sz="2954" dirty="0"/>
              <a:t>–</a:t>
            </a:r>
            <a:r>
              <a:rPr lang="ja-JP" altLang="en-US" sz="2954" dirty="0"/>
              <a:t>今後の課題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2623" y="5085184"/>
            <a:ext cx="85587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3200" dirty="0" err="1"/>
              <a:t>ImageNet</a:t>
            </a:r>
            <a:r>
              <a:rPr lang="ja-JP" altLang="en-US" sz="3200" dirty="0"/>
              <a:t>における</a:t>
            </a:r>
            <a:r>
              <a:rPr kumimoji="1" lang="ja-JP" altLang="en-US" sz="3200" dirty="0"/>
              <a:t>検証</a:t>
            </a:r>
            <a:endParaRPr kumimoji="1" lang="en-US" altLang="ja-JP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sz="3200" dirty="0"/>
              <a:t>様々な条件での認識精度の検証</a:t>
            </a:r>
            <a:endParaRPr kumimoji="1" lang="en-US" altLang="ja-JP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sz="3200" dirty="0"/>
              <a:t>エラー率の低下を目指したパラメータ調整</a:t>
            </a:r>
            <a:endParaRPr kumimoji="1" lang="ja-JP" altLang="en-US" sz="3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6" y="944724"/>
            <a:ext cx="7148622" cy="3844800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292623" y="763188"/>
            <a:ext cx="226382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b="1" dirty="0" err="1"/>
              <a:t>ShakeDrop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6502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角丸四角形 49"/>
          <p:cNvSpPr/>
          <p:nvPr/>
        </p:nvSpPr>
        <p:spPr bwMode="auto">
          <a:xfrm>
            <a:off x="611560" y="3320988"/>
            <a:ext cx="4356484" cy="2448272"/>
          </a:xfrm>
          <a:prstGeom prst="round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CB8D4AB8-C743-4F3E-8FCF-747A06DF974D}"/>
              </a:ext>
            </a:extLst>
          </p:cNvPr>
          <p:cNvCxnSpPr>
            <a:cxnSpLocks/>
          </p:cNvCxnSpPr>
          <p:nvPr/>
        </p:nvCxnSpPr>
        <p:spPr>
          <a:xfrm flipH="1">
            <a:off x="3241510" y="4302178"/>
            <a:ext cx="397097" cy="1171598"/>
          </a:xfrm>
          <a:prstGeom prst="line">
            <a:avLst/>
          </a:prstGeom>
          <a:ln>
            <a:solidFill>
              <a:srgbClr val="7B7B7B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503548" y="1113062"/>
            <a:ext cx="79993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内分点</a:t>
            </a:r>
            <a:r>
              <a:rPr kumimoji="1" lang="ja-JP" altLang="en-US" sz="3200" dirty="0"/>
              <a:t>を用いることで</a:t>
            </a:r>
            <a:endParaRPr kumimoji="1" lang="en-US" altLang="ja-JP" sz="3200" dirty="0"/>
          </a:p>
          <a:p>
            <a:r>
              <a:rPr kumimoji="1" lang="ja-JP" altLang="en-US" sz="3200" b="1" dirty="0"/>
              <a:t>データを擬似的に増加させている</a:t>
            </a:r>
            <a:r>
              <a:rPr kumimoji="1" lang="ja-JP" altLang="en-US" sz="3200" dirty="0"/>
              <a:t>ならば</a:t>
            </a:r>
            <a:r>
              <a:rPr lang="en-US" altLang="ja-JP" sz="3200" dirty="0"/>
              <a:t>...</a:t>
            </a:r>
            <a:endParaRPr kumimoji="1" lang="ja-JP" altLang="en-US" sz="3200" dirty="0"/>
          </a:p>
        </p:txBody>
      </p:sp>
      <p:sp>
        <p:nvSpPr>
          <p:cNvPr id="41" name="タイトル 3"/>
          <p:cNvSpPr>
            <a:spLocks noGrp="1"/>
          </p:cNvSpPr>
          <p:nvPr>
            <p:ph type="title"/>
          </p:nvPr>
        </p:nvSpPr>
        <p:spPr>
          <a:xfrm>
            <a:off x="251520" y="152636"/>
            <a:ext cx="8640960" cy="396044"/>
          </a:xfrm>
        </p:spPr>
        <p:txBody>
          <a:bodyPr/>
          <a:lstStyle/>
          <a:p>
            <a:r>
              <a:rPr lang="en-US" altLang="ja-JP" sz="2954" dirty="0"/>
              <a:t>3. </a:t>
            </a:r>
            <a:r>
              <a:rPr lang="ja-JP" altLang="en-US" sz="2954" dirty="0"/>
              <a:t>提案手法 </a:t>
            </a:r>
            <a:r>
              <a:rPr lang="en-US" altLang="ja-JP" sz="2954" dirty="0"/>
              <a:t>-Shake-Shake</a:t>
            </a:r>
            <a:r>
              <a:rPr lang="ja-JP" altLang="en-US" sz="2954" dirty="0"/>
              <a:t>の改良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sp>
        <p:nvSpPr>
          <p:cNvPr id="58" name="楕円 29">
            <a:extLst>
              <a:ext uri="{FF2B5EF4-FFF2-40B4-BE49-F238E27FC236}">
                <a16:creationId xmlns:a16="http://schemas.microsoft.com/office/drawing/2014/main" id="{1E9B06E6-6258-4BA5-A2D6-DCBCDBAF63E6}"/>
              </a:ext>
            </a:extLst>
          </p:cNvPr>
          <p:cNvSpPr/>
          <p:nvPr/>
        </p:nvSpPr>
        <p:spPr bwMode="auto">
          <a:xfrm flipV="1">
            <a:off x="2046046" y="4471504"/>
            <a:ext cx="100175" cy="83084"/>
          </a:xfrm>
          <a:prstGeom prst="ellipse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2ADBA833-C69E-4A9D-B28B-F99B4E5D6761}"/>
              </a:ext>
            </a:extLst>
          </p:cNvPr>
          <p:cNvCxnSpPr>
            <a:cxnSpLocks/>
            <a:stCxn id="58" idx="7"/>
          </p:cNvCxnSpPr>
          <p:nvPr/>
        </p:nvCxnSpPr>
        <p:spPr>
          <a:xfrm>
            <a:off x="2131551" y="4542421"/>
            <a:ext cx="1101493" cy="945444"/>
          </a:xfrm>
          <a:prstGeom prst="straightConnector1">
            <a:avLst/>
          </a:prstGeom>
          <a:ln w="666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D77AA56B-F73A-4FE6-B69E-07E4E6E3B5FB}"/>
              </a:ext>
            </a:extLst>
          </p:cNvPr>
          <p:cNvCxnSpPr>
            <a:cxnSpLocks/>
            <a:endCxn id="58" idx="6"/>
          </p:cNvCxnSpPr>
          <p:nvPr/>
        </p:nvCxnSpPr>
        <p:spPr>
          <a:xfrm flipH="1">
            <a:off x="2146221" y="4285313"/>
            <a:ext cx="1427634" cy="227733"/>
          </a:xfrm>
          <a:prstGeom prst="straightConnector1">
            <a:avLst/>
          </a:prstGeom>
          <a:ln w="666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楕円 32">
            <a:extLst>
              <a:ext uri="{FF2B5EF4-FFF2-40B4-BE49-F238E27FC236}">
                <a16:creationId xmlns:a16="http://schemas.microsoft.com/office/drawing/2014/main" id="{0BB3391C-35D6-4143-BCBE-0827C359050E}"/>
              </a:ext>
            </a:extLst>
          </p:cNvPr>
          <p:cNvSpPr/>
          <p:nvPr/>
        </p:nvSpPr>
        <p:spPr bwMode="auto">
          <a:xfrm flipV="1">
            <a:off x="3175582" y="5473776"/>
            <a:ext cx="100175" cy="83084"/>
          </a:xfrm>
          <a:prstGeom prst="ellipse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5" name="楕円 35">
            <a:extLst>
              <a:ext uri="{FF2B5EF4-FFF2-40B4-BE49-F238E27FC236}">
                <a16:creationId xmlns:a16="http://schemas.microsoft.com/office/drawing/2014/main" id="{45C61A3D-752D-46BD-A146-8CD695AD9ED0}"/>
              </a:ext>
            </a:extLst>
          </p:cNvPr>
          <p:cNvSpPr/>
          <p:nvPr/>
        </p:nvSpPr>
        <p:spPr bwMode="auto">
          <a:xfrm flipV="1">
            <a:off x="3588771" y="4243771"/>
            <a:ext cx="100175" cy="83084"/>
          </a:xfrm>
          <a:prstGeom prst="ellipse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E3C200FE-1D09-47DB-9476-F4565AC0BC46}"/>
              </a:ext>
            </a:extLst>
          </p:cNvPr>
          <p:cNvCxnSpPr>
            <a:cxnSpLocks/>
            <a:stCxn id="58" idx="3"/>
          </p:cNvCxnSpPr>
          <p:nvPr/>
        </p:nvCxnSpPr>
        <p:spPr>
          <a:xfrm flipH="1" flipV="1">
            <a:off x="789140" y="3770100"/>
            <a:ext cx="1271576" cy="713571"/>
          </a:xfrm>
          <a:prstGeom prst="straightConnector1">
            <a:avLst/>
          </a:prstGeom>
          <a:ln w="66675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楕円 29">
            <a:extLst>
              <a:ext uri="{FF2B5EF4-FFF2-40B4-BE49-F238E27FC236}">
                <a16:creationId xmlns:a16="http://schemas.microsoft.com/office/drawing/2014/main" id="{1E9B06E6-6258-4BA5-A2D6-DCBCDBAF63E6}"/>
              </a:ext>
            </a:extLst>
          </p:cNvPr>
          <p:cNvSpPr/>
          <p:nvPr/>
        </p:nvSpPr>
        <p:spPr bwMode="auto">
          <a:xfrm flipV="1">
            <a:off x="717735" y="3705114"/>
            <a:ext cx="100175" cy="83084"/>
          </a:xfrm>
          <a:prstGeom prst="ellipse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吹き出し: 角を丸めた四角形 34">
                <a:extLst>
                  <a:ext uri="{FF2B5EF4-FFF2-40B4-BE49-F238E27FC236}">
                    <a16:creationId xmlns:a16="http://schemas.microsoft.com/office/drawing/2014/main" id="{F4BE304B-F6D7-45FC-B6ED-11A4099D03AD}"/>
                  </a:ext>
                </a:extLst>
              </p:cNvPr>
              <p:cNvSpPr/>
              <p:nvPr/>
            </p:nvSpPr>
            <p:spPr bwMode="auto">
              <a:xfrm>
                <a:off x="660447" y="4165600"/>
                <a:ext cx="774754" cy="667417"/>
              </a:xfrm>
              <a:prstGeom prst="wedgeRoundRectCallout">
                <a:avLst>
                  <a:gd name="adj1" fmla="val -5424"/>
                  <a:gd name="adj2" fmla="val -77674"/>
                  <a:gd name="adj3" fmla="val 16667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ja-JP" sz="28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ja-JP" alt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4" name="吹き出し: 角を丸めた四角形 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4BE304B-F6D7-45FC-B6ED-11A4099D0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0447" y="4165600"/>
                <a:ext cx="774754" cy="667417"/>
              </a:xfrm>
              <a:prstGeom prst="wedgeRoundRectCallout">
                <a:avLst>
                  <a:gd name="adj1" fmla="val -5424"/>
                  <a:gd name="adj2" fmla="val -77674"/>
                  <a:gd name="adj3" fmla="val 16667"/>
                </a:avLst>
              </a:prstGeom>
              <a:blipFill rotWithShape="0">
                <a:blip r:embed="rId2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円/楕円 5"/>
          <p:cNvSpPr/>
          <p:nvPr/>
        </p:nvSpPr>
        <p:spPr bwMode="auto">
          <a:xfrm>
            <a:off x="1993948" y="3996919"/>
            <a:ext cx="1871762" cy="1584648"/>
          </a:xfrm>
          <a:prstGeom prst="ellipse">
            <a:avLst/>
          </a:prstGeom>
          <a:solidFill>
            <a:schemeClr val="accent1">
              <a:lumMod val="90000"/>
              <a:alpha val="55000"/>
            </a:schemeClr>
          </a:solidFill>
          <a:ln>
            <a:prstDash val="sysDash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吹き出し: 角を丸めた四角形 34">
                <a:extLst>
                  <a:ext uri="{FF2B5EF4-FFF2-40B4-BE49-F238E27FC236}">
                    <a16:creationId xmlns:a16="http://schemas.microsoft.com/office/drawing/2014/main" id="{F4BE304B-F6D7-45FC-B6ED-11A4099D03AD}"/>
                  </a:ext>
                </a:extLst>
              </p:cNvPr>
              <p:cNvSpPr/>
              <p:nvPr/>
            </p:nvSpPr>
            <p:spPr bwMode="auto">
              <a:xfrm>
                <a:off x="1617232" y="3499287"/>
                <a:ext cx="1242806" cy="619744"/>
              </a:xfrm>
              <a:prstGeom prst="wedgeRoundRectCallout">
                <a:avLst>
                  <a:gd name="adj1" fmla="val 39142"/>
                  <a:gd name="adj2" fmla="val 89732"/>
                  <a:gd name="adj3" fmla="val 16667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ja-JP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吹き出し: 角を丸めた四角形 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4BE304B-F6D7-45FC-B6ED-11A4099D0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7232" y="3499287"/>
                <a:ext cx="1242806" cy="619744"/>
              </a:xfrm>
              <a:prstGeom prst="wedgeRoundRectCallout">
                <a:avLst>
                  <a:gd name="adj1" fmla="val 39142"/>
                  <a:gd name="adj2" fmla="val 89732"/>
                  <a:gd name="adj3" fmla="val 16667"/>
                </a:avLst>
              </a:prstGeom>
              <a:blipFill rotWithShape="0">
                <a:blip r:embed="rId3"/>
                <a:stretch>
                  <a:fillRect r="-3365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吹き出し: 角を丸めた四角形 37">
                <a:extLst>
                  <a:ext uri="{FF2B5EF4-FFF2-40B4-BE49-F238E27FC236}">
                    <a16:creationId xmlns:a16="http://schemas.microsoft.com/office/drawing/2014/main" id="{F4068F80-EB87-4C04-B81F-A88503A10F91}"/>
                  </a:ext>
                </a:extLst>
              </p:cNvPr>
              <p:cNvSpPr/>
              <p:nvPr/>
            </p:nvSpPr>
            <p:spPr bwMode="auto">
              <a:xfrm>
                <a:off x="1170307" y="4961823"/>
                <a:ext cx="1242806" cy="619744"/>
              </a:xfrm>
              <a:prstGeom prst="wedgeRoundRectCallout">
                <a:avLst>
                  <a:gd name="adj1" fmla="val 67942"/>
                  <a:gd name="adj2" fmla="val -33125"/>
                  <a:gd name="adj3" fmla="val 16667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ja-JP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吹き出し: 角を丸めた四角形 3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4068F80-EB87-4C04-B81F-A88503A10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0307" y="4961823"/>
                <a:ext cx="1242806" cy="619744"/>
              </a:xfrm>
              <a:prstGeom prst="wedgeRoundRectCallout">
                <a:avLst>
                  <a:gd name="adj1" fmla="val 67942"/>
                  <a:gd name="adj2" fmla="val -33125"/>
                  <a:gd name="adj3" fmla="val 16667"/>
                </a:avLst>
              </a:prstGeom>
              <a:blipFill rotWithShape="0">
                <a:blip r:embed="rId4"/>
                <a:stretch>
                  <a:fillRect b="-9434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角丸四角形吹き出し 6"/>
          <p:cNvSpPr/>
          <p:nvPr/>
        </p:nvSpPr>
        <p:spPr bwMode="auto">
          <a:xfrm>
            <a:off x="3494899" y="2327856"/>
            <a:ext cx="4750398" cy="1804749"/>
          </a:xfrm>
          <a:prstGeom prst="wedgeRoundRectCallout">
            <a:avLst>
              <a:gd name="adj1" fmla="val -41585"/>
              <a:gd name="adj2" fmla="val 82770"/>
              <a:gd name="adj3" fmla="val 16667"/>
            </a:avLst>
          </a:prstGeom>
          <a:ln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ja-JP" altLang="en-US" sz="32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周囲の点を扱えれば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3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異なる</a:t>
            </a:r>
            <a:r>
              <a:rPr kumimoji="1" lang="en-US" altLang="ja-JP" sz="3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kumimoji="1" lang="ja-JP" altLang="en-US" sz="3200" b="1" dirty="0" err="1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つの</a:t>
            </a:r>
            <a:r>
              <a:rPr kumimoji="1" lang="ja-JP" altLang="en-US" sz="3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特徴の</a:t>
            </a:r>
            <a:endParaRPr kumimoji="1" lang="en-US" altLang="ja-JP" sz="32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3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内分点である必要はない</a:t>
            </a:r>
          </a:p>
        </p:txBody>
      </p:sp>
      <p:cxnSp>
        <p:nvCxnSpPr>
          <p:cNvPr id="77" name="直線矢印コネクタ 76">
            <a:extLst>
              <a:ext uri="{FF2B5EF4-FFF2-40B4-BE49-F238E27FC236}">
                <a16:creationId xmlns:a16="http://schemas.microsoft.com/office/drawing/2014/main" id="{E3C200FE-1D09-47DB-9476-F4565AC0BC46}"/>
              </a:ext>
            </a:extLst>
          </p:cNvPr>
          <p:cNvCxnSpPr>
            <a:cxnSpLocks/>
          </p:cNvCxnSpPr>
          <p:nvPr/>
        </p:nvCxnSpPr>
        <p:spPr>
          <a:xfrm flipH="1" flipV="1">
            <a:off x="2131551" y="4538433"/>
            <a:ext cx="1289151" cy="320332"/>
          </a:xfrm>
          <a:prstGeom prst="straightConnector1">
            <a:avLst/>
          </a:prstGeom>
          <a:ln w="666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楕円 33">
            <a:extLst>
              <a:ext uri="{FF2B5EF4-FFF2-40B4-BE49-F238E27FC236}">
                <a16:creationId xmlns:a16="http://schemas.microsoft.com/office/drawing/2014/main" id="{85D38C21-406A-4703-AEDB-79677A80E9B2}"/>
              </a:ext>
            </a:extLst>
          </p:cNvPr>
          <p:cNvSpPr/>
          <p:nvPr/>
        </p:nvSpPr>
        <p:spPr bwMode="auto">
          <a:xfrm flipV="1">
            <a:off x="3394724" y="4833017"/>
            <a:ext cx="100175" cy="83084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9" name="吹き出し: 角を丸めた四角形 38">
            <a:extLst>
              <a:ext uri="{FF2B5EF4-FFF2-40B4-BE49-F238E27FC236}">
                <a16:creationId xmlns:a16="http://schemas.microsoft.com/office/drawing/2014/main" id="{4DCE1DAE-EC27-4210-B886-8A6C896EB336}"/>
              </a:ext>
            </a:extLst>
          </p:cNvPr>
          <p:cNvSpPr/>
          <p:nvPr/>
        </p:nvSpPr>
        <p:spPr bwMode="auto">
          <a:xfrm>
            <a:off x="3440058" y="5019574"/>
            <a:ext cx="1300634" cy="667417"/>
          </a:xfrm>
          <a:prstGeom prst="wedgeRoundRectCallout">
            <a:avLst>
              <a:gd name="adj1" fmla="val -44392"/>
              <a:gd name="adj2" fmla="val -68931"/>
              <a:gd name="adj3" fmla="val 1666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800" b="1" dirty="0">
                <a:solidFill>
                  <a:srgbClr val="0070C0"/>
                </a:solidFill>
              </a:rPr>
              <a:t>内分点</a:t>
            </a:r>
          </a:p>
        </p:txBody>
      </p:sp>
    </p:spTree>
    <p:extLst>
      <p:ext uri="{BB962C8B-B14F-4D97-AF65-F5344CB8AC3E}">
        <p14:creationId xmlns:p14="http://schemas.microsoft.com/office/powerpoint/2010/main" val="2342356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下矢印 36">
            <a:extLst>
              <a:ext uri="{FF2B5EF4-FFF2-40B4-BE49-F238E27FC236}">
                <a16:creationId xmlns:a16="http://schemas.microsoft.com/office/drawing/2014/main" id="{288DC195-9035-0A47-B45E-57FE125D966A}"/>
              </a:ext>
            </a:extLst>
          </p:cNvPr>
          <p:cNvSpPr/>
          <p:nvPr/>
        </p:nvSpPr>
        <p:spPr bwMode="auto">
          <a:xfrm>
            <a:off x="7280322" y="2474067"/>
            <a:ext cx="595140" cy="3409918"/>
          </a:xfrm>
          <a:prstGeom prst="downArrow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9" name="下矢印 38">
            <a:extLst>
              <a:ext uri="{FF2B5EF4-FFF2-40B4-BE49-F238E27FC236}">
                <a16:creationId xmlns:a16="http://schemas.microsoft.com/office/drawing/2014/main" id="{BE27B34C-926F-9343-8F92-823824B5B790}"/>
              </a:ext>
            </a:extLst>
          </p:cNvPr>
          <p:cNvSpPr/>
          <p:nvPr/>
        </p:nvSpPr>
        <p:spPr bwMode="auto">
          <a:xfrm>
            <a:off x="4832848" y="2484324"/>
            <a:ext cx="639484" cy="3399661"/>
          </a:xfrm>
          <a:prstGeom prst="downArrow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2" name="下矢印 41">
            <a:extLst>
              <a:ext uri="{FF2B5EF4-FFF2-40B4-BE49-F238E27FC236}">
                <a16:creationId xmlns:a16="http://schemas.microsoft.com/office/drawing/2014/main" id="{8489EE56-AAB0-6D42-B657-756C77F35E35}"/>
              </a:ext>
            </a:extLst>
          </p:cNvPr>
          <p:cNvSpPr/>
          <p:nvPr/>
        </p:nvSpPr>
        <p:spPr bwMode="auto">
          <a:xfrm>
            <a:off x="6056585" y="2463176"/>
            <a:ext cx="612814" cy="3420809"/>
          </a:xfrm>
          <a:prstGeom prst="downArrow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B57B1303-A0CF-4D4F-AF53-D4F8D62C2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7B8C18E-6815-9549-8D76-86E530044015}"/>
                  </a:ext>
                </a:extLst>
              </p:cNvPr>
              <p:cNvSpPr txBox="1"/>
              <p:nvPr/>
            </p:nvSpPr>
            <p:spPr>
              <a:xfrm>
                <a:off x="3908244" y="5874573"/>
                <a:ext cx="5491247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ja-JP" altLang="en-US" sz="2800" dirty="0"/>
                  <a:t>出力</a:t>
                </a:r>
                <a:r>
                  <a:rPr lang="en-US" altLang="ja-JP" sz="2800" dirty="0"/>
                  <a:t>:</a:t>
                </a:r>
                <a:r>
                  <a:rPr lang="ja-JP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ctrlP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7B8C18E-6815-9549-8D76-86E530044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244" y="5874573"/>
                <a:ext cx="5491247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989" t="-7778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下矢印 24">
            <a:extLst>
              <a:ext uri="{FF2B5EF4-FFF2-40B4-BE49-F238E27FC236}">
                <a16:creationId xmlns:a16="http://schemas.microsoft.com/office/drawing/2014/main" id="{288DC195-9035-0A47-B45E-57FE125D966A}"/>
              </a:ext>
            </a:extLst>
          </p:cNvPr>
          <p:cNvSpPr/>
          <p:nvPr/>
        </p:nvSpPr>
        <p:spPr bwMode="auto">
          <a:xfrm>
            <a:off x="2125596" y="2464655"/>
            <a:ext cx="595140" cy="3409918"/>
          </a:xfrm>
          <a:prstGeom prst="downArrow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EAFAC27-F940-2D4F-9E22-28EBCEBEC4A9}"/>
              </a:ext>
            </a:extLst>
          </p:cNvPr>
          <p:cNvSpPr txBox="1"/>
          <p:nvPr/>
        </p:nvSpPr>
        <p:spPr>
          <a:xfrm>
            <a:off x="2045486" y="3143359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ABDE703-A68E-C548-AEAC-6CF4C628EF61}"/>
              </a:ext>
            </a:extLst>
          </p:cNvPr>
          <p:cNvSpPr txBox="1"/>
          <p:nvPr/>
        </p:nvSpPr>
        <p:spPr>
          <a:xfrm>
            <a:off x="2039393" y="3795427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28" name="下矢印 27">
            <a:extLst>
              <a:ext uri="{FF2B5EF4-FFF2-40B4-BE49-F238E27FC236}">
                <a16:creationId xmlns:a16="http://schemas.microsoft.com/office/drawing/2014/main" id="{BE27B34C-926F-9343-8F92-823824B5B790}"/>
              </a:ext>
            </a:extLst>
          </p:cNvPr>
          <p:cNvSpPr/>
          <p:nvPr/>
        </p:nvSpPr>
        <p:spPr bwMode="auto">
          <a:xfrm>
            <a:off x="-321878" y="2474912"/>
            <a:ext cx="639484" cy="3399661"/>
          </a:xfrm>
          <a:prstGeom prst="downArrow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9" name="下矢印 28">
            <a:extLst>
              <a:ext uri="{FF2B5EF4-FFF2-40B4-BE49-F238E27FC236}">
                <a16:creationId xmlns:a16="http://schemas.microsoft.com/office/drawing/2014/main" id="{8489EE56-AAB0-6D42-B657-756C77F35E35}"/>
              </a:ext>
            </a:extLst>
          </p:cNvPr>
          <p:cNvSpPr/>
          <p:nvPr/>
        </p:nvSpPr>
        <p:spPr bwMode="auto">
          <a:xfrm>
            <a:off x="901859" y="2453764"/>
            <a:ext cx="612814" cy="3420809"/>
          </a:xfrm>
          <a:prstGeom prst="downArrow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A282EEB-AA06-FF4E-9A6B-DA085B8BA215}"/>
              </a:ext>
            </a:extLst>
          </p:cNvPr>
          <p:cNvSpPr txBox="1"/>
          <p:nvPr/>
        </p:nvSpPr>
        <p:spPr>
          <a:xfrm>
            <a:off x="545645" y="3143359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0AC3BE3-2038-6940-A31A-F034C5074D89}"/>
              </a:ext>
            </a:extLst>
          </p:cNvPr>
          <p:cNvSpPr txBox="1"/>
          <p:nvPr/>
        </p:nvSpPr>
        <p:spPr>
          <a:xfrm>
            <a:off x="539552" y="3795427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0CD9FA91-053E-5341-9A3E-45887AC2942B}"/>
                  </a:ext>
                </a:extLst>
              </p:cNvPr>
              <p:cNvSpPr txBox="1"/>
              <p:nvPr/>
            </p:nvSpPr>
            <p:spPr>
              <a:xfrm>
                <a:off x="-910460" y="2296100"/>
                <a:ext cx="4137478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800" dirty="0"/>
                  <a:t>入力</a:t>
                </a:r>
                <a14:m>
                  <m:oMath xmlns:m="http://schemas.openxmlformats.org/officeDocument/2006/math">
                    <m:r>
                      <a:rPr kumimoji="1" lang="en-US" altLang="ja-JP" sz="2800" b="0" i="0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0CD9FA91-053E-5341-9A3E-45887AC29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10460" y="2296100"/>
                <a:ext cx="4137478" cy="523220"/>
              </a:xfrm>
              <a:prstGeom prst="rect">
                <a:avLst/>
              </a:prstGeom>
              <a:blipFill>
                <a:blip r:embed="rId9"/>
                <a:stretch>
                  <a:fillRect t="-9302" b="-30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6D7540A3-C8E6-9F4A-BD95-A42067DCEBFE}"/>
                  </a:ext>
                </a:extLst>
              </p:cNvPr>
              <p:cNvSpPr txBox="1"/>
              <p:nvPr/>
            </p:nvSpPr>
            <p:spPr>
              <a:xfrm>
                <a:off x="607346" y="4656603"/>
                <a:ext cx="1209305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6D7540A3-C8E6-9F4A-BD95-A42067DCE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46" y="4656603"/>
                <a:ext cx="120930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C287BC4-B539-0949-ADDF-7AD54E4BC34B}"/>
                  </a:ext>
                </a:extLst>
              </p:cNvPr>
              <p:cNvSpPr txBox="1"/>
              <p:nvPr/>
            </p:nvSpPr>
            <p:spPr>
              <a:xfrm>
                <a:off x="-242401" y="4644491"/>
                <a:ext cx="510075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C287BC4-B539-0949-ADDF-7AD54E4B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2401" y="4644491"/>
                <a:ext cx="510075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EEA9700F-7D7C-5742-8F79-80486F004654}"/>
                  </a:ext>
                </a:extLst>
              </p:cNvPr>
              <p:cNvSpPr txBox="1"/>
              <p:nvPr/>
            </p:nvSpPr>
            <p:spPr>
              <a:xfrm>
                <a:off x="1925786" y="4656603"/>
                <a:ext cx="1209305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EEA9700F-7D7C-5742-8F79-80486F004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786" y="4656603"/>
                <a:ext cx="120930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979F358-A51B-5F4D-854F-B5038D1E224B}"/>
                  </a:ext>
                </a:extLst>
              </p:cNvPr>
              <p:cNvSpPr txBox="1"/>
              <p:nvPr/>
            </p:nvSpPr>
            <p:spPr>
              <a:xfrm>
                <a:off x="-910461" y="5883985"/>
                <a:ext cx="4137479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ja-JP" altLang="en-US" sz="2800" dirty="0"/>
                  <a:t>出力</a:t>
                </a:r>
                <a:r>
                  <a:rPr lang="en-US" altLang="ja-JP" sz="2800" dirty="0"/>
                  <a:t>:</a:t>
                </a:r>
                <a:r>
                  <a:rPr lang="ja-JP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ctrlP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979F358-A51B-5F4D-854F-B5038D1E2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10461" y="5883985"/>
                <a:ext cx="4137479" cy="523220"/>
              </a:xfrm>
              <a:prstGeom prst="rect">
                <a:avLst/>
              </a:prstGeom>
              <a:blipFill>
                <a:blip r:embed="rId13"/>
                <a:stretch>
                  <a:fillRect l="-2439" t="-4444" b="-28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EAFAC27-F940-2D4F-9E22-28EBCEBEC4A9}"/>
              </a:ext>
            </a:extLst>
          </p:cNvPr>
          <p:cNvSpPr txBox="1"/>
          <p:nvPr/>
        </p:nvSpPr>
        <p:spPr>
          <a:xfrm>
            <a:off x="7167906" y="3143359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ABDE703-A68E-C548-AEAC-6CF4C628EF61}"/>
              </a:ext>
            </a:extLst>
          </p:cNvPr>
          <p:cNvSpPr txBox="1"/>
          <p:nvPr/>
        </p:nvSpPr>
        <p:spPr>
          <a:xfrm>
            <a:off x="7177465" y="3795427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FA282EEB-AA06-FF4E-9A6B-DA085B8BA215}"/>
              </a:ext>
            </a:extLst>
          </p:cNvPr>
          <p:cNvSpPr txBox="1"/>
          <p:nvPr/>
        </p:nvSpPr>
        <p:spPr>
          <a:xfrm>
            <a:off x="5668065" y="3143359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D0AC3BE3-2038-6940-A31A-F034C5074D89}"/>
              </a:ext>
            </a:extLst>
          </p:cNvPr>
          <p:cNvSpPr txBox="1"/>
          <p:nvPr/>
        </p:nvSpPr>
        <p:spPr>
          <a:xfrm>
            <a:off x="5677624" y="3795427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0CD9FA91-053E-5341-9A3E-45887AC2942B}"/>
                  </a:ext>
                </a:extLst>
              </p:cNvPr>
              <p:cNvSpPr txBox="1"/>
              <p:nvPr/>
            </p:nvSpPr>
            <p:spPr>
              <a:xfrm>
                <a:off x="4211960" y="2291028"/>
                <a:ext cx="4137478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800" dirty="0"/>
                  <a:t>入力</a:t>
                </a:r>
                <a14:m>
                  <m:oMath xmlns:m="http://schemas.openxmlformats.org/officeDocument/2006/math">
                    <m:r>
                      <a:rPr kumimoji="1" lang="en-US" altLang="ja-JP" sz="2800" b="0" i="0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D9FA91-053E-5341-9A3E-45887AC29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291028"/>
                <a:ext cx="4137478" cy="523220"/>
              </a:xfrm>
              <a:prstGeom prst="rect">
                <a:avLst/>
              </a:prstGeom>
              <a:blipFill rotWithShape="0">
                <a:blip r:embed="rId14"/>
                <a:stretch>
                  <a:fillRect t="-7778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6D7540A3-C8E6-9F4A-BD95-A42067DCEBFE}"/>
                  </a:ext>
                </a:extLst>
              </p:cNvPr>
              <p:cNvSpPr txBox="1"/>
              <p:nvPr/>
            </p:nvSpPr>
            <p:spPr>
              <a:xfrm>
                <a:off x="5729766" y="4651531"/>
                <a:ext cx="1209305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7540A3-C8E6-9F4A-BD95-A42067DCE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766" y="4651531"/>
                <a:ext cx="1209305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3C287BC4-B539-0949-ADDF-7AD54E4BC34B}"/>
                  </a:ext>
                </a:extLst>
              </p:cNvPr>
              <p:cNvSpPr txBox="1"/>
              <p:nvPr/>
            </p:nvSpPr>
            <p:spPr>
              <a:xfrm>
                <a:off x="4880019" y="4639419"/>
                <a:ext cx="510075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C287BC4-B539-0949-ADDF-7AD54E4B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019" y="4639419"/>
                <a:ext cx="510075" cy="5232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EEA9700F-7D7C-5742-8F79-80486F004654}"/>
                  </a:ext>
                </a:extLst>
              </p:cNvPr>
              <p:cNvSpPr txBox="1"/>
              <p:nvPr/>
            </p:nvSpPr>
            <p:spPr>
              <a:xfrm>
                <a:off x="7048206" y="4651531"/>
                <a:ext cx="1209305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EA9700F-7D7C-5742-8F79-80486F004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206" y="4651531"/>
                <a:ext cx="1209305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CCD850D1-B1AE-4443-A230-1ABDDF1DF7CE}"/>
                  </a:ext>
                </a:extLst>
              </p:cNvPr>
              <p:cNvSpPr txBox="1"/>
              <p:nvPr/>
            </p:nvSpPr>
            <p:spPr>
              <a:xfrm>
                <a:off x="6415261" y="5152666"/>
                <a:ext cx="879984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CCD850D1-B1AE-4443-A230-1ABDDF1DF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261" y="5152666"/>
                <a:ext cx="87998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5CA18F8E-4F14-7641-A494-5B92DEE83A8A}"/>
                  </a:ext>
                </a:extLst>
              </p:cNvPr>
              <p:cNvSpPr txBox="1"/>
              <p:nvPr/>
            </p:nvSpPr>
            <p:spPr>
              <a:xfrm>
                <a:off x="7743790" y="5162639"/>
                <a:ext cx="1820178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kumimoji="1"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kumimoji="1"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5CA18F8E-4F14-7641-A494-5B92DEE83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790" y="5162639"/>
                <a:ext cx="1820178" cy="523220"/>
              </a:xfrm>
              <a:prstGeom prst="rect">
                <a:avLst/>
              </a:prstGeom>
              <a:blipFill>
                <a:blip r:embed="rId19"/>
                <a:stretch>
                  <a:fillRect r="-334" b="-151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38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B57B1303-A0CF-4D4F-AF53-D4F8D62C2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7B8C18E-6815-9549-8D76-86E530044015}"/>
                  </a:ext>
                </a:extLst>
              </p:cNvPr>
              <p:cNvSpPr txBox="1"/>
              <p:nvPr/>
            </p:nvSpPr>
            <p:spPr>
              <a:xfrm>
                <a:off x="3908244" y="5874573"/>
                <a:ext cx="5491247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ja-JP" altLang="en-US" sz="2800" dirty="0"/>
                  <a:t>出力</a:t>
                </a:r>
                <a:r>
                  <a:rPr lang="en-US" altLang="ja-JP" sz="2800" dirty="0"/>
                  <a:t>:</a:t>
                </a:r>
                <a:r>
                  <a:rPr lang="ja-JP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ctrlP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ja-JP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7B8C18E-6815-9549-8D76-86E530044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244" y="5874573"/>
                <a:ext cx="5491247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989" t="-7778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下矢印 24">
            <a:extLst>
              <a:ext uri="{FF2B5EF4-FFF2-40B4-BE49-F238E27FC236}">
                <a16:creationId xmlns:a16="http://schemas.microsoft.com/office/drawing/2014/main" id="{288DC195-9035-0A47-B45E-57FE125D966A}"/>
              </a:ext>
            </a:extLst>
          </p:cNvPr>
          <p:cNvSpPr/>
          <p:nvPr/>
        </p:nvSpPr>
        <p:spPr bwMode="auto">
          <a:xfrm>
            <a:off x="2125595" y="2464655"/>
            <a:ext cx="649043" cy="2181691"/>
          </a:xfrm>
          <a:prstGeom prst="downArrow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EAFAC27-F940-2D4F-9E22-28EBCEBEC4A9}"/>
              </a:ext>
            </a:extLst>
          </p:cNvPr>
          <p:cNvSpPr txBox="1"/>
          <p:nvPr/>
        </p:nvSpPr>
        <p:spPr>
          <a:xfrm>
            <a:off x="2045486" y="2985866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ABDE703-A68E-C548-AEAC-6CF4C628EF61}"/>
              </a:ext>
            </a:extLst>
          </p:cNvPr>
          <p:cNvSpPr txBox="1"/>
          <p:nvPr/>
        </p:nvSpPr>
        <p:spPr>
          <a:xfrm>
            <a:off x="2055045" y="3637934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28" name="下矢印 27">
            <a:extLst>
              <a:ext uri="{FF2B5EF4-FFF2-40B4-BE49-F238E27FC236}">
                <a16:creationId xmlns:a16="http://schemas.microsoft.com/office/drawing/2014/main" id="{BE27B34C-926F-9343-8F92-823824B5B790}"/>
              </a:ext>
            </a:extLst>
          </p:cNvPr>
          <p:cNvSpPr/>
          <p:nvPr/>
        </p:nvSpPr>
        <p:spPr bwMode="auto">
          <a:xfrm>
            <a:off x="-321879" y="2474912"/>
            <a:ext cx="649043" cy="2181691"/>
          </a:xfrm>
          <a:prstGeom prst="downArrow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9" name="下矢印 28">
            <a:extLst>
              <a:ext uri="{FF2B5EF4-FFF2-40B4-BE49-F238E27FC236}">
                <a16:creationId xmlns:a16="http://schemas.microsoft.com/office/drawing/2014/main" id="{8489EE56-AAB0-6D42-B657-756C77F35E35}"/>
              </a:ext>
            </a:extLst>
          </p:cNvPr>
          <p:cNvSpPr/>
          <p:nvPr/>
        </p:nvSpPr>
        <p:spPr bwMode="auto">
          <a:xfrm>
            <a:off x="901858" y="2453764"/>
            <a:ext cx="649043" cy="2181691"/>
          </a:xfrm>
          <a:prstGeom prst="downArrow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A282EEB-AA06-FF4E-9A6B-DA085B8BA215}"/>
              </a:ext>
            </a:extLst>
          </p:cNvPr>
          <p:cNvSpPr txBox="1"/>
          <p:nvPr/>
        </p:nvSpPr>
        <p:spPr>
          <a:xfrm>
            <a:off x="545645" y="2985866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0AC3BE3-2038-6940-A31A-F034C5074D89}"/>
              </a:ext>
            </a:extLst>
          </p:cNvPr>
          <p:cNvSpPr txBox="1"/>
          <p:nvPr/>
        </p:nvSpPr>
        <p:spPr>
          <a:xfrm>
            <a:off x="555204" y="3637934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0CD9FA91-053E-5341-9A3E-45887AC2942B}"/>
                  </a:ext>
                </a:extLst>
              </p:cNvPr>
              <p:cNvSpPr txBox="1"/>
              <p:nvPr/>
            </p:nvSpPr>
            <p:spPr>
              <a:xfrm>
                <a:off x="-910460" y="2296100"/>
                <a:ext cx="4137478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800" dirty="0"/>
                  <a:t>入力</a:t>
                </a:r>
                <a14:m>
                  <m:oMath xmlns:m="http://schemas.openxmlformats.org/officeDocument/2006/math">
                    <m:r>
                      <a:rPr kumimoji="1" lang="en-US" altLang="ja-JP" sz="2800" b="0" i="0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0CD9FA91-053E-5341-9A3E-45887AC29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10460" y="2296100"/>
                <a:ext cx="4137478" cy="523220"/>
              </a:xfrm>
              <a:prstGeom prst="rect">
                <a:avLst/>
              </a:prstGeom>
              <a:blipFill>
                <a:blip r:embed="rId9"/>
                <a:stretch>
                  <a:fillRect t="-9302" b="-30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979F358-A51B-5F4D-854F-B5038D1E224B}"/>
                  </a:ext>
                </a:extLst>
              </p:cNvPr>
              <p:cNvSpPr txBox="1"/>
              <p:nvPr/>
            </p:nvSpPr>
            <p:spPr>
              <a:xfrm>
                <a:off x="-910460" y="4655085"/>
                <a:ext cx="4137479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ja-JP" altLang="en-US" sz="2800" dirty="0"/>
                  <a:t>出力</a:t>
                </a:r>
                <a:r>
                  <a:rPr lang="en-US" altLang="ja-JP" sz="2800" dirty="0"/>
                  <a:t>:</a:t>
                </a:r>
                <a:r>
                  <a:rPr lang="ja-JP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ctrlP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979F358-A51B-5F4D-854F-B5038D1E2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10460" y="4655085"/>
                <a:ext cx="4137479" cy="523220"/>
              </a:xfrm>
              <a:prstGeom prst="rect">
                <a:avLst/>
              </a:prstGeom>
              <a:blipFill>
                <a:blip r:embed="rId10"/>
                <a:stretch>
                  <a:fillRect l="-2786" t="-7865" b="-314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下矢印 60">
            <a:extLst>
              <a:ext uri="{FF2B5EF4-FFF2-40B4-BE49-F238E27FC236}">
                <a16:creationId xmlns:a16="http://schemas.microsoft.com/office/drawing/2014/main" id="{EC6C9EBF-72ED-FA49-9200-F9EA8385E5E3}"/>
              </a:ext>
            </a:extLst>
          </p:cNvPr>
          <p:cNvSpPr/>
          <p:nvPr/>
        </p:nvSpPr>
        <p:spPr bwMode="auto">
          <a:xfrm>
            <a:off x="7239243" y="4883440"/>
            <a:ext cx="669023" cy="991949"/>
          </a:xfrm>
          <a:prstGeom prst="down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2" name="下矢印 61">
            <a:extLst>
              <a:ext uri="{FF2B5EF4-FFF2-40B4-BE49-F238E27FC236}">
                <a16:creationId xmlns:a16="http://schemas.microsoft.com/office/drawing/2014/main" id="{EC6C9EBF-72ED-FA49-9200-F9EA8385E5E3}"/>
              </a:ext>
            </a:extLst>
          </p:cNvPr>
          <p:cNvSpPr/>
          <p:nvPr/>
        </p:nvSpPr>
        <p:spPr bwMode="auto">
          <a:xfrm>
            <a:off x="4787137" y="4883440"/>
            <a:ext cx="669023" cy="991949"/>
          </a:xfrm>
          <a:prstGeom prst="down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3" name="下矢印 62">
            <a:extLst>
              <a:ext uri="{FF2B5EF4-FFF2-40B4-BE49-F238E27FC236}">
                <a16:creationId xmlns:a16="http://schemas.microsoft.com/office/drawing/2014/main" id="{EC6C9EBF-72ED-FA49-9200-F9EA8385E5E3}"/>
              </a:ext>
            </a:extLst>
          </p:cNvPr>
          <p:cNvSpPr/>
          <p:nvPr/>
        </p:nvSpPr>
        <p:spPr bwMode="auto">
          <a:xfrm>
            <a:off x="6013190" y="4883440"/>
            <a:ext cx="669023" cy="991949"/>
          </a:xfrm>
          <a:prstGeom prst="down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4" name="下矢印 63">
            <a:extLst>
              <a:ext uri="{FF2B5EF4-FFF2-40B4-BE49-F238E27FC236}">
                <a16:creationId xmlns:a16="http://schemas.microsoft.com/office/drawing/2014/main" id="{288DC195-9035-0A47-B45E-57FE125D966A}"/>
              </a:ext>
            </a:extLst>
          </p:cNvPr>
          <p:cNvSpPr/>
          <p:nvPr/>
        </p:nvSpPr>
        <p:spPr bwMode="auto">
          <a:xfrm>
            <a:off x="7248015" y="2459583"/>
            <a:ext cx="649043" cy="2181691"/>
          </a:xfrm>
          <a:prstGeom prst="downArrow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EAFAC27-F940-2D4F-9E22-28EBCEBEC4A9}"/>
              </a:ext>
            </a:extLst>
          </p:cNvPr>
          <p:cNvSpPr txBox="1"/>
          <p:nvPr/>
        </p:nvSpPr>
        <p:spPr>
          <a:xfrm>
            <a:off x="7167906" y="2980794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ABDE703-A68E-C548-AEAC-6CF4C628EF61}"/>
              </a:ext>
            </a:extLst>
          </p:cNvPr>
          <p:cNvSpPr txBox="1"/>
          <p:nvPr/>
        </p:nvSpPr>
        <p:spPr>
          <a:xfrm>
            <a:off x="7177465" y="3632862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67" name="下矢印 66">
            <a:extLst>
              <a:ext uri="{FF2B5EF4-FFF2-40B4-BE49-F238E27FC236}">
                <a16:creationId xmlns:a16="http://schemas.microsoft.com/office/drawing/2014/main" id="{BE27B34C-926F-9343-8F92-823824B5B790}"/>
              </a:ext>
            </a:extLst>
          </p:cNvPr>
          <p:cNvSpPr/>
          <p:nvPr/>
        </p:nvSpPr>
        <p:spPr bwMode="auto">
          <a:xfrm>
            <a:off x="4800541" y="2469840"/>
            <a:ext cx="649043" cy="2181691"/>
          </a:xfrm>
          <a:prstGeom prst="downArrow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8" name="下矢印 67">
            <a:extLst>
              <a:ext uri="{FF2B5EF4-FFF2-40B4-BE49-F238E27FC236}">
                <a16:creationId xmlns:a16="http://schemas.microsoft.com/office/drawing/2014/main" id="{8489EE56-AAB0-6D42-B657-756C77F35E35}"/>
              </a:ext>
            </a:extLst>
          </p:cNvPr>
          <p:cNvSpPr/>
          <p:nvPr/>
        </p:nvSpPr>
        <p:spPr bwMode="auto">
          <a:xfrm>
            <a:off x="6024278" y="2448692"/>
            <a:ext cx="649043" cy="2181691"/>
          </a:xfrm>
          <a:prstGeom prst="downArrow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FA282EEB-AA06-FF4E-9A6B-DA085B8BA215}"/>
              </a:ext>
            </a:extLst>
          </p:cNvPr>
          <p:cNvSpPr txBox="1"/>
          <p:nvPr/>
        </p:nvSpPr>
        <p:spPr>
          <a:xfrm>
            <a:off x="5668065" y="2980794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D0AC3BE3-2038-6940-A31A-F034C5074D89}"/>
              </a:ext>
            </a:extLst>
          </p:cNvPr>
          <p:cNvSpPr txBox="1"/>
          <p:nvPr/>
        </p:nvSpPr>
        <p:spPr>
          <a:xfrm>
            <a:off x="5677624" y="3632862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0CD9FA91-053E-5341-9A3E-45887AC2942B}"/>
                  </a:ext>
                </a:extLst>
              </p:cNvPr>
              <p:cNvSpPr txBox="1"/>
              <p:nvPr/>
            </p:nvSpPr>
            <p:spPr>
              <a:xfrm>
                <a:off x="4211960" y="2291028"/>
                <a:ext cx="4137478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800" dirty="0"/>
                  <a:t>入力</a:t>
                </a:r>
                <a14:m>
                  <m:oMath xmlns:m="http://schemas.openxmlformats.org/officeDocument/2006/math">
                    <m:r>
                      <a:rPr kumimoji="1" lang="en-US" altLang="ja-JP" sz="2800" b="0" i="0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D9FA91-053E-5341-9A3E-45887AC29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291028"/>
                <a:ext cx="4137478" cy="523220"/>
              </a:xfrm>
              <a:prstGeom prst="rect">
                <a:avLst/>
              </a:prstGeom>
              <a:blipFill rotWithShape="0">
                <a:blip r:embed="rId14"/>
                <a:stretch>
                  <a:fillRect t="-7778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6D7540A3-C8E6-9F4A-BD95-A42067DCEBFE}"/>
                  </a:ext>
                </a:extLst>
              </p:cNvPr>
              <p:cNvSpPr txBox="1"/>
              <p:nvPr/>
            </p:nvSpPr>
            <p:spPr>
              <a:xfrm>
                <a:off x="5729766" y="4651531"/>
                <a:ext cx="1209305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7540A3-C8E6-9F4A-BD95-A42067DCE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766" y="4651531"/>
                <a:ext cx="1209305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3C287BC4-B539-0949-ADDF-7AD54E4BC34B}"/>
                  </a:ext>
                </a:extLst>
              </p:cNvPr>
              <p:cNvSpPr txBox="1"/>
              <p:nvPr/>
            </p:nvSpPr>
            <p:spPr>
              <a:xfrm>
                <a:off x="4880019" y="4639419"/>
                <a:ext cx="510075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C287BC4-B539-0949-ADDF-7AD54E4B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019" y="4639419"/>
                <a:ext cx="510075" cy="5232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EEA9700F-7D7C-5742-8F79-80486F004654}"/>
                  </a:ext>
                </a:extLst>
              </p:cNvPr>
              <p:cNvSpPr txBox="1"/>
              <p:nvPr/>
            </p:nvSpPr>
            <p:spPr>
              <a:xfrm>
                <a:off x="7048206" y="4651531"/>
                <a:ext cx="1209305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EA9700F-7D7C-5742-8F79-80486F004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206" y="4651531"/>
                <a:ext cx="1209305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CCD850D1-B1AE-4443-A230-1ABDDF1DF7CE}"/>
                  </a:ext>
                </a:extLst>
              </p:cNvPr>
              <p:cNvSpPr txBox="1"/>
              <p:nvPr/>
            </p:nvSpPr>
            <p:spPr>
              <a:xfrm>
                <a:off x="6415261" y="5152666"/>
                <a:ext cx="782074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kumimoji="1" lang="ja-JP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CD850D1-B1AE-4443-A230-1ABDDF1DF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261" y="5152666"/>
                <a:ext cx="782074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5CA18F8E-4F14-7641-A494-5B92DEE83A8A}"/>
                  </a:ext>
                </a:extLst>
              </p:cNvPr>
              <p:cNvSpPr txBox="1"/>
              <p:nvPr/>
            </p:nvSpPr>
            <p:spPr>
              <a:xfrm>
                <a:off x="7874030" y="5152666"/>
                <a:ext cx="1588961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kumimoji="1"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kumimoji="1"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CA18F8E-4F14-7641-A494-5B92DEE83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030" y="5152666"/>
                <a:ext cx="1588961" cy="461665"/>
              </a:xfrm>
              <a:prstGeom prst="rect">
                <a:avLst/>
              </a:prstGeom>
              <a:blipFill rotWithShape="0">
                <a:blip r:embed="rId19"/>
                <a:stretch>
                  <a:fillRect b="-13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下矢印 60"/>
          <p:cNvSpPr/>
          <p:nvPr/>
        </p:nvSpPr>
        <p:spPr bwMode="auto">
          <a:xfrm>
            <a:off x="6809437" y="2082848"/>
            <a:ext cx="649043" cy="2181691"/>
          </a:xfrm>
          <a:prstGeom prst="downArrow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944581" y="2614950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954140" y="3267018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1. </a:t>
            </a:r>
            <a:r>
              <a:rPr lang="ja-JP" altLang="en-US" sz="2954" dirty="0"/>
              <a:t>はじめに </a:t>
            </a:r>
            <a:r>
              <a:rPr lang="en-US" altLang="ja-JP" sz="2954" dirty="0"/>
              <a:t>-</a:t>
            </a:r>
            <a:r>
              <a:rPr lang="en-US" altLang="ja-JP" sz="2954" dirty="0" err="1"/>
              <a:t>ResNets</a:t>
            </a:r>
            <a:r>
              <a:rPr lang="ja-JP" altLang="en-US" sz="2954" dirty="0"/>
              <a:t>の構造の種類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sp>
        <p:nvSpPr>
          <p:cNvPr id="43" name="下矢印 42"/>
          <p:cNvSpPr/>
          <p:nvPr/>
        </p:nvSpPr>
        <p:spPr bwMode="auto">
          <a:xfrm>
            <a:off x="1381966" y="2088431"/>
            <a:ext cx="649043" cy="2181691"/>
          </a:xfrm>
          <a:prstGeom prst="downArrow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4" name="下矢印 43"/>
          <p:cNvSpPr/>
          <p:nvPr/>
        </p:nvSpPr>
        <p:spPr bwMode="auto">
          <a:xfrm>
            <a:off x="2365170" y="2077540"/>
            <a:ext cx="649043" cy="2181691"/>
          </a:xfrm>
          <a:prstGeom prst="downArrow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008957" y="2609642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018516" y="3261710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/>
              <p:cNvSpPr txBox="1"/>
              <p:nvPr/>
            </p:nvSpPr>
            <p:spPr>
              <a:xfrm>
                <a:off x="1535751" y="1919876"/>
                <a:ext cx="1342547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kumimoji="1" lang="ja-JP" altLang="en-US" sz="2800" dirty="0"/>
                  <a:t>入力</a:t>
                </a:r>
                <a14:m>
                  <m:oMath xmlns:m="http://schemas.openxmlformats.org/officeDocument/2006/math">
                    <m:r>
                      <a:rPr kumimoji="1" lang="en-US" altLang="ja-JP" sz="2800" b="0" i="0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48" name="テキスト ボックス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751" y="1919876"/>
                <a:ext cx="1342547" cy="523220"/>
              </a:xfrm>
              <a:prstGeom prst="rect">
                <a:avLst/>
              </a:prstGeom>
              <a:blipFill>
                <a:blip r:embed="rId3"/>
                <a:stretch>
                  <a:fillRect l="-8482" t="-7778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下矢印 54"/>
          <p:cNvSpPr/>
          <p:nvPr/>
        </p:nvSpPr>
        <p:spPr bwMode="auto">
          <a:xfrm>
            <a:off x="4817749" y="2093739"/>
            <a:ext cx="649043" cy="2181691"/>
          </a:xfrm>
          <a:prstGeom prst="downArrow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6" name="下矢印 55"/>
          <p:cNvSpPr/>
          <p:nvPr/>
        </p:nvSpPr>
        <p:spPr bwMode="auto">
          <a:xfrm>
            <a:off x="5800953" y="2082848"/>
            <a:ext cx="649043" cy="2181691"/>
          </a:xfrm>
          <a:prstGeom prst="downArrow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444740" y="2614950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454299" y="3267018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/>
              <p:cNvSpPr txBox="1"/>
              <p:nvPr/>
            </p:nvSpPr>
            <p:spPr>
              <a:xfrm>
                <a:off x="4971534" y="1925184"/>
                <a:ext cx="2558154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800" dirty="0"/>
                  <a:t>入力</a:t>
                </a:r>
                <a14:m>
                  <m:oMath xmlns:m="http://schemas.openxmlformats.org/officeDocument/2006/math">
                    <m:r>
                      <a:rPr kumimoji="1" lang="en-US" altLang="ja-JP" sz="2800" b="0" i="0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60" name="テキスト ボックス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534" y="1925184"/>
                <a:ext cx="2558154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7778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/>
          <p:cNvSpPr txBox="1"/>
          <p:nvPr/>
        </p:nvSpPr>
        <p:spPr>
          <a:xfrm>
            <a:off x="1210674" y="978541"/>
            <a:ext cx="229235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2</a:t>
            </a:r>
            <a:r>
              <a:rPr kumimoji="1" lang="en-US" altLang="ja-JP" sz="2800" b="1" dirty="0"/>
              <a:t>-Branch</a:t>
            </a:r>
            <a:r>
              <a:rPr kumimoji="1" lang="ja-JP" altLang="en-US" sz="2800" b="1" dirty="0"/>
              <a:t>型</a:t>
            </a:r>
            <a:endParaRPr kumimoji="1" lang="en-US" altLang="ja-JP" sz="2800" b="1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185873" y="968940"/>
            <a:ext cx="229235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3</a:t>
            </a:r>
            <a:r>
              <a:rPr kumimoji="1" lang="en-US" altLang="ja-JP" sz="2800" b="1" dirty="0"/>
              <a:t>-Branch</a:t>
            </a:r>
            <a:r>
              <a:rPr kumimoji="1" lang="ja-JP" altLang="en-US" sz="2800" b="1" dirty="0"/>
              <a:t>型</a:t>
            </a:r>
          </a:p>
        </p:txBody>
      </p:sp>
      <p:sp>
        <p:nvSpPr>
          <p:cNvPr id="30" name="角丸四角形吹き出し 29">
            <a:extLst>
              <a:ext uri="{FF2B5EF4-FFF2-40B4-BE49-F238E27FC236}">
                <a16:creationId xmlns:a16="http://schemas.microsoft.com/office/drawing/2014/main" id="{FF3C0DB3-A27F-634B-8F06-BCBA0CCE10B4}"/>
              </a:ext>
            </a:extLst>
          </p:cNvPr>
          <p:cNvSpPr/>
          <p:nvPr/>
        </p:nvSpPr>
        <p:spPr>
          <a:xfrm>
            <a:off x="71006" y="2628461"/>
            <a:ext cx="1590924" cy="979630"/>
          </a:xfrm>
          <a:prstGeom prst="wedgeRoundRectCallout">
            <a:avLst>
              <a:gd name="adj1" fmla="val -11957"/>
              <a:gd name="adj2" fmla="val 12447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Wide </a:t>
            </a:r>
            <a:r>
              <a:rPr lang="en-US" altLang="ja-JP" sz="2800" dirty="0" err="1">
                <a:solidFill>
                  <a:srgbClr val="FF0000"/>
                </a:solidFill>
              </a:rPr>
              <a:t>ResNet</a:t>
            </a:r>
            <a:endParaRPr lang="ja-JP" sz="2800" dirty="0">
              <a:solidFill>
                <a:srgbClr val="FF0000"/>
              </a:solidFill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CE8E345F-4CB3-434B-88D1-48E25019292A}"/>
              </a:ext>
            </a:extLst>
          </p:cNvPr>
          <p:cNvSpPr/>
          <p:nvPr/>
        </p:nvSpPr>
        <p:spPr bwMode="auto">
          <a:xfrm>
            <a:off x="781605" y="1631486"/>
            <a:ext cx="3142323" cy="3993759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7254B9E5-FE05-4ECB-8560-CF9739AB3D02}"/>
              </a:ext>
            </a:extLst>
          </p:cNvPr>
          <p:cNvSpPr/>
          <p:nvPr/>
        </p:nvSpPr>
        <p:spPr bwMode="auto">
          <a:xfrm>
            <a:off x="4352997" y="1631487"/>
            <a:ext cx="4068452" cy="3993758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1" name="角丸四角形吹き出し 30">
            <a:extLst>
              <a:ext uri="{FF2B5EF4-FFF2-40B4-BE49-F238E27FC236}">
                <a16:creationId xmlns:a16="http://schemas.microsoft.com/office/drawing/2014/main" id="{46A576DD-AA5E-7D4D-B7D1-FA6C32032EEE}"/>
              </a:ext>
            </a:extLst>
          </p:cNvPr>
          <p:cNvSpPr/>
          <p:nvPr/>
        </p:nvSpPr>
        <p:spPr>
          <a:xfrm>
            <a:off x="57159" y="3800041"/>
            <a:ext cx="2292359" cy="462117"/>
          </a:xfrm>
          <a:prstGeom prst="wedgeRoundRectCallout">
            <a:avLst>
              <a:gd name="adj1" fmla="val 3633"/>
              <a:gd name="adj2" fmla="val 28263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800" dirty="0" err="1">
                <a:solidFill>
                  <a:srgbClr val="FF0000"/>
                </a:solidFill>
              </a:rPr>
              <a:t>PyramidNet</a:t>
            </a:r>
            <a:endParaRPr lang="ja-JP" sz="2800" dirty="0">
              <a:solidFill>
                <a:srgbClr val="FF0000"/>
              </a:solidFill>
            </a:endParaRPr>
          </a:p>
        </p:txBody>
      </p:sp>
      <p:sp>
        <p:nvSpPr>
          <p:cNvPr id="32" name="角丸四角形吹き出し 31">
            <a:extLst>
              <a:ext uri="{FF2B5EF4-FFF2-40B4-BE49-F238E27FC236}">
                <a16:creationId xmlns:a16="http://schemas.microsoft.com/office/drawing/2014/main" id="{4ED0A649-6C45-B645-909D-A3C945BDC7F5}"/>
              </a:ext>
            </a:extLst>
          </p:cNvPr>
          <p:cNvSpPr/>
          <p:nvPr/>
        </p:nvSpPr>
        <p:spPr>
          <a:xfrm>
            <a:off x="6387223" y="5083153"/>
            <a:ext cx="2292359" cy="459660"/>
          </a:xfrm>
          <a:prstGeom prst="wedgeRoundRectCallout">
            <a:avLst>
              <a:gd name="adj1" fmla="val 19656"/>
              <a:gd name="adj2" fmla="val 40871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3200" dirty="0" err="1">
                <a:solidFill>
                  <a:srgbClr val="FF0000"/>
                </a:solidFill>
              </a:rPr>
              <a:t>ResNeXt</a:t>
            </a:r>
            <a:endParaRPr lang="ja-JP" sz="32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6D2FB34-7662-4FAC-89E9-FDC699488186}"/>
              </a:ext>
            </a:extLst>
          </p:cNvPr>
          <p:cNvSpPr txBox="1"/>
          <p:nvPr/>
        </p:nvSpPr>
        <p:spPr>
          <a:xfrm>
            <a:off x="1171283" y="6071269"/>
            <a:ext cx="7050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3600" b="1" dirty="0"/>
              <a:t>多くが</a:t>
            </a:r>
            <a:r>
              <a:rPr lang="en-US" altLang="ja-JP" sz="3600" b="1" dirty="0"/>
              <a:t>2-Branch</a:t>
            </a:r>
            <a:r>
              <a:rPr lang="ja-JP" altLang="en-US" sz="3600" b="1" dirty="0"/>
              <a:t>型の構造をもつ</a:t>
            </a:r>
            <a:endParaRPr kumimoji="1" lang="ja-JP" alt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2198175" y="4285687"/>
                <a:ext cx="1037335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dirty="0" smtClean="0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175" y="4285687"/>
                <a:ext cx="1037335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1451449" y="4285687"/>
                <a:ext cx="510075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449" y="4285687"/>
                <a:ext cx="510075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5506441" y="4285687"/>
                <a:ext cx="1209305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441" y="4285687"/>
                <a:ext cx="1209305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4887232" y="4285687"/>
                <a:ext cx="510075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32" y="4285687"/>
                <a:ext cx="510075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6824881" y="4285687"/>
                <a:ext cx="1209305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881" y="4285687"/>
                <a:ext cx="1209305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角丸四角形吹き出し 32">
            <a:extLst>
              <a:ext uri="{FF2B5EF4-FFF2-40B4-BE49-F238E27FC236}">
                <a16:creationId xmlns:a16="http://schemas.microsoft.com/office/drawing/2014/main" id="{AB464EF9-0A8D-6048-8F4F-DF9648EE3043}"/>
              </a:ext>
            </a:extLst>
          </p:cNvPr>
          <p:cNvSpPr/>
          <p:nvPr/>
        </p:nvSpPr>
        <p:spPr>
          <a:xfrm>
            <a:off x="16115" y="2045541"/>
            <a:ext cx="1519636" cy="414365"/>
          </a:xfrm>
          <a:prstGeom prst="wedgeRoundRectCallout">
            <a:avLst>
              <a:gd name="adj1" fmla="val 32983"/>
              <a:gd name="adj2" fmla="val 19548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800" dirty="0" err="1">
                <a:solidFill>
                  <a:srgbClr val="FF0000"/>
                </a:solidFill>
              </a:rPr>
              <a:t>ResNet</a:t>
            </a:r>
            <a:endParaRPr lang="ja-JP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12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ローチャート: 代替処理 14"/>
          <p:cNvSpPr/>
          <p:nvPr/>
        </p:nvSpPr>
        <p:spPr bwMode="auto">
          <a:xfrm>
            <a:off x="431540" y="1760623"/>
            <a:ext cx="7956884" cy="1984115"/>
          </a:xfrm>
          <a:prstGeom prst="flowChartAlternateProcess">
            <a:avLst/>
          </a:prstGeom>
          <a:ln w="38100">
            <a:solidFill>
              <a:srgbClr val="0070C0"/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2. </a:t>
            </a:r>
            <a:r>
              <a:rPr lang="ja-JP" altLang="en-US" sz="2954" dirty="0"/>
              <a:t>既存研究 </a:t>
            </a:r>
            <a:r>
              <a:rPr lang="en-US" altLang="ja-JP" sz="2954" dirty="0"/>
              <a:t>-Shake-Shake</a:t>
            </a:r>
            <a:r>
              <a:rPr lang="ja-JP" altLang="en-US" sz="2954" dirty="0"/>
              <a:t>の解釈</a:t>
            </a:r>
            <a:r>
              <a:rPr lang="en-US" altLang="ja-JP" sz="2954" dirty="0"/>
              <a:t>(Backward)-</a:t>
            </a:r>
            <a:endParaRPr lang="ja-JP" altLang="en-US" sz="2954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4706454"/>
            <a:ext cx="2111596" cy="215154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07504" y="5302172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Backward</a:t>
            </a:r>
            <a:r>
              <a:rPr kumimoji="1" lang="ja-JP" altLang="en-US" sz="3200" dirty="0"/>
              <a:t>では内分点を取ることで</a:t>
            </a:r>
            <a:endParaRPr lang="en-US" altLang="ja-JP" sz="3200" dirty="0"/>
          </a:p>
          <a:p>
            <a:r>
              <a:rPr kumimoji="1" lang="ja-JP" altLang="en-US" sz="3200" b="1" dirty="0">
                <a:solidFill>
                  <a:srgbClr val="0070C0"/>
                </a:solidFill>
              </a:rPr>
              <a:t>更新量を減らし学習が安定化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31540" y="2085947"/>
                <a:ext cx="7385996" cy="1535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ja-JP" altLang="en-US" sz="4400" b="0" i="1" smtClean="0">
                          <a:latin typeface="Cambria Math" panose="02040503050406030204" pitchFamily="18" charset="0"/>
                        </a:rPr>
                        <m:t>𝜇</m:t>
                      </m:r>
                      <m:f>
                        <m:fPr>
                          <m:ctrlP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ja-JP" altLang="en-US" sz="4400"/>
                            <m:t>∂</m:t>
                          </m:r>
                          <m: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ja-JP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4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ja-JP" sz="4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m:rPr>
                              <m:nor/>
                            </m:rPr>
                            <a:rPr lang="ja-JP" altLang="en-US" sz="4400"/>
                            <m:t>∂</m:t>
                          </m:r>
                          <m:sSub>
                            <m:sSubPr>
                              <m:ctrlPr>
                                <a:rPr lang="en-US" altLang="ja-JP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ja-JP" sz="4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sz="4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2085947"/>
                <a:ext cx="7385996" cy="15350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 bwMode="auto">
          <a:xfrm>
            <a:off x="7056277" y="2660723"/>
            <a:ext cx="612067" cy="604235"/>
          </a:xfrm>
          <a:prstGeom prst="rect">
            <a:avLst/>
          </a:prstGeom>
          <a:noFill/>
          <a:ln>
            <a:prstDash val="sysDash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67110" y="1409964"/>
            <a:ext cx="670568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dirty="0"/>
              <a:t>パラメータ更新式 </a:t>
            </a:r>
            <a:r>
              <a:rPr kumimoji="1" lang="en-US" altLang="ja-JP" sz="3200" dirty="0"/>
              <a:t>(momentum</a:t>
            </a:r>
            <a:r>
              <a:rPr kumimoji="1" lang="ja-JP" altLang="en-US" sz="3200" dirty="0"/>
              <a:t>法</a:t>
            </a:r>
            <a:r>
              <a:rPr kumimoji="1" lang="en-US" altLang="ja-JP" sz="3200" dirty="0"/>
              <a:t>)</a:t>
            </a:r>
            <a:endParaRPr kumimoji="1" lang="ja-JP" altLang="en-US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39292" y="4084900"/>
            <a:ext cx="4273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β</a:t>
            </a:r>
            <a:r>
              <a:rPr lang="ja-JP" altLang="en-US" sz="2800" b="1" dirty="0"/>
              <a:t>の期待値に応じて</a:t>
            </a:r>
            <a:r>
              <a:rPr lang="en-US" altLang="ja-JP" sz="2800" b="1" dirty="0">
                <a:solidFill>
                  <a:srgbClr val="0070C0"/>
                </a:solidFill>
              </a:rPr>
              <a:t>0.5</a:t>
            </a:r>
            <a:r>
              <a:rPr lang="ja-JP" altLang="en-US" sz="2800" b="1" dirty="0">
                <a:solidFill>
                  <a:srgbClr val="0070C0"/>
                </a:solidFill>
              </a:rPr>
              <a:t>倍</a:t>
            </a:r>
            <a:endParaRPr kumimoji="1" lang="ja-JP" alt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4157624" y="2122934"/>
            <a:ext cx="1804638" cy="1467608"/>
          </a:xfrm>
          <a:prstGeom prst="rect">
            <a:avLst/>
          </a:prstGeom>
          <a:noFill/>
          <a:ln>
            <a:prstDash val="sysDash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角丸四角形吹き出し 7"/>
          <p:cNvSpPr/>
          <p:nvPr/>
        </p:nvSpPr>
        <p:spPr bwMode="auto">
          <a:xfrm>
            <a:off x="5654708" y="3477521"/>
            <a:ext cx="2794670" cy="572072"/>
          </a:xfrm>
          <a:prstGeom prst="wedgeRoundRectCallout">
            <a:avLst>
              <a:gd name="adj1" fmla="val -1986"/>
              <a:gd name="adj2" fmla="val -75748"/>
              <a:gd name="adj3" fmla="val 1666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4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更新量の移動平均</a:t>
            </a:r>
          </a:p>
        </p:txBody>
      </p:sp>
      <p:sp>
        <p:nvSpPr>
          <p:cNvPr id="17" name="角丸四角形吹き出し 16"/>
          <p:cNvSpPr/>
          <p:nvPr/>
        </p:nvSpPr>
        <p:spPr bwMode="auto">
          <a:xfrm>
            <a:off x="107504" y="3430430"/>
            <a:ext cx="4133062" cy="572072"/>
          </a:xfrm>
          <a:prstGeom prst="wedgeRoundRectCallout">
            <a:avLst>
              <a:gd name="adj1" fmla="val 40079"/>
              <a:gd name="adj2" fmla="val -62382"/>
              <a:gd name="adj3" fmla="val 1666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24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Backward</a:t>
            </a:r>
            <a:r>
              <a:rPr kumimoji="1" lang="ja-JP" altLang="en-US" sz="24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で得られる勾配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9528" y="4084900"/>
            <a:ext cx="3661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β</a:t>
            </a:r>
            <a:r>
              <a:rPr kumimoji="1" lang="ja-JP" altLang="en-US" sz="2800" b="1" dirty="0"/>
              <a:t>に応じて</a:t>
            </a:r>
            <a:r>
              <a:rPr kumimoji="1" lang="ja-JP" altLang="en-US" sz="2800" b="1" dirty="0">
                <a:solidFill>
                  <a:srgbClr val="0070C0"/>
                </a:solidFill>
              </a:rPr>
              <a:t>小さくなる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3719AA7-7080-A844-BBB3-6A13AB699258}"/>
              </a:ext>
            </a:extLst>
          </p:cNvPr>
          <p:cNvSpPr txBox="1"/>
          <p:nvPr/>
        </p:nvSpPr>
        <p:spPr>
          <a:xfrm>
            <a:off x="249052" y="775019"/>
            <a:ext cx="3720890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0070C0"/>
                </a:solidFill>
              </a:rPr>
              <a:t>β</a:t>
            </a:r>
            <a:r>
              <a:rPr kumimoji="1" lang="ja-JP" altLang="en-US" sz="2800" dirty="0">
                <a:solidFill>
                  <a:srgbClr val="0070C0"/>
                </a:solidFill>
              </a:rPr>
              <a:t>：一様乱数（</a:t>
            </a:r>
            <a:r>
              <a:rPr kumimoji="1" lang="en-US" altLang="ja-JP" sz="2800" dirty="0">
                <a:solidFill>
                  <a:srgbClr val="0070C0"/>
                </a:solidFill>
              </a:rPr>
              <a:t>0〜1</a:t>
            </a:r>
            <a:r>
              <a:rPr kumimoji="1" lang="ja-JP" altLang="en-US" sz="2800" dirty="0">
                <a:solidFill>
                  <a:srgbClr val="0070C0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020485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2. </a:t>
            </a:r>
            <a:r>
              <a:rPr lang="ja-JP" altLang="en-US" sz="2954" dirty="0"/>
              <a:t>既存研究 </a:t>
            </a:r>
            <a:r>
              <a:rPr lang="en-US" altLang="ja-JP" sz="2954" dirty="0"/>
              <a:t>-Shake-Shake</a:t>
            </a:r>
            <a:r>
              <a:rPr lang="ja-JP" altLang="en-US" sz="2954" dirty="0"/>
              <a:t>の内分点の解釈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t="5913" b="22914"/>
          <a:stretch/>
        </p:blipFill>
        <p:spPr>
          <a:xfrm>
            <a:off x="-252536" y="656692"/>
            <a:ext cx="9721080" cy="2600055"/>
          </a:xfrm>
          <a:prstGeom prst="rect">
            <a:avLst/>
          </a:prstGeom>
        </p:spPr>
      </p:pic>
      <p:sp>
        <p:nvSpPr>
          <p:cNvPr id="9" name="左右矢印 8"/>
          <p:cNvSpPr/>
          <p:nvPr/>
        </p:nvSpPr>
        <p:spPr bwMode="auto">
          <a:xfrm>
            <a:off x="920100" y="2877598"/>
            <a:ext cx="7375809" cy="720080"/>
          </a:xfrm>
          <a:prstGeom prst="leftRightArrow">
            <a:avLst/>
          </a:prstGeom>
          <a:ln>
            <a:solidFill>
              <a:schemeClr val="accent6"/>
            </a:solidFill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" name="角丸四角形吹き出し 2047"/>
              <p:cNvSpPr/>
              <p:nvPr/>
            </p:nvSpPr>
            <p:spPr bwMode="auto">
              <a:xfrm>
                <a:off x="215516" y="3515925"/>
                <a:ext cx="1656184" cy="572072"/>
              </a:xfrm>
              <a:prstGeom prst="wedgeRoundRectCallout">
                <a:avLst>
                  <a:gd name="adj1" fmla="val -36250"/>
                  <a:gd name="adj2" fmla="val -75526"/>
                  <a:gd name="adj3" fmla="val 16667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ja-JP" altLang="en-US" sz="2400" b="1" dirty="0">
                    <a:solidFill>
                      <a:srgbClr val="4D4D4D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特徴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 dirty="0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</m:ctrlPr>
                      </m:sSubPr>
                      <m:e>
                        <m:r>
                          <a:rPr lang="en-US" altLang="ja-JP" sz="2400" b="1" i="1" dirty="0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  <m:t>𝑭</m:t>
                        </m:r>
                      </m:e>
                      <m:sub>
                        <m:r>
                          <a:rPr lang="en-US" altLang="ja-JP" sz="2400" b="1" i="1" dirty="0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  <m:t>𝟏</m:t>
                        </m:r>
                      </m:sub>
                    </m:sSub>
                    <m:r>
                      <a:rPr lang="en-US" altLang="ja-JP" sz="2400" b="1" i="1" dirty="0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メイリオ" pitchFamily="50" charset="-128"/>
                        <a:cs typeface="メイリオ" pitchFamily="50" charset="-128"/>
                      </a:rPr>
                      <m:t>(</m:t>
                    </m:r>
                    <m:r>
                      <a:rPr lang="en-US" altLang="ja-JP" sz="2400" b="1" i="1" dirty="0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メイリオ" pitchFamily="50" charset="-128"/>
                        <a:cs typeface="メイリオ" pitchFamily="50" charset="-128"/>
                      </a:rPr>
                      <m:t>𝒙</m:t>
                    </m:r>
                    <m:r>
                      <a:rPr lang="en-US" altLang="ja-JP" sz="2400" b="1" i="1" dirty="0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メイリオ" pitchFamily="50" charset="-128"/>
                        <a:cs typeface="メイリオ" pitchFamily="50" charset="-128"/>
                      </a:rPr>
                      <m:t>)</m:t>
                    </m:r>
                  </m:oMath>
                </a14:m>
                <a:endParaRPr kumimoji="1" lang="ja-JP" altLang="en-US" sz="2400" b="1" dirty="0">
                  <a:solidFill>
                    <a:srgbClr val="4D4D4D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2048" name="角丸四角形吹き出し 20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516" y="3515925"/>
                <a:ext cx="1656184" cy="572072"/>
              </a:xfrm>
              <a:prstGeom prst="wedgeRoundRectCallout">
                <a:avLst>
                  <a:gd name="adj1" fmla="val -36250"/>
                  <a:gd name="adj2" fmla="val -75526"/>
                  <a:gd name="adj3" fmla="val 16667"/>
                </a:avLst>
              </a:prstGeom>
              <a:blipFill rotWithShape="0">
                <a:blip r:embed="rId3"/>
                <a:stretch>
                  <a:fillRect l="-2174" b="-15574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角丸四角形吹き出し 107"/>
              <p:cNvSpPr/>
              <p:nvPr/>
            </p:nvSpPr>
            <p:spPr bwMode="auto">
              <a:xfrm>
                <a:off x="7344308" y="3515925"/>
                <a:ext cx="1656184" cy="572072"/>
              </a:xfrm>
              <a:prstGeom prst="wedgeRoundRectCallout">
                <a:avLst>
                  <a:gd name="adj1" fmla="val 38796"/>
                  <a:gd name="adj2" fmla="val -98617"/>
                  <a:gd name="adj3" fmla="val 16667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ja-JP" altLang="en-US" sz="2400" b="1" dirty="0">
                    <a:solidFill>
                      <a:srgbClr val="4D4D4D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特徴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 dirty="0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</m:ctrlPr>
                      </m:sSubPr>
                      <m:e>
                        <m:r>
                          <a:rPr lang="en-US" altLang="ja-JP" sz="2400" b="1" i="1" dirty="0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  <m:t>𝑭</m:t>
                        </m:r>
                      </m:e>
                      <m:sub>
                        <m:r>
                          <a:rPr lang="en-US" altLang="ja-JP" sz="2400" b="1" i="1" dirty="0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  <m:t>𝟐</m:t>
                        </m:r>
                      </m:sub>
                    </m:sSub>
                    <m:r>
                      <a:rPr lang="en-US" altLang="ja-JP" sz="2400" b="1" i="1" dirty="0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メイリオ" pitchFamily="50" charset="-128"/>
                        <a:cs typeface="メイリオ" pitchFamily="50" charset="-128"/>
                      </a:rPr>
                      <m:t>(</m:t>
                    </m:r>
                    <m:r>
                      <a:rPr lang="en-US" altLang="ja-JP" sz="2400" b="1" i="1" dirty="0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メイリオ" pitchFamily="50" charset="-128"/>
                        <a:cs typeface="メイリオ" pitchFamily="50" charset="-128"/>
                      </a:rPr>
                      <m:t>𝒙</m:t>
                    </m:r>
                    <m:r>
                      <a:rPr lang="en-US" altLang="ja-JP" sz="2400" b="1" i="1" dirty="0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メイリオ" pitchFamily="50" charset="-128"/>
                        <a:cs typeface="メイリオ" pitchFamily="50" charset="-128"/>
                      </a:rPr>
                      <m:t>)</m:t>
                    </m:r>
                  </m:oMath>
                </a14:m>
                <a:endParaRPr kumimoji="1" lang="ja-JP" altLang="en-US" sz="2400" b="1" dirty="0">
                  <a:solidFill>
                    <a:srgbClr val="4D4D4D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108" name="角丸四角形吹き出し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44308" y="3515925"/>
                <a:ext cx="1656184" cy="572072"/>
              </a:xfrm>
              <a:prstGeom prst="wedgeRoundRectCallout">
                <a:avLst>
                  <a:gd name="adj1" fmla="val 38796"/>
                  <a:gd name="adj2" fmla="val -98617"/>
                  <a:gd name="adj3" fmla="val 16667"/>
                </a:avLst>
              </a:prstGeom>
              <a:blipFill rotWithShape="0">
                <a:blip r:embed="rId4"/>
                <a:stretch>
                  <a:fillRect l="-2182" b="-13194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9" name="テキスト ボックス 2048"/>
          <p:cNvSpPr txBox="1"/>
          <p:nvPr/>
        </p:nvSpPr>
        <p:spPr>
          <a:xfrm>
            <a:off x="2600563" y="3324399"/>
            <a:ext cx="3467616" cy="58477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sz="3200" dirty="0"/>
              <a:t>様々な特徴を考慮</a:t>
            </a:r>
            <a:endParaRPr kumimoji="1" lang="ja-JP" altLang="en-US" sz="3200" dirty="0"/>
          </a:p>
        </p:txBody>
      </p:sp>
      <p:pic>
        <p:nvPicPr>
          <p:cNvPr id="114" name="図 1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2623" y="4452920"/>
            <a:ext cx="2363613" cy="2405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テキスト ボックス 114"/>
              <p:cNvSpPr txBox="1"/>
              <p:nvPr/>
            </p:nvSpPr>
            <p:spPr>
              <a:xfrm>
                <a:off x="251520" y="5818584"/>
                <a:ext cx="6362256" cy="990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3200"/>
                  </a:lnSpc>
                  <a:spcBef>
                    <a:spcPct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</m:ctrlPr>
                      </m:sSubPr>
                      <m:e>
                        <m:r>
                          <a:rPr lang="en-US" altLang="ja-JP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  <m:t>𝑭</m:t>
                        </m:r>
                      </m:e>
                      <m:sub>
                        <m:r>
                          <a:rPr lang="en-US" altLang="ja-JP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altLang="ja-JP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</m:ctrlPr>
                      </m:dPr>
                      <m:e>
                        <m:r>
                          <a:rPr lang="en-US" altLang="ja-JP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  <m:t>𝒙</m:t>
                        </m:r>
                      </m:e>
                    </m:d>
                  </m:oMath>
                </a14:m>
                <a:r>
                  <a:rPr lang="ja-JP" altLang="en-US" sz="3200" b="1" dirty="0">
                    <a:solidFill>
                      <a:srgbClr val="FF000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</m:ctrlPr>
                      </m:sSubPr>
                      <m:e>
                        <m:r>
                          <a:rPr lang="en-US" altLang="ja-JP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  <m:t>𝑭</m:t>
                        </m:r>
                      </m:e>
                      <m:sub>
                        <m:r>
                          <a:rPr lang="en-US" altLang="ja-JP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itchFamily="50" charset="-128"/>
                            <a:cs typeface="メイリオ" pitchFamily="50" charset="-128"/>
                          </a:rPr>
                          <m:t>𝟐</m:t>
                        </m:r>
                      </m:sub>
                    </m:sSub>
                    <m:r>
                      <a:rPr lang="en-US" altLang="ja-JP" sz="3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メイリオ" pitchFamily="50" charset="-128"/>
                        <a:cs typeface="メイリオ" pitchFamily="50" charset="-128"/>
                      </a:rPr>
                      <m:t>(</m:t>
                    </m:r>
                    <m:r>
                      <a:rPr lang="en-US" altLang="ja-JP" sz="3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メイリオ" pitchFamily="50" charset="-128"/>
                        <a:cs typeface="メイリオ" pitchFamily="50" charset="-128"/>
                      </a:rPr>
                      <m:t>𝒙</m:t>
                    </m:r>
                    <m:r>
                      <a:rPr lang="en-US" altLang="ja-JP" sz="3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メイリオ" pitchFamily="50" charset="-128"/>
                        <a:cs typeface="メイリオ" pitchFamily="50" charset="-128"/>
                      </a:rPr>
                      <m:t>)</m:t>
                    </m:r>
                  </m:oMath>
                </a14:m>
                <a:r>
                  <a:rPr lang="ja-JP" altLang="en-US" sz="3200" b="1" dirty="0">
                    <a:solidFill>
                      <a:srgbClr val="FF000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の線分上に存在する</a:t>
                </a:r>
                <a:endParaRPr lang="en-US" altLang="ja-JP" sz="3200" b="1" dirty="0">
                  <a:solidFill>
                    <a:srgbClr val="FF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:pPr algn="ctr">
                  <a:lnSpc>
                    <a:spcPts val="32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ja-JP" altLang="en-US" sz="3200" b="1" dirty="0">
                    <a:solidFill>
                      <a:srgbClr val="FF000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様々な特徴</a:t>
                </a:r>
                <a:r>
                  <a:rPr lang="ja-JP" altLang="en-US" sz="3200" b="1" dirty="0">
                    <a:solidFill>
                      <a:srgbClr val="4D4D4D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を学習に利用</a:t>
                </a:r>
              </a:p>
            </p:txBody>
          </p:sp>
        </mc:Choice>
        <mc:Fallback xmlns="">
          <p:sp>
            <p:nvSpPr>
              <p:cNvPr id="115" name="テキスト ボックス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818584"/>
                <a:ext cx="6362256" cy="990015"/>
              </a:xfrm>
              <a:prstGeom prst="rect">
                <a:avLst/>
              </a:prstGeom>
              <a:blipFill rotWithShape="0">
                <a:blip r:embed="rId6"/>
                <a:stretch>
                  <a:fillRect t="-13497" r="-2107" b="-208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楕円 29">
            <a:extLst>
              <a:ext uri="{FF2B5EF4-FFF2-40B4-BE49-F238E27FC236}">
                <a16:creationId xmlns:a16="http://schemas.microsoft.com/office/drawing/2014/main" id="{1E9B06E6-6258-4BA5-A2D6-DCBCDBAF63E6}"/>
              </a:ext>
            </a:extLst>
          </p:cNvPr>
          <p:cNvSpPr/>
          <p:nvPr/>
        </p:nvSpPr>
        <p:spPr bwMode="auto">
          <a:xfrm flipV="1">
            <a:off x="2049808" y="4555459"/>
            <a:ext cx="100175" cy="83084"/>
          </a:xfrm>
          <a:prstGeom prst="ellipse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2ADBA833-C69E-4A9D-B28B-F99B4E5D6761}"/>
              </a:ext>
            </a:extLst>
          </p:cNvPr>
          <p:cNvCxnSpPr>
            <a:cxnSpLocks/>
            <a:stCxn id="12" idx="7"/>
          </p:cNvCxnSpPr>
          <p:nvPr/>
        </p:nvCxnSpPr>
        <p:spPr>
          <a:xfrm>
            <a:off x="2135313" y="4626376"/>
            <a:ext cx="1101493" cy="945444"/>
          </a:xfrm>
          <a:prstGeom prst="straightConnector1">
            <a:avLst/>
          </a:prstGeom>
          <a:ln w="666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77AA56B-F73A-4FE6-B69E-07E4E6E3B5FB}"/>
              </a:ext>
            </a:extLst>
          </p:cNvPr>
          <p:cNvCxnSpPr>
            <a:cxnSpLocks/>
            <a:endCxn id="12" idx="6"/>
          </p:cNvCxnSpPr>
          <p:nvPr/>
        </p:nvCxnSpPr>
        <p:spPr>
          <a:xfrm flipH="1">
            <a:off x="2149983" y="4369268"/>
            <a:ext cx="1427634" cy="227733"/>
          </a:xfrm>
          <a:prstGeom prst="straightConnector1">
            <a:avLst/>
          </a:prstGeom>
          <a:ln w="666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楕円 32">
            <a:extLst>
              <a:ext uri="{FF2B5EF4-FFF2-40B4-BE49-F238E27FC236}">
                <a16:creationId xmlns:a16="http://schemas.microsoft.com/office/drawing/2014/main" id="{0BB3391C-35D6-4143-BCBE-0827C359050E}"/>
              </a:ext>
            </a:extLst>
          </p:cNvPr>
          <p:cNvSpPr/>
          <p:nvPr/>
        </p:nvSpPr>
        <p:spPr bwMode="auto">
          <a:xfrm flipV="1">
            <a:off x="3179344" y="5557731"/>
            <a:ext cx="100175" cy="83084"/>
          </a:xfrm>
          <a:prstGeom prst="ellipse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" name="楕円 35">
            <a:extLst>
              <a:ext uri="{FF2B5EF4-FFF2-40B4-BE49-F238E27FC236}">
                <a16:creationId xmlns:a16="http://schemas.microsoft.com/office/drawing/2014/main" id="{45C61A3D-752D-46BD-A146-8CD695AD9ED0}"/>
              </a:ext>
            </a:extLst>
          </p:cNvPr>
          <p:cNvSpPr/>
          <p:nvPr/>
        </p:nvSpPr>
        <p:spPr bwMode="auto">
          <a:xfrm flipV="1">
            <a:off x="3592533" y="4327726"/>
            <a:ext cx="100175" cy="83084"/>
          </a:xfrm>
          <a:prstGeom prst="ellipse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B8D4AB8-C743-4F3E-8FCF-747A06DF974D}"/>
              </a:ext>
            </a:extLst>
          </p:cNvPr>
          <p:cNvCxnSpPr>
            <a:cxnSpLocks/>
          </p:cNvCxnSpPr>
          <p:nvPr/>
        </p:nvCxnSpPr>
        <p:spPr>
          <a:xfrm flipH="1">
            <a:off x="3245446" y="4400222"/>
            <a:ext cx="397097" cy="1171598"/>
          </a:xfrm>
          <a:prstGeom prst="line">
            <a:avLst/>
          </a:prstGeom>
          <a:ln>
            <a:solidFill>
              <a:srgbClr val="7B7B7B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楕円 33">
            <a:extLst>
              <a:ext uri="{FF2B5EF4-FFF2-40B4-BE49-F238E27FC236}">
                <a16:creationId xmlns:a16="http://schemas.microsoft.com/office/drawing/2014/main" id="{85D38C21-406A-4703-AEDB-79677A80E9B2}"/>
              </a:ext>
            </a:extLst>
          </p:cNvPr>
          <p:cNvSpPr/>
          <p:nvPr/>
        </p:nvSpPr>
        <p:spPr bwMode="auto">
          <a:xfrm flipV="1">
            <a:off x="3424464" y="4905166"/>
            <a:ext cx="100175" cy="83084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吹き出し: 角を丸めた四角形 37">
                <a:extLst>
                  <a:ext uri="{FF2B5EF4-FFF2-40B4-BE49-F238E27FC236}">
                    <a16:creationId xmlns:a16="http://schemas.microsoft.com/office/drawing/2014/main" id="{F4068F80-EB87-4C04-B81F-A88503A10F91}"/>
                  </a:ext>
                </a:extLst>
              </p:cNvPr>
              <p:cNvSpPr/>
              <p:nvPr/>
            </p:nvSpPr>
            <p:spPr bwMode="auto">
              <a:xfrm>
                <a:off x="1174069" y="5045778"/>
                <a:ext cx="1242806" cy="619744"/>
              </a:xfrm>
              <a:prstGeom prst="wedgeRoundRectCallout">
                <a:avLst>
                  <a:gd name="adj1" fmla="val 67942"/>
                  <a:gd name="adj2" fmla="val -33125"/>
                  <a:gd name="adj3" fmla="val 16667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ja-JP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吹き出し: 角を丸めた四角形 3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4068F80-EB87-4C04-B81F-A88503A10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4069" y="5045778"/>
                <a:ext cx="1242806" cy="619744"/>
              </a:xfrm>
              <a:prstGeom prst="wedgeRoundRectCallout">
                <a:avLst>
                  <a:gd name="adj1" fmla="val 67942"/>
                  <a:gd name="adj2" fmla="val -33125"/>
                  <a:gd name="adj3" fmla="val 16667"/>
                </a:avLst>
              </a:prstGeom>
              <a:blipFill rotWithShape="0">
                <a:blip r:embed="rId7"/>
                <a:stretch>
                  <a:fillRect b="-10476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吹き出し: 角を丸めた四角形 38">
                <a:extLst>
                  <a:ext uri="{FF2B5EF4-FFF2-40B4-BE49-F238E27FC236}">
                    <a16:creationId xmlns:a16="http://schemas.microsoft.com/office/drawing/2014/main" id="{4DCE1DAE-EC27-4210-B886-8A6C896EB336}"/>
                  </a:ext>
                </a:extLst>
              </p:cNvPr>
              <p:cNvSpPr/>
              <p:nvPr/>
            </p:nvSpPr>
            <p:spPr bwMode="auto">
              <a:xfrm>
                <a:off x="3727969" y="5102507"/>
                <a:ext cx="2184642" cy="619744"/>
              </a:xfrm>
              <a:prstGeom prst="wedgeRoundRectCallout">
                <a:avLst>
                  <a:gd name="adj1" fmla="val -58194"/>
                  <a:gd name="adj2" fmla="val -53507"/>
                  <a:gd name="adj3" fmla="val 16667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ja-JP" altLang="en-US" sz="2800" b="1" dirty="0">
                    <a:solidFill>
                      <a:srgbClr val="0070C0"/>
                    </a:solidFill>
                  </a:rPr>
                  <a:t>内分点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ja-JP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吹き出し: 角を丸めた四角形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DCE1DAE-EC27-4210-B886-8A6C896EB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27969" y="5102507"/>
                <a:ext cx="2184642" cy="619744"/>
              </a:xfrm>
              <a:prstGeom prst="wedgeRoundRectCallout">
                <a:avLst>
                  <a:gd name="adj1" fmla="val -58194"/>
                  <a:gd name="adj2" fmla="val -53507"/>
                  <a:gd name="adj3" fmla="val 16667"/>
                </a:avLst>
              </a:prstGeom>
              <a:blipFill rotWithShape="0">
                <a:blip r:embed="rId8"/>
                <a:stretch>
                  <a:fillRect b="-23636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E3C200FE-1D09-47DB-9476-F4565AC0BC46}"/>
              </a:ext>
            </a:extLst>
          </p:cNvPr>
          <p:cNvCxnSpPr>
            <a:cxnSpLocks/>
            <a:stCxn id="19" idx="3"/>
            <a:endCxn id="12" idx="6"/>
          </p:cNvCxnSpPr>
          <p:nvPr/>
        </p:nvCxnSpPr>
        <p:spPr>
          <a:xfrm flipH="1" flipV="1">
            <a:off x="2149983" y="4597001"/>
            <a:ext cx="1289151" cy="320332"/>
          </a:xfrm>
          <a:prstGeom prst="straightConnector1">
            <a:avLst/>
          </a:prstGeom>
          <a:ln w="666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吹き出し: 角を丸めた四角形 34">
                <a:extLst>
                  <a:ext uri="{FF2B5EF4-FFF2-40B4-BE49-F238E27FC236}">
                    <a16:creationId xmlns:a16="http://schemas.microsoft.com/office/drawing/2014/main" id="{F4BE304B-F6D7-45FC-B6ED-11A4099D03AD}"/>
                  </a:ext>
                </a:extLst>
              </p:cNvPr>
              <p:cNvSpPr/>
              <p:nvPr/>
            </p:nvSpPr>
            <p:spPr bwMode="auto">
              <a:xfrm>
                <a:off x="628894" y="4214528"/>
                <a:ext cx="1242806" cy="619744"/>
              </a:xfrm>
              <a:prstGeom prst="wedgeRoundRectCallout">
                <a:avLst>
                  <a:gd name="adj1" fmla="val 87580"/>
                  <a:gd name="adj2" fmla="val -25"/>
                  <a:gd name="adj3" fmla="val 16667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ja-JP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吹き出し: 角を丸めた四角形 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4BE304B-F6D7-45FC-B6ED-11A4099D0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894" y="4214528"/>
                <a:ext cx="1242806" cy="619744"/>
              </a:xfrm>
              <a:prstGeom prst="wedgeRoundRectCallout">
                <a:avLst>
                  <a:gd name="adj1" fmla="val 87580"/>
                  <a:gd name="adj2" fmla="val -25"/>
                  <a:gd name="adj3" fmla="val 16667"/>
                </a:avLst>
              </a:prstGeom>
              <a:blipFill rotWithShape="0">
                <a:blip r:embed="rId9"/>
                <a:stretch>
                  <a:fillRect b="-10377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283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 bwMode="auto">
          <a:xfrm>
            <a:off x="621885" y="3789079"/>
            <a:ext cx="2592287" cy="1800200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/>
          <a:ex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621885" y="1835984"/>
            <a:ext cx="2592288" cy="1800200"/>
          </a:xfrm>
          <a:prstGeom prst="rect">
            <a:avLst/>
          </a:prstGeom>
          <a:solidFill>
            <a:srgbClr val="FF0000"/>
          </a:solidFill>
          <a:ln w="38100">
            <a:noFill/>
          </a:ln>
          <a:effectLst/>
          <a:ex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1. </a:t>
            </a:r>
            <a:r>
              <a:rPr lang="ja-JP" altLang="en-US" sz="2954" dirty="0"/>
              <a:t>はじめに</a:t>
            </a: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748083" y="6239207"/>
            <a:ext cx="7645639" cy="15895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</a:pPr>
            <a:r>
              <a:rPr lang="ja-JP" altLang="en-US" sz="738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738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87720" y="6026296"/>
            <a:ext cx="798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計算機を用いて</a:t>
            </a:r>
            <a:r>
              <a:rPr kumimoji="1" lang="ja-JP" altLang="en-US" sz="3200" b="1" dirty="0">
                <a:solidFill>
                  <a:srgbClr val="0070C0"/>
                </a:solidFill>
              </a:rPr>
              <a:t>画像を一般的な</a:t>
            </a:r>
            <a:r>
              <a:rPr lang="ja-JP" altLang="en-US" sz="3200" b="1" dirty="0">
                <a:solidFill>
                  <a:srgbClr val="0070C0"/>
                </a:solidFill>
              </a:rPr>
              <a:t>カテゴリに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809499"/>
            <a:ext cx="326243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一般物体認識</a:t>
            </a:r>
          </a:p>
        </p:txBody>
      </p:sp>
      <p:pic>
        <p:nvPicPr>
          <p:cNvPr id="19458" name="Picture 2" descr="http://petomo.net/file/parts/I0001450/ce6c6023a68e20e9b77932cd547e8e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2" y="1940226"/>
            <a:ext cx="2387575" cy="159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upload.wikimedia.org/wikipedia/commons/7/7a/Various_sushi,_beautiful_October_night_at_midn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23" y="3890032"/>
            <a:ext cx="2387575" cy="15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www.civillink.net/fsozai/sozai/desktop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66625"/>
            <a:ext cx="2448272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円形吹き出し 6"/>
          <p:cNvSpPr/>
          <p:nvPr/>
        </p:nvSpPr>
        <p:spPr bwMode="auto">
          <a:xfrm>
            <a:off x="3472422" y="2134973"/>
            <a:ext cx="2412268" cy="1237786"/>
          </a:xfrm>
          <a:prstGeom prst="wedgeEllipseCallout">
            <a:avLst>
              <a:gd name="adj1" fmla="val 64772"/>
              <a:gd name="adj2" fmla="val 57169"/>
            </a:avLst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44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ネコ</a:t>
            </a:r>
            <a:endParaRPr kumimoji="1" lang="ja-JP" altLang="en-US" sz="44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6" name="円形吹き出し 15"/>
          <p:cNvSpPr/>
          <p:nvPr/>
        </p:nvSpPr>
        <p:spPr bwMode="auto">
          <a:xfrm>
            <a:off x="3420879" y="4161337"/>
            <a:ext cx="2412268" cy="1237786"/>
          </a:xfrm>
          <a:prstGeom prst="wedgeEllipseCallout">
            <a:avLst>
              <a:gd name="adj1" fmla="val 68563"/>
              <a:gd name="adj2" fmla="val -40098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  <a:effectLst/>
          <a:extLst/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4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寿司</a:t>
            </a:r>
          </a:p>
        </p:txBody>
      </p:sp>
    </p:spTree>
    <p:extLst>
      <p:ext uri="{BB962C8B-B14F-4D97-AF65-F5344CB8AC3E}">
        <p14:creationId xmlns:p14="http://schemas.microsoft.com/office/powerpoint/2010/main" val="866624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1. </a:t>
            </a:r>
            <a:r>
              <a:rPr lang="ja-JP" altLang="en-US" sz="2954" dirty="0"/>
              <a:t>はじめに</a:t>
            </a: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740509" y="6376077"/>
            <a:ext cx="7645639" cy="15895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</a:pPr>
            <a:r>
              <a:rPr lang="ja-JP" altLang="en-US" sz="738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738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809499"/>
            <a:ext cx="326243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一般物体認識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79673" y="485419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ネコ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24189" y="488751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寿司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84384" y="5631210"/>
            <a:ext cx="71609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/>
              <a:t>一般物体認識は</a:t>
            </a:r>
            <a:endParaRPr lang="en-US" altLang="ja-JP" sz="3200" b="1" dirty="0"/>
          </a:p>
          <a:p>
            <a:r>
              <a:rPr lang="ja-JP" altLang="en-US" sz="3200" b="1" dirty="0">
                <a:solidFill>
                  <a:srgbClr val="0070C0"/>
                </a:solidFill>
              </a:rPr>
              <a:t>きわめて難しい問題</a:t>
            </a:r>
            <a:r>
              <a:rPr lang="ja-JP" altLang="en-US" sz="3200" b="1" dirty="0"/>
              <a:t>とされてきたが</a:t>
            </a:r>
            <a:r>
              <a:rPr lang="en-US" altLang="ja-JP" sz="3200" b="1" dirty="0"/>
              <a:t>…</a:t>
            </a:r>
            <a:endParaRPr kumimoji="1" lang="en-US" altLang="ja-JP" sz="3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882736" y="60932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07" y="1163442"/>
            <a:ext cx="8169348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57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1. </a:t>
            </a:r>
            <a:r>
              <a:rPr lang="ja-JP" altLang="en-US" sz="2954" dirty="0"/>
              <a:t>はじめに </a:t>
            </a:r>
            <a:r>
              <a:rPr lang="en-US" altLang="ja-JP" sz="2954" dirty="0"/>
              <a:t>–Deep</a:t>
            </a:r>
            <a:r>
              <a:rPr lang="ja-JP" altLang="en-US" sz="2954" dirty="0"/>
              <a:t>と</a:t>
            </a:r>
            <a:r>
              <a:rPr lang="en-US" altLang="ja-JP" sz="2954" dirty="0"/>
              <a:t>Wide</a:t>
            </a:r>
            <a:r>
              <a:rPr lang="ja-JP" altLang="en-US" sz="2954" dirty="0"/>
              <a:t>の比較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graphicFrame>
        <p:nvGraphicFramePr>
          <p:cNvPr id="12" name="グラフ 11"/>
          <p:cNvGraphicFramePr/>
          <p:nvPr>
            <p:extLst>
              <p:ext uri="{D42A27DB-BD31-4B8C-83A1-F6EECF244321}">
                <p14:modId xmlns:p14="http://schemas.microsoft.com/office/powerpoint/2010/main" val="2211689258"/>
              </p:ext>
            </p:extLst>
          </p:nvPr>
        </p:nvGraphicFramePr>
        <p:xfrm>
          <a:off x="22800" y="1240605"/>
          <a:ext cx="9144000" cy="4930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5235057" y="5968826"/>
            <a:ext cx="4039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パラメータ数</a:t>
            </a:r>
            <a:r>
              <a:rPr lang="en-US" altLang="ja-JP" sz="2800" dirty="0"/>
              <a:t>(100</a:t>
            </a:r>
            <a:r>
              <a:rPr lang="ja-JP" altLang="en-US" sz="2800" dirty="0"/>
              <a:t>万個</a:t>
            </a:r>
            <a:r>
              <a:rPr lang="en-US" altLang="ja-JP" sz="2800" dirty="0"/>
              <a:t>)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800" y="802005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認識精度</a:t>
            </a:r>
            <a:r>
              <a:rPr kumimoji="1" lang="en-US" altLang="ja-JP" sz="2800" dirty="0"/>
              <a:t>(%)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40329" y="788470"/>
            <a:ext cx="4396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CIFAR-100</a:t>
            </a:r>
            <a:r>
              <a:rPr lang="ja-JP" altLang="en-US" sz="3200" dirty="0"/>
              <a:t>の認識</a:t>
            </a:r>
            <a:r>
              <a:rPr kumimoji="1" lang="ja-JP" altLang="en-US" sz="3200" dirty="0"/>
              <a:t>精度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36133" y="3199287"/>
            <a:ext cx="1189749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/>
              <a:t>Cutout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31572" y="3660953"/>
            <a:ext cx="2138149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/>
              <a:t>Shake-Shake</a:t>
            </a:r>
            <a:endParaRPr kumimoji="1" lang="ja-JP" altLang="en-US" sz="2400" dirty="0"/>
          </a:p>
        </p:txBody>
      </p:sp>
      <p:sp>
        <p:nvSpPr>
          <p:cNvPr id="7" name="上矢印 6"/>
          <p:cNvSpPr/>
          <p:nvPr/>
        </p:nvSpPr>
        <p:spPr bwMode="auto">
          <a:xfrm>
            <a:off x="3994562" y="3694113"/>
            <a:ext cx="430657" cy="1188760"/>
          </a:xfrm>
          <a:prstGeom prst="up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630403" y="4907448"/>
            <a:ext cx="1966179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/>
              <a:t>ResNeXt-29</a:t>
            </a:r>
          </a:p>
          <a:p>
            <a:r>
              <a:rPr lang="en-US" altLang="ja-JP" sz="2400" dirty="0"/>
              <a:t>(8-64d)</a:t>
            </a:r>
            <a:endParaRPr kumimoji="1" lang="ja-JP" altLang="en-US" sz="2400" dirty="0"/>
          </a:p>
        </p:txBody>
      </p:sp>
      <p:sp>
        <p:nvSpPr>
          <p:cNvPr id="21" name="右大かっこ 20"/>
          <p:cNvSpPr/>
          <p:nvPr/>
        </p:nvSpPr>
        <p:spPr>
          <a:xfrm>
            <a:off x="6346961" y="3293176"/>
            <a:ext cx="387994" cy="2035004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吹き出し 21"/>
          <p:cNvSpPr/>
          <p:nvPr/>
        </p:nvSpPr>
        <p:spPr bwMode="auto">
          <a:xfrm>
            <a:off x="6833064" y="1779927"/>
            <a:ext cx="2063190" cy="1404640"/>
          </a:xfrm>
          <a:prstGeom prst="wedgeRoundRectCallout">
            <a:avLst>
              <a:gd name="adj1" fmla="val -51349"/>
              <a:gd name="adj2" fmla="val 75173"/>
              <a:gd name="adj3" fmla="val 1666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lnSpc>
                <a:spcPts val="288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24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Wide</a:t>
            </a:r>
            <a:r>
              <a:rPr lang="ja-JP" altLang="en-US" sz="24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系は</a:t>
            </a:r>
            <a:endParaRPr lang="en-US" altLang="ja-JP" sz="2400" b="1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288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4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様々な工夫で</a:t>
            </a:r>
            <a:endParaRPr lang="en-US" altLang="ja-JP" sz="2400" b="1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288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4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精度向上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45318" y="1892363"/>
            <a:ext cx="216277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/>
              <a:t>Deep</a:t>
            </a:r>
            <a:r>
              <a:rPr kumimoji="1" lang="ja-JP" altLang="en-US" sz="2800" dirty="0"/>
              <a:t>系でも</a:t>
            </a:r>
            <a:endParaRPr kumimoji="1" lang="en-US" altLang="ja-JP" sz="2800" dirty="0"/>
          </a:p>
          <a:p>
            <a:r>
              <a:rPr lang="ja-JP" altLang="en-US" sz="2800" dirty="0"/>
              <a:t>精度向上？</a:t>
            </a:r>
            <a:endParaRPr kumimoji="1" lang="ja-JP" altLang="en-US" sz="2800" dirty="0"/>
          </a:p>
        </p:txBody>
      </p:sp>
      <p:sp>
        <p:nvSpPr>
          <p:cNvPr id="26" name="上矢印 25"/>
          <p:cNvSpPr/>
          <p:nvPr/>
        </p:nvSpPr>
        <p:spPr bwMode="auto">
          <a:xfrm>
            <a:off x="3491880" y="2024844"/>
            <a:ext cx="396044" cy="2067981"/>
          </a:xfrm>
          <a:prstGeom prst="upArrow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255001" y="4940488"/>
            <a:ext cx="1539204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solidFill>
                  <a:srgbClr val="0070C0"/>
                </a:solidFill>
              </a:rPr>
              <a:t>Wide</a:t>
            </a:r>
            <a:endParaRPr kumimoji="1" lang="ja-JP" altLang="en-US" sz="4000" b="1" dirty="0">
              <a:solidFill>
                <a:srgbClr val="0070C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919337" y="3036914"/>
            <a:ext cx="1566454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</a:rPr>
              <a:t>Deep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61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1. </a:t>
            </a:r>
            <a:r>
              <a:rPr lang="ja-JP" altLang="en-US" sz="2954" dirty="0"/>
              <a:t>はじめに </a:t>
            </a:r>
            <a:r>
              <a:rPr lang="en-US" altLang="ja-JP" sz="2954" dirty="0"/>
              <a:t>-</a:t>
            </a:r>
            <a:r>
              <a:rPr lang="ja-JP" altLang="en-US" sz="2954" dirty="0"/>
              <a:t>いかに最高精度を実現したか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sp>
        <p:nvSpPr>
          <p:cNvPr id="7" name="正方形/長方形 6"/>
          <p:cNvSpPr/>
          <p:nvPr/>
        </p:nvSpPr>
        <p:spPr>
          <a:xfrm>
            <a:off x="683567" y="1700808"/>
            <a:ext cx="7200801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800" b="1" dirty="0"/>
              <a:t>Skip Connection</a:t>
            </a:r>
            <a:r>
              <a:rPr lang="ja-JP" altLang="en-US" sz="2800" b="1" dirty="0"/>
              <a:t>をもつニューラルネット</a:t>
            </a:r>
            <a:endParaRPr lang="en-US" altLang="ja-JP" sz="28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98AA8FF-DD39-4DB7-947E-214DD7781829}"/>
              </a:ext>
            </a:extLst>
          </p:cNvPr>
          <p:cNvSpPr txBox="1"/>
          <p:nvPr/>
        </p:nvSpPr>
        <p:spPr>
          <a:xfrm>
            <a:off x="251520" y="969227"/>
            <a:ext cx="2792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</a:rPr>
              <a:t>① </a:t>
            </a:r>
            <a:r>
              <a:rPr kumimoji="1" lang="en-US" altLang="ja-JP" sz="4000" b="1" dirty="0" err="1">
                <a:solidFill>
                  <a:srgbClr val="FF0000"/>
                </a:solidFill>
              </a:rPr>
              <a:t>ResNet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F8A1DB7-F272-4632-B4EB-35C383B67EC3}"/>
              </a:ext>
            </a:extLst>
          </p:cNvPr>
          <p:cNvSpPr txBox="1"/>
          <p:nvPr/>
        </p:nvSpPr>
        <p:spPr>
          <a:xfrm>
            <a:off x="683567" y="3940782"/>
            <a:ext cx="5570756" cy="52322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ニューラルネット</a:t>
            </a:r>
            <a:r>
              <a:rPr lang="ja-JP" altLang="en-US" sz="2800" b="1" dirty="0"/>
              <a:t>に</a:t>
            </a:r>
            <a:r>
              <a:rPr lang="ja-JP" altLang="en-US" sz="2800" b="1" dirty="0" smtClean="0"/>
              <a:t>制約を与える</a:t>
            </a:r>
            <a:endParaRPr kumimoji="1" lang="ja-JP" altLang="en-US" sz="28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73B4843-CCB5-4959-A8AE-47CD08EF6844}"/>
              </a:ext>
            </a:extLst>
          </p:cNvPr>
          <p:cNvSpPr txBox="1"/>
          <p:nvPr/>
        </p:nvSpPr>
        <p:spPr>
          <a:xfrm>
            <a:off x="251520" y="3232896"/>
            <a:ext cx="3945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>
                <a:solidFill>
                  <a:srgbClr val="0070C0"/>
                </a:solidFill>
              </a:rPr>
              <a:t>② 確率的</a:t>
            </a:r>
            <a:r>
              <a:rPr kumimoji="1" lang="ja-JP" altLang="en-US" sz="4000" b="1">
                <a:solidFill>
                  <a:srgbClr val="0070C0"/>
                </a:solidFill>
              </a:rPr>
              <a:t>正則化</a:t>
            </a:r>
            <a:endParaRPr kumimoji="1" lang="ja-JP" alt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84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1. </a:t>
            </a:r>
            <a:r>
              <a:rPr lang="ja-JP" altLang="en-US" sz="2954" dirty="0"/>
              <a:t>はじめに </a:t>
            </a:r>
            <a:r>
              <a:rPr lang="en-US" altLang="ja-JP" sz="2954" dirty="0"/>
              <a:t>–</a:t>
            </a:r>
            <a:r>
              <a:rPr lang="ja-JP" altLang="en-US" sz="2954" dirty="0"/>
              <a:t>提案手法の結果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graphicFrame>
        <p:nvGraphicFramePr>
          <p:cNvPr id="12" name="グラフ 11"/>
          <p:cNvGraphicFramePr/>
          <p:nvPr>
            <p:extLst>
              <p:ext uri="{D42A27DB-BD31-4B8C-83A1-F6EECF244321}">
                <p14:modId xmlns:p14="http://schemas.microsoft.com/office/powerpoint/2010/main" val="2674724764"/>
              </p:ext>
            </p:extLst>
          </p:nvPr>
        </p:nvGraphicFramePr>
        <p:xfrm>
          <a:off x="22800" y="1240605"/>
          <a:ext cx="9144000" cy="4930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5235057" y="5968826"/>
            <a:ext cx="4039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パラメータ数</a:t>
            </a:r>
            <a:r>
              <a:rPr lang="en-US" altLang="ja-JP" sz="2800" dirty="0"/>
              <a:t>(100</a:t>
            </a:r>
            <a:r>
              <a:rPr lang="ja-JP" altLang="en-US" sz="2800" dirty="0"/>
              <a:t>万個</a:t>
            </a:r>
            <a:r>
              <a:rPr lang="en-US" altLang="ja-JP" sz="2800" dirty="0"/>
              <a:t>)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800" y="802005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認識精度</a:t>
            </a:r>
            <a:r>
              <a:rPr kumimoji="1" lang="en-US" altLang="ja-JP" sz="2800" dirty="0"/>
              <a:t>(%)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40329" y="788470"/>
            <a:ext cx="4396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CIFAR-100</a:t>
            </a:r>
            <a:r>
              <a:rPr lang="ja-JP" altLang="en-US" sz="3200" dirty="0"/>
              <a:t>の認識</a:t>
            </a:r>
            <a:r>
              <a:rPr kumimoji="1" lang="ja-JP" altLang="en-US" sz="3200" dirty="0"/>
              <a:t>精度</a:t>
            </a:r>
          </a:p>
        </p:txBody>
      </p:sp>
      <p:sp>
        <p:nvSpPr>
          <p:cNvPr id="2" name="角丸四角形吹き出し 1"/>
          <p:cNvSpPr/>
          <p:nvPr/>
        </p:nvSpPr>
        <p:spPr bwMode="auto">
          <a:xfrm>
            <a:off x="4451074" y="1987272"/>
            <a:ext cx="3276364" cy="1079728"/>
          </a:xfrm>
          <a:prstGeom prst="wedgeRoundRectCallout">
            <a:avLst>
              <a:gd name="adj1" fmla="val -66308"/>
              <a:gd name="adj2" fmla="val -45999"/>
              <a:gd name="adj3" fmla="val 1666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32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圧倒的な改善を果たした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27258" y="1694884"/>
            <a:ext cx="1826141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提案手法</a:t>
            </a:r>
          </a:p>
        </p:txBody>
      </p:sp>
      <p:sp>
        <p:nvSpPr>
          <p:cNvPr id="27" name="上矢印 26"/>
          <p:cNvSpPr/>
          <p:nvPr/>
        </p:nvSpPr>
        <p:spPr bwMode="auto">
          <a:xfrm>
            <a:off x="3994562" y="3694113"/>
            <a:ext cx="430657" cy="1188760"/>
          </a:xfrm>
          <a:prstGeom prst="up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8" name="上矢印 27"/>
          <p:cNvSpPr/>
          <p:nvPr/>
        </p:nvSpPr>
        <p:spPr bwMode="auto">
          <a:xfrm>
            <a:off x="3491880" y="2024844"/>
            <a:ext cx="396044" cy="2067981"/>
          </a:xfrm>
          <a:prstGeom prst="upArrow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919337" y="3036914"/>
            <a:ext cx="1566454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</a:rPr>
              <a:t>Deep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255001" y="4940488"/>
            <a:ext cx="1539204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solidFill>
                  <a:srgbClr val="0070C0"/>
                </a:solidFill>
              </a:rPr>
              <a:t>Wide</a:t>
            </a:r>
            <a:endParaRPr kumimoji="1" lang="ja-JP" altLang="en-US" sz="4000" b="1" dirty="0">
              <a:solidFill>
                <a:srgbClr val="0070C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636133" y="3199287"/>
            <a:ext cx="1189749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/>
              <a:t>Cutout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25054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1. </a:t>
            </a:r>
            <a:r>
              <a:rPr lang="ja-JP" altLang="en-US" sz="2954" dirty="0"/>
              <a:t>はじめに </a:t>
            </a:r>
            <a:r>
              <a:rPr lang="en-US" altLang="ja-JP" sz="2954" dirty="0"/>
              <a:t>–Shake-Shake-</a:t>
            </a:r>
            <a:endParaRPr lang="ja-JP" altLang="en-US" sz="2954" dirty="0"/>
          </a:p>
        </p:txBody>
      </p:sp>
      <p:graphicFrame>
        <p:nvGraphicFramePr>
          <p:cNvPr id="12" name="グラフ 11"/>
          <p:cNvGraphicFramePr/>
          <p:nvPr>
            <p:extLst>
              <p:ext uri="{D42A27DB-BD31-4B8C-83A1-F6EECF244321}">
                <p14:modId xmlns:p14="http://schemas.microsoft.com/office/powerpoint/2010/main" val="4257645885"/>
              </p:ext>
            </p:extLst>
          </p:nvPr>
        </p:nvGraphicFramePr>
        <p:xfrm>
          <a:off x="22800" y="1240605"/>
          <a:ext cx="9144000" cy="4930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5235057" y="5968826"/>
            <a:ext cx="4039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パラメータ数</a:t>
            </a:r>
            <a:r>
              <a:rPr lang="en-US" altLang="ja-JP" sz="2800" dirty="0"/>
              <a:t>(100</a:t>
            </a:r>
            <a:r>
              <a:rPr lang="ja-JP" altLang="en-US" sz="2800" dirty="0"/>
              <a:t>万個</a:t>
            </a:r>
            <a:r>
              <a:rPr lang="en-US" altLang="ja-JP" sz="2800" dirty="0"/>
              <a:t>)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800" y="802005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認識精度</a:t>
            </a:r>
            <a:r>
              <a:rPr kumimoji="1" lang="en-US" altLang="ja-JP" sz="2800" dirty="0"/>
              <a:t>(%)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40329" y="788470"/>
            <a:ext cx="4396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CIFAR-100</a:t>
            </a:r>
            <a:r>
              <a:rPr lang="ja-JP" altLang="en-US" sz="3200" dirty="0"/>
              <a:t>の認識</a:t>
            </a:r>
            <a:r>
              <a:rPr kumimoji="1" lang="ja-JP" altLang="en-US" sz="3200" dirty="0"/>
              <a:t>精度</a:t>
            </a:r>
          </a:p>
        </p:txBody>
      </p:sp>
      <p:sp>
        <p:nvSpPr>
          <p:cNvPr id="2" name="角丸四角形吹き出し 1"/>
          <p:cNvSpPr/>
          <p:nvPr/>
        </p:nvSpPr>
        <p:spPr bwMode="auto">
          <a:xfrm>
            <a:off x="4738815" y="1687037"/>
            <a:ext cx="4238964" cy="1789142"/>
          </a:xfrm>
          <a:prstGeom prst="wedgeRoundRectCallout">
            <a:avLst>
              <a:gd name="adj1" fmla="val 538"/>
              <a:gd name="adj2" fmla="val 71213"/>
              <a:gd name="adj3" fmla="val 16667"/>
            </a:avLst>
          </a:prstGeom>
          <a:ln>
            <a:solidFill>
              <a:srgbClr val="7030A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32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全く新しい正則化で</a:t>
            </a:r>
            <a:endParaRPr lang="en-US" altLang="ja-JP" sz="32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384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32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精度を向上させたが</a:t>
            </a:r>
            <a:endParaRPr lang="en-US" altLang="ja-JP" sz="32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384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3200" b="1" dirty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Wide</a:t>
            </a:r>
            <a:r>
              <a:rPr lang="ja-JP" altLang="en-US" sz="3200" b="1" dirty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な手法専用</a:t>
            </a:r>
            <a:endParaRPr lang="en-US" altLang="ja-JP" sz="3200" b="1" dirty="0">
              <a:solidFill>
                <a:srgbClr val="0070C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7" name="上矢印 26"/>
          <p:cNvSpPr/>
          <p:nvPr/>
        </p:nvSpPr>
        <p:spPr bwMode="auto">
          <a:xfrm>
            <a:off x="4326668" y="3993021"/>
            <a:ext cx="293657" cy="913813"/>
          </a:xfrm>
          <a:prstGeom prst="up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919337" y="3036914"/>
            <a:ext cx="1566454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</a:rPr>
              <a:t>Deep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255001" y="4940488"/>
            <a:ext cx="1539204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solidFill>
                  <a:srgbClr val="0070C0"/>
                </a:solidFill>
              </a:rPr>
              <a:t>Wide</a:t>
            </a:r>
            <a:endParaRPr kumimoji="1" lang="ja-JP" altLang="en-US" sz="4000" b="1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31572" y="3660953"/>
            <a:ext cx="2138149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7030A0"/>
                </a:solidFill>
              </a:rPr>
              <a:t>Shake-Shake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21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1. </a:t>
            </a:r>
            <a:r>
              <a:rPr lang="ja-JP" altLang="en-US" sz="2954" dirty="0"/>
              <a:t>はじめに </a:t>
            </a:r>
            <a:r>
              <a:rPr lang="en-US" altLang="ja-JP" sz="2954" dirty="0"/>
              <a:t>–</a:t>
            </a:r>
            <a:r>
              <a:rPr lang="ja-JP" altLang="en-US" sz="2954" dirty="0"/>
              <a:t>新たな正則化</a:t>
            </a:r>
            <a:r>
              <a:rPr lang="en-US" altLang="ja-JP" sz="2954" dirty="0" err="1"/>
              <a:t>ShakeDrop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graphicFrame>
        <p:nvGraphicFramePr>
          <p:cNvPr id="12" name="グラフ 11"/>
          <p:cNvGraphicFramePr/>
          <p:nvPr>
            <p:extLst>
              <p:ext uri="{D42A27DB-BD31-4B8C-83A1-F6EECF244321}">
                <p14:modId xmlns:p14="http://schemas.microsoft.com/office/powerpoint/2010/main" val="4257645885"/>
              </p:ext>
            </p:extLst>
          </p:nvPr>
        </p:nvGraphicFramePr>
        <p:xfrm>
          <a:off x="22800" y="1240605"/>
          <a:ext cx="9144000" cy="4930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5235057" y="5968826"/>
            <a:ext cx="4039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パラメータ数</a:t>
            </a:r>
            <a:r>
              <a:rPr lang="en-US" altLang="ja-JP" sz="2800" dirty="0"/>
              <a:t>(100</a:t>
            </a:r>
            <a:r>
              <a:rPr lang="ja-JP" altLang="en-US" sz="2800" dirty="0"/>
              <a:t>万個</a:t>
            </a:r>
            <a:r>
              <a:rPr lang="en-US" altLang="ja-JP" sz="2800" dirty="0"/>
              <a:t>)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800" y="802005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認識精度</a:t>
            </a:r>
            <a:r>
              <a:rPr kumimoji="1" lang="en-US" altLang="ja-JP" sz="2800" dirty="0"/>
              <a:t>(%)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40329" y="788470"/>
            <a:ext cx="4396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CIFAR-100</a:t>
            </a:r>
            <a:r>
              <a:rPr lang="ja-JP" altLang="en-US" sz="3200" dirty="0"/>
              <a:t>の認識</a:t>
            </a:r>
            <a:r>
              <a:rPr kumimoji="1" lang="ja-JP" altLang="en-US" sz="3200" dirty="0"/>
              <a:t>精度</a:t>
            </a:r>
          </a:p>
        </p:txBody>
      </p:sp>
      <p:sp>
        <p:nvSpPr>
          <p:cNvPr id="2" name="角丸四角形吹き出し 1"/>
          <p:cNvSpPr/>
          <p:nvPr/>
        </p:nvSpPr>
        <p:spPr bwMode="auto">
          <a:xfrm>
            <a:off x="3975400" y="1814745"/>
            <a:ext cx="3744416" cy="1049933"/>
          </a:xfrm>
          <a:prstGeom prst="wedgeRoundRectCallout">
            <a:avLst>
              <a:gd name="adj1" fmla="val -50932"/>
              <a:gd name="adj2" fmla="val 73019"/>
              <a:gd name="adj3" fmla="val 16667"/>
            </a:avLst>
          </a:prstGeom>
          <a:ln>
            <a:solidFill>
              <a:srgbClr val="7030A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lnSpc>
                <a:spcPts val="34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8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新たな正則化</a:t>
            </a:r>
            <a:endParaRPr lang="en-US" altLang="ja-JP" sz="2800" b="1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34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2800" b="1" dirty="0" err="1">
                <a:solidFill>
                  <a:srgbClr val="7030A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ShakeDrop</a:t>
            </a:r>
            <a:r>
              <a:rPr lang="ja-JP" altLang="en-US" sz="28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で改善</a:t>
            </a:r>
            <a:endParaRPr lang="en-US" altLang="ja-JP" sz="28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7" name="上矢印 26"/>
          <p:cNvSpPr/>
          <p:nvPr/>
        </p:nvSpPr>
        <p:spPr bwMode="auto">
          <a:xfrm>
            <a:off x="4326668" y="3993021"/>
            <a:ext cx="293657" cy="913813"/>
          </a:xfrm>
          <a:prstGeom prst="up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8" name="上矢印 27"/>
          <p:cNvSpPr/>
          <p:nvPr/>
        </p:nvSpPr>
        <p:spPr bwMode="auto">
          <a:xfrm>
            <a:off x="3497994" y="2995748"/>
            <a:ext cx="353925" cy="1133082"/>
          </a:xfrm>
          <a:prstGeom prst="upArrow">
            <a:avLst/>
          </a:prstGeom>
          <a:ln>
            <a:solidFill>
              <a:srgbClr val="7030A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919337" y="3036914"/>
            <a:ext cx="1566454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</a:rPr>
              <a:t>Deep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255001" y="4940488"/>
            <a:ext cx="1539204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solidFill>
                  <a:srgbClr val="0070C0"/>
                </a:solidFill>
              </a:rPr>
              <a:t>Wide</a:t>
            </a:r>
            <a:endParaRPr kumimoji="1" lang="ja-JP" altLang="en-US" sz="4000" b="1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31572" y="3660953"/>
            <a:ext cx="2138149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7030A0"/>
                </a:solidFill>
              </a:rPr>
              <a:t>Shake-Shake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 bwMode="auto">
          <a:xfrm>
            <a:off x="5847608" y="3039090"/>
            <a:ext cx="3433585" cy="540574"/>
          </a:xfrm>
          <a:prstGeom prst="wedgeRoundRectCallout">
            <a:avLst>
              <a:gd name="adj1" fmla="val -38923"/>
              <a:gd name="adj2" fmla="val 75401"/>
              <a:gd name="adj3" fmla="val 16667"/>
            </a:avLst>
          </a:prstGeom>
          <a:ln>
            <a:solidFill>
              <a:srgbClr val="4D4D4D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32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Wide</a:t>
            </a:r>
            <a:r>
              <a:rPr lang="ja-JP" altLang="en-US" sz="32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な手法専用</a:t>
            </a:r>
            <a:endParaRPr lang="en-US" altLang="ja-JP" sz="3200" b="1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08168" y="2418485"/>
            <a:ext cx="1821845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solidFill>
                  <a:srgbClr val="7030A0"/>
                </a:solidFill>
              </a:rPr>
              <a:t>ShakeDrop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98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1. </a:t>
            </a:r>
            <a:r>
              <a:rPr lang="ja-JP" altLang="en-US" sz="2954" dirty="0"/>
              <a:t>はじめに </a:t>
            </a:r>
            <a:r>
              <a:rPr lang="en-US" altLang="ja-JP" sz="2954" dirty="0"/>
              <a:t>–Cutout-</a:t>
            </a:r>
            <a:endParaRPr lang="ja-JP" altLang="en-US" sz="2954" dirty="0"/>
          </a:p>
        </p:txBody>
      </p:sp>
      <p:graphicFrame>
        <p:nvGraphicFramePr>
          <p:cNvPr id="12" name="グラフ 11"/>
          <p:cNvGraphicFramePr/>
          <p:nvPr>
            <p:extLst>
              <p:ext uri="{D42A27DB-BD31-4B8C-83A1-F6EECF244321}">
                <p14:modId xmlns:p14="http://schemas.microsoft.com/office/powerpoint/2010/main" val="969431531"/>
              </p:ext>
            </p:extLst>
          </p:nvPr>
        </p:nvGraphicFramePr>
        <p:xfrm>
          <a:off x="22800" y="1240605"/>
          <a:ext cx="9144000" cy="4930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5235057" y="5968826"/>
            <a:ext cx="4039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パラメータ数</a:t>
            </a:r>
            <a:r>
              <a:rPr lang="en-US" altLang="ja-JP" sz="2800" dirty="0"/>
              <a:t>(100</a:t>
            </a:r>
            <a:r>
              <a:rPr lang="ja-JP" altLang="en-US" sz="2800" dirty="0"/>
              <a:t>万個</a:t>
            </a:r>
            <a:r>
              <a:rPr lang="en-US" altLang="ja-JP" sz="2800" dirty="0"/>
              <a:t>)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800" y="802005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認識精度</a:t>
            </a:r>
            <a:r>
              <a:rPr kumimoji="1" lang="en-US" altLang="ja-JP" sz="2800" dirty="0"/>
              <a:t>(%)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40329" y="788470"/>
            <a:ext cx="4396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CIFAR-100</a:t>
            </a:r>
            <a:r>
              <a:rPr lang="ja-JP" altLang="en-US" sz="3200" dirty="0"/>
              <a:t>の認識</a:t>
            </a:r>
            <a:r>
              <a:rPr kumimoji="1" lang="ja-JP" altLang="en-US" sz="3200" dirty="0"/>
              <a:t>精度</a:t>
            </a:r>
          </a:p>
        </p:txBody>
      </p:sp>
      <p:sp>
        <p:nvSpPr>
          <p:cNvPr id="27" name="上矢印 26"/>
          <p:cNvSpPr/>
          <p:nvPr/>
        </p:nvSpPr>
        <p:spPr bwMode="auto">
          <a:xfrm>
            <a:off x="4373919" y="3660953"/>
            <a:ext cx="198081" cy="177804"/>
          </a:xfrm>
          <a:prstGeom prst="up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919337" y="3036914"/>
            <a:ext cx="1566454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</a:rPr>
              <a:t>Deep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255001" y="4940488"/>
            <a:ext cx="1539204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solidFill>
                  <a:srgbClr val="0070C0"/>
                </a:solidFill>
              </a:rPr>
              <a:t>Wide</a:t>
            </a:r>
            <a:endParaRPr kumimoji="1" lang="ja-JP" altLang="en-US" sz="4000" b="1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31572" y="3660953"/>
            <a:ext cx="2138149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7030A0"/>
                </a:solidFill>
              </a:rPr>
              <a:t>Shake-Shake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36133" y="3199287"/>
            <a:ext cx="1189749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/>
              <a:t>Cutout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08168" y="2418485"/>
            <a:ext cx="1821845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solidFill>
                  <a:srgbClr val="7030A0"/>
                </a:solidFill>
              </a:rPr>
              <a:t>ShakeDrop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p:sp>
        <p:nvSpPr>
          <p:cNvPr id="22" name="角丸四角形吹き出し 21"/>
          <p:cNvSpPr/>
          <p:nvPr/>
        </p:nvSpPr>
        <p:spPr bwMode="auto">
          <a:xfrm>
            <a:off x="5474095" y="1329379"/>
            <a:ext cx="3433585" cy="1787723"/>
          </a:xfrm>
          <a:prstGeom prst="wedgeRoundRectCallout">
            <a:avLst>
              <a:gd name="adj1" fmla="val -39811"/>
              <a:gd name="adj2" fmla="val 67302"/>
              <a:gd name="adj3" fmla="val 16667"/>
            </a:avLst>
          </a:prstGeom>
          <a:ln>
            <a:solidFill>
              <a:srgbClr val="4D4D4D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32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学習画像に対する</a:t>
            </a:r>
            <a:endParaRPr lang="en-US" altLang="ja-JP" sz="3200" b="1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384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32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新たな前処理で</a:t>
            </a:r>
            <a:endParaRPr lang="en-US" altLang="ja-JP" sz="3200" b="1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384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32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精度改善</a:t>
            </a:r>
            <a:endParaRPr lang="en-US" altLang="ja-JP" sz="3200" b="1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6398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1. </a:t>
            </a:r>
            <a:r>
              <a:rPr lang="ja-JP" altLang="en-US" sz="2954" dirty="0"/>
              <a:t>はじめに </a:t>
            </a:r>
            <a:r>
              <a:rPr lang="en-US" altLang="ja-JP" sz="2954" dirty="0"/>
              <a:t>–</a:t>
            </a:r>
            <a:r>
              <a:rPr lang="en-US" altLang="ja-JP" sz="2954" dirty="0" err="1"/>
              <a:t>ShakeDrop</a:t>
            </a:r>
            <a:r>
              <a:rPr lang="en-US" altLang="ja-JP" sz="2954" dirty="0"/>
              <a:t>+</a:t>
            </a:r>
            <a:r>
              <a:rPr lang="ja-JP" altLang="en-US" sz="2954" dirty="0"/>
              <a:t>前処理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graphicFrame>
        <p:nvGraphicFramePr>
          <p:cNvPr id="12" name="グラフ 11"/>
          <p:cNvGraphicFramePr/>
          <p:nvPr>
            <p:extLst>
              <p:ext uri="{D42A27DB-BD31-4B8C-83A1-F6EECF244321}">
                <p14:modId xmlns:p14="http://schemas.microsoft.com/office/powerpoint/2010/main" val="969431531"/>
              </p:ext>
            </p:extLst>
          </p:nvPr>
        </p:nvGraphicFramePr>
        <p:xfrm>
          <a:off x="22800" y="1240605"/>
          <a:ext cx="9144000" cy="4930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5235057" y="5968826"/>
            <a:ext cx="4039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パラメータ数</a:t>
            </a:r>
            <a:r>
              <a:rPr lang="en-US" altLang="ja-JP" sz="2800" dirty="0"/>
              <a:t>(100</a:t>
            </a:r>
            <a:r>
              <a:rPr lang="ja-JP" altLang="en-US" sz="2800" dirty="0"/>
              <a:t>万個</a:t>
            </a:r>
            <a:r>
              <a:rPr lang="en-US" altLang="ja-JP" sz="2800" dirty="0"/>
              <a:t>)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800" y="802005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認識精度</a:t>
            </a:r>
            <a:r>
              <a:rPr kumimoji="1" lang="en-US" altLang="ja-JP" sz="2800" dirty="0"/>
              <a:t>(%)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40329" y="788470"/>
            <a:ext cx="4396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CIFAR-100</a:t>
            </a:r>
            <a:r>
              <a:rPr lang="ja-JP" altLang="en-US" sz="3200" dirty="0"/>
              <a:t>の認識</a:t>
            </a:r>
            <a:r>
              <a:rPr kumimoji="1" lang="ja-JP" altLang="en-US" sz="3200" dirty="0"/>
              <a:t>精度</a:t>
            </a:r>
          </a:p>
        </p:txBody>
      </p:sp>
      <p:sp>
        <p:nvSpPr>
          <p:cNvPr id="2" name="角丸四角形吹き出し 1"/>
          <p:cNvSpPr/>
          <p:nvPr/>
        </p:nvSpPr>
        <p:spPr bwMode="auto">
          <a:xfrm>
            <a:off x="4492510" y="1605223"/>
            <a:ext cx="3111307" cy="1049933"/>
          </a:xfrm>
          <a:prstGeom prst="wedgeRoundRectCallout">
            <a:avLst>
              <a:gd name="adj1" fmla="val -69229"/>
              <a:gd name="adj2" fmla="val 2813"/>
              <a:gd name="adj3" fmla="val 1666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lnSpc>
                <a:spcPts val="34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28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Cutout</a:t>
            </a:r>
            <a:r>
              <a:rPr lang="ja-JP" altLang="en-US" sz="28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と同様の</a:t>
            </a:r>
            <a:endParaRPr lang="en-US" altLang="ja-JP" sz="28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34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8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前処理で精度改善</a:t>
            </a:r>
            <a:endParaRPr lang="en-US" altLang="ja-JP" sz="28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7" name="上矢印 26"/>
          <p:cNvSpPr/>
          <p:nvPr/>
        </p:nvSpPr>
        <p:spPr bwMode="auto">
          <a:xfrm>
            <a:off x="4373919" y="3660953"/>
            <a:ext cx="198081" cy="177804"/>
          </a:xfrm>
          <a:prstGeom prst="up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919337" y="3036914"/>
            <a:ext cx="1566454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</a:rPr>
              <a:t>Deep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255001" y="4940488"/>
            <a:ext cx="1539204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solidFill>
                  <a:srgbClr val="0070C0"/>
                </a:solidFill>
              </a:rPr>
              <a:t>Wide</a:t>
            </a:r>
            <a:endParaRPr kumimoji="1" lang="ja-JP" altLang="en-US" sz="4000" b="1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31572" y="3660953"/>
            <a:ext cx="2138149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7030A0"/>
                </a:solidFill>
              </a:rPr>
              <a:t>Shake-Shake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p:sp>
        <p:nvSpPr>
          <p:cNvPr id="15" name="上矢印 14"/>
          <p:cNvSpPr/>
          <p:nvPr/>
        </p:nvSpPr>
        <p:spPr bwMode="auto">
          <a:xfrm>
            <a:off x="3485791" y="1988839"/>
            <a:ext cx="366128" cy="798757"/>
          </a:xfrm>
          <a:prstGeom prst="upArrow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36133" y="3199287"/>
            <a:ext cx="1189749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/>
              <a:t>Cutout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88913" y="1319876"/>
            <a:ext cx="2992038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solidFill>
                  <a:srgbClr val="FF0000"/>
                </a:solidFill>
              </a:rPr>
              <a:t>ShakeDrop</a:t>
            </a:r>
            <a:r>
              <a:rPr lang="en-US" altLang="ja-JP" sz="2400" dirty="0">
                <a:solidFill>
                  <a:srgbClr val="FF0000"/>
                </a:solidFill>
              </a:rPr>
              <a:t>+</a:t>
            </a:r>
            <a:r>
              <a:rPr lang="ja-JP" altLang="en-US" sz="2400" dirty="0">
                <a:solidFill>
                  <a:srgbClr val="FF0000"/>
                </a:solidFill>
              </a:rPr>
              <a:t>前処理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08168" y="2418485"/>
            <a:ext cx="1821845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solidFill>
                  <a:srgbClr val="7030A0"/>
                </a:solidFill>
              </a:rPr>
              <a:t>ShakeDrop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p:sp>
        <p:nvSpPr>
          <p:cNvPr id="21" name="角丸四角形吹き出し 20"/>
          <p:cNvSpPr/>
          <p:nvPr/>
        </p:nvSpPr>
        <p:spPr bwMode="auto">
          <a:xfrm>
            <a:off x="6048164" y="3036914"/>
            <a:ext cx="2986337" cy="539155"/>
          </a:xfrm>
          <a:prstGeom prst="wedgeRoundRectCallout">
            <a:avLst>
              <a:gd name="adj1" fmla="val -58438"/>
              <a:gd name="adj2" fmla="val 17836"/>
              <a:gd name="adj3" fmla="val 16667"/>
            </a:avLst>
          </a:prstGeom>
          <a:ln>
            <a:solidFill>
              <a:srgbClr val="4D4D4D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4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前処理で精度改善</a:t>
            </a:r>
            <a:endParaRPr lang="en-US" altLang="ja-JP" sz="2400" b="1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4391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2. </a:t>
            </a:r>
            <a:r>
              <a:rPr lang="ja-JP" altLang="en-US" sz="2954" dirty="0"/>
              <a:t>既存手法 </a:t>
            </a:r>
            <a:r>
              <a:rPr lang="en-US" altLang="ja-JP" sz="2954" dirty="0"/>
              <a:t>–Wide</a:t>
            </a:r>
            <a:r>
              <a:rPr lang="ja-JP" altLang="en-US" sz="2954" dirty="0"/>
              <a:t>系の改善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graphicFrame>
        <p:nvGraphicFramePr>
          <p:cNvPr id="12" name="グラフ 11"/>
          <p:cNvGraphicFramePr/>
          <p:nvPr/>
        </p:nvGraphicFramePr>
        <p:xfrm>
          <a:off x="22800" y="1240605"/>
          <a:ext cx="9144000" cy="4930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5235057" y="5968826"/>
            <a:ext cx="4039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パラメータ数</a:t>
            </a:r>
            <a:r>
              <a:rPr lang="en-US" altLang="ja-JP" sz="2800" dirty="0"/>
              <a:t>(100</a:t>
            </a:r>
            <a:r>
              <a:rPr lang="ja-JP" altLang="en-US" sz="2800" dirty="0"/>
              <a:t>万個</a:t>
            </a:r>
            <a:r>
              <a:rPr lang="en-US" altLang="ja-JP" sz="2800" dirty="0"/>
              <a:t>)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800" y="802005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認識精度</a:t>
            </a:r>
            <a:r>
              <a:rPr kumimoji="1" lang="en-US" altLang="ja-JP" sz="2800" dirty="0"/>
              <a:t>(%)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40329" y="788470"/>
            <a:ext cx="4396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CIFAR-100</a:t>
            </a:r>
            <a:r>
              <a:rPr lang="ja-JP" altLang="en-US" sz="3200" dirty="0"/>
              <a:t>の認識</a:t>
            </a:r>
            <a:r>
              <a:rPr kumimoji="1" lang="ja-JP" altLang="en-US" sz="3200" dirty="0"/>
              <a:t>精度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36133" y="3199287"/>
            <a:ext cx="1189749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/>
              <a:t>Cutout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31572" y="3660953"/>
            <a:ext cx="2138149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/>
              <a:t>Shake-Shake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630403" y="4907448"/>
            <a:ext cx="1966179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/>
              <a:t>ResNeXt-29</a:t>
            </a:r>
          </a:p>
          <a:p>
            <a:r>
              <a:rPr lang="en-US" altLang="ja-JP" sz="2400" dirty="0"/>
              <a:t>(8-64d)</a:t>
            </a:r>
            <a:endParaRPr kumimoji="1" lang="ja-JP" altLang="en-US" sz="2400" dirty="0"/>
          </a:p>
        </p:txBody>
      </p:sp>
      <p:sp>
        <p:nvSpPr>
          <p:cNvPr id="21" name="右大かっこ 20"/>
          <p:cNvSpPr/>
          <p:nvPr/>
        </p:nvSpPr>
        <p:spPr>
          <a:xfrm>
            <a:off x="6346961" y="3293176"/>
            <a:ext cx="387994" cy="2035004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吹き出し 21"/>
          <p:cNvSpPr/>
          <p:nvPr/>
        </p:nvSpPr>
        <p:spPr bwMode="auto">
          <a:xfrm>
            <a:off x="6833064" y="1779927"/>
            <a:ext cx="2063190" cy="1404640"/>
          </a:xfrm>
          <a:prstGeom prst="wedgeRoundRectCallout">
            <a:avLst>
              <a:gd name="adj1" fmla="val -51349"/>
              <a:gd name="adj2" fmla="val 75173"/>
              <a:gd name="adj3" fmla="val 1666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lnSpc>
                <a:spcPts val="288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24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Wide</a:t>
            </a:r>
            <a:r>
              <a:rPr lang="ja-JP" altLang="en-US" sz="24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系は</a:t>
            </a:r>
            <a:endParaRPr lang="en-US" altLang="ja-JP" sz="2400" b="1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288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4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様々な工夫で</a:t>
            </a:r>
            <a:endParaRPr lang="en-US" altLang="ja-JP" sz="2400" b="1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288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4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精度向上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255001" y="4940488"/>
            <a:ext cx="1539204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solidFill>
                  <a:srgbClr val="0070C0"/>
                </a:solidFill>
              </a:rPr>
              <a:t>Wide</a:t>
            </a:r>
            <a:endParaRPr kumimoji="1" lang="ja-JP" altLang="en-US" sz="4000" b="1" dirty="0">
              <a:solidFill>
                <a:srgbClr val="0070C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919337" y="3036914"/>
            <a:ext cx="1566454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</a:rPr>
              <a:t>Deep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上矢印 16"/>
          <p:cNvSpPr/>
          <p:nvPr/>
        </p:nvSpPr>
        <p:spPr bwMode="auto">
          <a:xfrm>
            <a:off x="3994562" y="3694113"/>
            <a:ext cx="430657" cy="1188760"/>
          </a:xfrm>
          <a:prstGeom prst="up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5337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2. </a:t>
            </a:r>
            <a:r>
              <a:rPr lang="ja-JP" altLang="en-US" sz="2954" dirty="0"/>
              <a:t>既存手法 </a:t>
            </a:r>
            <a:r>
              <a:rPr lang="en-US" altLang="ja-JP" sz="2954" dirty="0"/>
              <a:t>–Shake-Shake-</a:t>
            </a:r>
            <a:endParaRPr lang="ja-JP" altLang="en-US" sz="2954" dirty="0"/>
          </a:p>
        </p:txBody>
      </p:sp>
      <p:graphicFrame>
        <p:nvGraphicFramePr>
          <p:cNvPr id="12" name="グラフ 11"/>
          <p:cNvGraphicFramePr/>
          <p:nvPr/>
        </p:nvGraphicFramePr>
        <p:xfrm>
          <a:off x="22800" y="1240605"/>
          <a:ext cx="9144000" cy="4930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5235057" y="5968826"/>
            <a:ext cx="4039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パラメータ数</a:t>
            </a:r>
            <a:r>
              <a:rPr lang="en-US" altLang="ja-JP" sz="2800" dirty="0"/>
              <a:t>(100</a:t>
            </a:r>
            <a:r>
              <a:rPr lang="ja-JP" altLang="en-US" sz="2800" dirty="0"/>
              <a:t>万個</a:t>
            </a:r>
            <a:r>
              <a:rPr lang="en-US" altLang="ja-JP" sz="2800" dirty="0"/>
              <a:t>)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800" y="802005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認識精度</a:t>
            </a:r>
            <a:r>
              <a:rPr kumimoji="1" lang="en-US" altLang="ja-JP" sz="2800" dirty="0"/>
              <a:t>(%)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40329" y="788470"/>
            <a:ext cx="4396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CIFAR-100</a:t>
            </a:r>
            <a:r>
              <a:rPr lang="ja-JP" altLang="en-US" sz="3200" dirty="0"/>
              <a:t>の認識</a:t>
            </a:r>
            <a:r>
              <a:rPr kumimoji="1" lang="ja-JP" altLang="en-US" sz="3200" dirty="0"/>
              <a:t>精度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36133" y="3199287"/>
            <a:ext cx="1189749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/>
              <a:t>Cutout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31572" y="3660953"/>
            <a:ext cx="2311274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Shake-Shake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630403" y="4907448"/>
            <a:ext cx="1966179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/>
              <a:t>ResNeXt-29</a:t>
            </a:r>
          </a:p>
          <a:p>
            <a:r>
              <a:rPr lang="en-US" altLang="ja-JP" sz="2400" dirty="0"/>
              <a:t>(8-64d)</a:t>
            </a:r>
            <a:endParaRPr kumimoji="1"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255001" y="4940488"/>
            <a:ext cx="1539204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solidFill>
                  <a:srgbClr val="0070C0"/>
                </a:solidFill>
              </a:rPr>
              <a:t>Wide</a:t>
            </a:r>
            <a:endParaRPr kumimoji="1" lang="ja-JP" altLang="en-US" sz="4000" b="1" dirty="0">
              <a:solidFill>
                <a:srgbClr val="0070C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919337" y="3036914"/>
            <a:ext cx="1566454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</a:rPr>
              <a:t>Deep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上矢印 16"/>
          <p:cNvSpPr/>
          <p:nvPr/>
        </p:nvSpPr>
        <p:spPr bwMode="auto">
          <a:xfrm>
            <a:off x="3994562" y="3694113"/>
            <a:ext cx="430657" cy="1188760"/>
          </a:xfrm>
          <a:prstGeom prst="up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" name="角丸四角形吹き出し 17"/>
          <p:cNvSpPr/>
          <p:nvPr/>
        </p:nvSpPr>
        <p:spPr bwMode="auto">
          <a:xfrm>
            <a:off x="4477100" y="1976907"/>
            <a:ext cx="4238964" cy="1163439"/>
          </a:xfrm>
          <a:prstGeom prst="wedgeRoundRectCallout">
            <a:avLst>
              <a:gd name="adj1" fmla="val 1257"/>
              <a:gd name="adj2" fmla="val 91517"/>
              <a:gd name="adj3" fmla="val 16667"/>
            </a:avLst>
          </a:prstGeom>
          <a:ln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32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全く新しい正則化で</a:t>
            </a:r>
            <a:endParaRPr lang="en-US" altLang="ja-JP" sz="32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384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32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精度を向上させた</a:t>
            </a:r>
            <a:endParaRPr lang="en-US" altLang="ja-JP" sz="3200" b="1" dirty="0">
              <a:solidFill>
                <a:srgbClr val="0070C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8410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/>
              <a:t>3. </a:t>
            </a:r>
            <a:r>
              <a:rPr lang="ja-JP" altLang="en-US" sz="2800" dirty="0"/>
              <a:t>提案手法 </a:t>
            </a:r>
            <a:r>
              <a:rPr lang="en-US" altLang="ja-JP" sz="2800" dirty="0"/>
              <a:t>–</a:t>
            </a:r>
            <a:r>
              <a:rPr lang="ja-JP" altLang="en-US" sz="2800" dirty="0"/>
              <a:t>提案手法の着想</a:t>
            </a:r>
            <a:r>
              <a:rPr lang="en-US" altLang="ja-JP" sz="2800" dirty="0"/>
              <a:t>-</a:t>
            </a:r>
            <a:endParaRPr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3850" y="5409187"/>
            <a:ext cx="895629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rgbClr val="FF0000"/>
                </a:solidFill>
              </a:rPr>
              <a:t>前向きと後ろ向きで異なる乱数</a:t>
            </a:r>
            <a:r>
              <a:rPr kumimoji="1" lang="ja-JP" altLang="en-US" sz="3600" dirty="0"/>
              <a:t>を用いれば</a:t>
            </a:r>
            <a:endParaRPr kumimoji="1" lang="en-US" altLang="ja-JP" sz="3600" dirty="0"/>
          </a:p>
          <a:p>
            <a:pPr algn="ctr"/>
            <a:r>
              <a:rPr lang="ja-JP" altLang="en-US" sz="3600" dirty="0"/>
              <a:t>畳み込みが</a:t>
            </a:r>
            <a:r>
              <a:rPr lang="en-US" altLang="ja-JP" sz="3600" dirty="0"/>
              <a:t>1</a:t>
            </a:r>
            <a:r>
              <a:rPr lang="ja-JP" altLang="en-US" sz="3600" dirty="0"/>
              <a:t>つでも過剰適合しにくい？</a:t>
            </a:r>
            <a:endParaRPr kumimoji="1" lang="ja-JP" altLang="en-US" sz="36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94693" y="726895"/>
            <a:ext cx="4331186" cy="546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954" b="1" dirty="0"/>
              <a:t>Shake-Shake </a:t>
            </a:r>
            <a:r>
              <a:rPr lang="en-US" altLang="ja-JP" sz="2215" b="1" dirty="0"/>
              <a:t>(2017/2)</a:t>
            </a:r>
            <a:endParaRPr lang="ja-JP" altLang="en-US" sz="2954" b="1" dirty="0"/>
          </a:p>
        </p:txBody>
      </p:sp>
      <p:sp>
        <p:nvSpPr>
          <p:cNvPr id="48" name="正方形/長方形 47"/>
          <p:cNvSpPr/>
          <p:nvPr/>
        </p:nvSpPr>
        <p:spPr bwMode="auto">
          <a:xfrm>
            <a:off x="192241" y="1359194"/>
            <a:ext cx="8532948" cy="387772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 bwMode="auto">
          <a:xfrm>
            <a:off x="263029" y="1480664"/>
            <a:ext cx="2648421" cy="3108179"/>
          </a:xfrm>
          <a:prstGeom prst="rect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50" name="直線矢印コネクタ 49"/>
          <p:cNvCxnSpPr/>
          <p:nvPr/>
        </p:nvCxnSpPr>
        <p:spPr>
          <a:xfrm flipH="1">
            <a:off x="605322" y="1613166"/>
            <a:ext cx="21477" cy="29036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626799" y="1855733"/>
            <a:ext cx="648072" cy="585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659219" y="1855730"/>
            <a:ext cx="1528401" cy="5855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736576" y="3966788"/>
            <a:ext cx="1473108" cy="1911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874761" y="2441258"/>
            <a:ext cx="8002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4D4D4D"/>
                </a:solidFill>
              </a:rPr>
              <a:t>畳み</a:t>
            </a:r>
            <a:endParaRPr lang="en-US" altLang="ja-JP" sz="2400" b="1" dirty="0">
              <a:solidFill>
                <a:srgbClr val="4D4D4D"/>
              </a:solidFill>
            </a:endParaRPr>
          </a:p>
          <a:p>
            <a:r>
              <a:rPr lang="ja-JP" altLang="en-US" sz="2400" b="1" dirty="0">
                <a:solidFill>
                  <a:srgbClr val="4D4D4D"/>
                </a:solidFill>
              </a:rPr>
              <a:t>込み</a:t>
            </a:r>
            <a:endParaRPr kumimoji="1" lang="ja-JP" altLang="en-US" sz="2400" b="1" dirty="0">
              <a:solidFill>
                <a:srgbClr val="4D4D4D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787510" y="2441258"/>
            <a:ext cx="8002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4D4D4D"/>
                </a:solidFill>
              </a:rPr>
              <a:t>畳み</a:t>
            </a:r>
            <a:endParaRPr lang="en-US" altLang="ja-JP" sz="2400" b="1" dirty="0">
              <a:solidFill>
                <a:srgbClr val="4D4D4D"/>
              </a:solidFill>
            </a:endParaRPr>
          </a:p>
          <a:p>
            <a:r>
              <a:rPr lang="ja-JP" altLang="en-US" sz="2400" b="1" dirty="0">
                <a:solidFill>
                  <a:srgbClr val="4D4D4D"/>
                </a:solidFill>
              </a:rPr>
              <a:t>込み</a:t>
            </a:r>
            <a:endParaRPr kumimoji="1" lang="ja-JP" altLang="en-US" sz="2400" b="1" dirty="0">
              <a:solidFill>
                <a:srgbClr val="4D4D4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/>
              <p:cNvSpPr txBox="1"/>
              <p:nvPr/>
            </p:nvSpPr>
            <p:spPr>
              <a:xfrm>
                <a:off x="1634382" y="3577688"/>
                <a:ext cx="1239442" cy="36933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kumimoji="1"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kumimoji="1"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テキスト ボックス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382" y="3577688"/>
                <a:ext cx="1239442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625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線矢印コネクタ 56"/>
          <p:cNvCxnSpPr>
            <a:stCxn id="54" idx="2"/>
            <a:endCxn id="88" idx="0"/>
          </p:cNvCxnSpPr>
          <p:nvPr/>
        </p:nvCxnSpPr>
        <p:spPr>
          <a:xfrm>
            <a:off x="1274871" y="3272255"/>
            <a:ext cx="1233" cy="3054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H="1">
            <a:off x="2180332" y="3278656"/>
            <a:ext cx="3288" cy="3054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正方形/長方形 58"/>
          <p:cNvSpPr/>
          <p:nvPr/>
        </p:nvSpPr>
        <p:spPr bwMode="auto">
          <a:xfrm>
            <a:off x="5910650" y="1480664"/>
            <a:ext cx="2625821" cy="3108179"/>
          </a:xfrm>
          <a:prstGeom prst="rect">
            <a:avLst/>
          </a:prstGeom>
          <a:ln>
            <a:solidFill>
              <a:srgbClr val="7030A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60" name="直線矢印コネクタ 59"/>
          <p:cNvCxnSpPr/>
          <p:nvPr/>
        </p:nvCxnSpPr>
        <p:spPr>
          <a:xfrm flipH="1">
            <a:off x="6230343" y="1613166"/>
            <a:ext cx="21477" cy="29036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6251820" y="1855733"/>
            <a:ext cx="648072" cy="585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6284240" y="1855730"/>
            <a:ext cx="1528401" cy="5855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6499782" y="2441258"/>
            <a:ext cx="8002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4D4D4D"/>
                </a:solidFill>
              </a:rPr>
              <a:t>畳み</a:t>
            </a:r>
            <a:endParaRPr lang="en-US" altLang="ja-JP" sz="2400" b="1" dirty="0">
              <a:solidFill>
                <a:srgbClr val="4D4D4D"/>
              </a:solidFill>
            </a:endParaRPr>
          </a:p>
          <a:p>
            <a:r>
              <a:rPr lang="ja-JP" altLang="en-US" sz="2400" b="1" dirty="0">
                <a:solidFill>
                  <a:srgbClr val="4D4D4D"/>
                </a:solidFill>
              </a:rPr>
              <a:t>込み</a:t>
            </a:r>
            <a:endParaRPr kumimoji="1" lang="ja-JP" altLang="en-US" sz="2400" b="1" dirty="0">
              <a:solidFill>
                <a:srgbClr val="4D4D4D"/>
              </a:solidFill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7412531" y="2441258"/>
            <a:ext cx="8002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4D4D4D"/>
                </a:solidFill>
              </a:rPr>
              <a:t>畳み</a:t>
            </a:r>
            <a:endParaRPr lang="en-US" altLang="ja-JP" sz="2400" b="1" dirty="0">
              <a:solidFill>
                <a:srgbClr val="4D4D4D"/>
              </a:solidFill>
            </a:endParaRPr>
          </a:p>
          <a:p>
            <a:r>
              <a:rPr lang="ja-JP" altLang="en-US" sz="2400" b="1" dirty="0">
                <a:solidFill>
                  <a:srgbClr val="4D4D4D"/>
                </a:solidFill>
              </a:rPr>
              <a:t>込み</a:t>
            </a:r>
            <a:endParaRPr kumimoji="1" lang="ja-JP" altLang="en-US" sz="2400" b="1" dirty="0">
              <a:solidFill>
                <a:srgbClr val="4D4D4D"/>
              </a:solidFill>
            </a:endParaRPr>
          </a:p>
        </p:txBody>
      </p:sp>
      <p:cxnSp>
        <p:nvCxnSpPr>
          <p:cNvPr id="65" name="直線矢印コネクタ 64"/>
          <p:cNvCxnSpPr>
            <a:stCxn id="63" idx="2"/>
          </p:cNvCxnSpPr>
          <p:nvPr/>
        </p:nvCxnSpPr>
        <p:spPr>
          <a:xfrm flipH="1">
            <a:off x="6899891" y="3272255"/>
            <a:ext cx="1" cy="2837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/>
          <p:nvPr/>
        </p:nvCxnSpPr>
        <p:spPr>
          <a:xfrm flipH="1">
            <a:off x="7805353" y="3278656"/>
            <a:ext cx="3288" cy="3054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正方形/長方形 66"/>
          <p:cNvSpPr/>
          <p:nvPr/>
        </p:nvSpPr>
        <p:spPr bwMode="auto">
          <a:xfrm>
            <a:off x="3096347" y="1472034"/>
            <a:ext cx="2628528" cy="3108179"/>
          </a:xfrm>
          <a:prstGeom prst="rect">
            <a:avLst/>
          </a:prstGeom>
          <a:ln>
            <a:solidFill>
              <a:schemeClr val="tx2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68" name="直線矢印コネクタ 67"/>
          <p:cNvCxnSpPr/>
          <p:nvPr/>
        </p:nvCxnSpPr>
        <p:spPr>
          <a:xfrm flipH="1">
            <a:off x="3418746" y="1604536"/>
            <a:ext cx="21477" cy="29036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>
            <a:off x="3440223" y="1847103"/>
            <a:ext cx="648072" cy="585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>
            <a:off x="3472643" y="1847100"/>
            <a:ext cx="1528401" cy="5855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3688185" y="2432628"/>
            <a:ext cx="8002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4D4D4D"/>
                </a:solidFill>
              </a:rPr>
              <a:t>畳み</a:t>
            </a:r>
            <a:endParaRPr lang="en-US" altLang="ja-JP" sz="2400" b="1" dirty="0">
              <a:solidFill>
                <a:srgbClr val="4D4D4D"/>
              </a:solidFill>
            </a:endParaRPr>
          </a:p>
          <a:p>
            <a:r>
              <a:rPr lang="ja-JP" altLang="en-US" sz="2400" b="1" dirty="0">
                <a:solidFill>
                  <a:srgbClr val="4D4D4D"/>
                </a:solidFill>
              </a:rPr>
              <a:t>込み</a:t>
            </a:r>
            <a:endParaRPr kumimoji="1" lang="ja-JP" altLang="en-US" sz="2400" b="1" dirty="0">
              <a:solidFill>
                <a:srgbClr val="4D4D4D"/>
              </a:solidFill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4600934" y="2432628"/>
            <a:ext cx="8002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4D4D4D"/>
                </a:solidFill>
              </a:rPr>
              <a:t>畳み</a:t>
            </a:r>
            <a:endParaRPr lang="en-US" altLang="ja-JP" sz="2400" b="1" dirty="0">
              <a:solidFill>
                <a:srgbClr val="4D4D4D"/>
              </a:solidFill>
            </a:endParaRPr>
          </a:p>
          <a:p>
            <a:r>
              <a:rPr lang="ja-JP" altLang="en-US" sz="2400" b="1" dirty="0">
                <a:solidFill>
                  <a:srgbClr val="4D4D4D"/>
                </a:solidFill>
              </a:rPr>
              <a:t>込み</a:t>
            </a:r>
            <a:endParaRPr kumimoji="1" lang="ja-JP" altLang="en-US" sz="2400" b="1" dirty="0">
              <a:solidFill>
                <a:srgbClr val="4D4D4D"/>
              </a:solidFill>
            </a:endParaRPr>
          </a:p>
        </p:txBody>
      </p:sp>
      <p:cxnSp>
        <p:nvCxnSpPr>
          <p:cNvPr id="73" name="直線矢印コネクタ 72"/>
          <p:cNvCxnSpPr>
            <a:stCxn id="71" idx="2"/>
            <a:endCxn id="86" idx="0"/>
          </p:cNvCxnSpPr>
          <p:nvPr/>
        </p:nvCxnSpPr>
        <p:spPr>
          <a:xfrm>
            <a:off x="4088295" y="3263625"/>
            <a:ext cx="2034" cy="3054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 flipH="1">
            <a:off x="4993756" y="3270026"/>
            <a:ext cx="3288" cy="3054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 flipH="1">
            <a:off x="736576" y="3955821"/>
            <a:ext cx="596630" cy="1126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図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34" y="3908860"/>
            <a:ext cx="481626" cy="548688"/>
          </a:xfrm>
          <a:prstGeom prst="rect">
            <a:avLst/>
          </a:prstGeom>
        </p:spPr>
      </p:pic>
      <p:cxnSp>
        <p:nvCxnSpPr>
          <p:cNvPr id="77" name="直線矢印コネクタ 76"/>
          <p:cNvCxnSpPr>
            <a:stCxn id="86" idx="2"/>
          </p:cNvCxnSpPr>
          <p:nvPr/>
        </p:nvCxnSpPr>
        <p:spPr>
          <a:xfrm flipH="1">
            <a:off x="3552249" y="3938390"/>
            <a:ext cx="538080" cy="1382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図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258" y="3900230"/>
            <a:ext cx="481626" cy="548688"/>
          </a:xfrm>
          <a:prstGeom prst="rect">
            <a:avLst/>
          </a:prstGeom>
        </p:spPr>
      </p:pic>
      <p:cxnSp>
        <p:nvCxnSpPr>
          <p:cNvPr id="79" name="直線矢印コネクタ 78"/>
          <p:cNvCxnSpPr>
            <a:stCxn id="82" idx="2"/>
          </p:cNvCxnSpPr>
          <p:nvPr/>
        </p:nvCxnSpPr>
        <p:spPr>
          <a:xfrm flipH="1">
            <a:off x="6378609" y="3939932"/>
            <a:ext cx="1490281" cy="2376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>
            <a:stCxn id="87" idx="2"/>
          </p:cNvCxnSpPr>
          <p:nvPr/>
        </p:nvCxnSpPr>
        <p:spPr>
          <a:xfrm flipH="1">
            <a:off x="6358427" y="3941585"/>
            <a:ext cx="569517" cy="1392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図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855" y="3908860"/>
            <a:ext cx="481626" cy="5486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/>
              <p:cNvSpPr txBox="1"/>
              <p:nvPr/>
            </p:nvSpPr>
            <p:spPr>
              <a:xfrm>
                <a:off x="7448742" y="3570600"/>
                <a:ext cx="840295" cy="369332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ja-JP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kumimoji="1" lang="ja-JP" alt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2" name="テキスト ボックス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742" y="3570600"/>
                <a:ext cx="84029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テキスト ボックス 82"/>
          <p:cNvSpPr txBox="1"/>
          <p:nvPr/>
        </p:nvSpPr>
        <p:spPr>
          <a:xfrm>
            <a:off x="1535114" y="4261031"/>
            <a:ext cx="13773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学習</a:t>
            </a:r>
            <a:endParaRPr lang="en-US" altLang="ja-JP" sz="2400" dirty="0"/>
          </a:p>
          <a:p>
            <a:r>
              <a:rPr kumimoji="1" lang="en-US" altLang="ja-JP" sz="2400" dirty="0">
                <a:solidFill>
                  <a:srgbClr val="FF0000"/>
                </a:solidFill>
              </a:rPr>
              <a:t>(</a:t>
            </a:r>
            <a:r>
              <a:rPr kumimoji="1" lang="ja-JP" altLang="en-US" sz="2400" dirty="0">
                <a:solidFill>
                  <a:srgbClr val="FF0000"/>
                </a:solidFill>
              </a:rPr>
              <a:t>前向き</a:t>
            </a:r>
            <a:r>
              <a:rPr kumimoji="1" lang="en-US" altLang="ja-JP" sz="2400" dirty="0">
                <a:solidFill>
                  <a:srgbClr val="FF0000"/>
                </a:solidFill>
              </a:rPr>
              <a:t>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039797" y="4256627"/>
            <a:ext cx="168507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学習</a:t>
            </a:r>
            <a:endParaRPr lang="en-US" altLang="ja-JP" sz="2400" dirty="0"/>
          </a:p>
          <a:p>
            <a:r>
              <a:rPr kumimoji="1" lang="en-US" altLang="ja-JP" sz="2400" dirty="0">
                <a:solidFill>
                  <a:srgbClr val="0070C0"/>
                </a:solidFill>
              </a:rPr>
              <a:t>(</a:t>
            </a:r>
            <a:r>
              <a:rPr lang="ja-JP" altLang="en-US" sz="2400" dirty="0">
                <a:solidFill>
                  <a:srgbClr val="0070C0"/>
                </a:solidFill>
              </a:rPr>
              <a:t>後ろ</a:t>
            </a:r>
            <a:r>
              <a:rPr kumimoji="1" lang="ja-JP" altLang="en-US" sz="2400" dirty="0">
                <a:solidFill>
                  <a:srgbClr val="0070C0"/>
                </a:solidFill>
              </a:rPr>
              <a:t>向き</a:t>
            </a:r>
            <a:r>
              <a:rPr kumimoji="1" lang="en-US" altLang="ja-JP" sz="2400" dirty="0">
                <a:solidFill>
                  <a:srgbClr val="0070C0"/>
                </a:solidFill>
              </a:rPr>
              <a:t>)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7428561" y="4249195"/>
            <a:ext cx="11079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7030A0"/>
                </a:solidFill>
              </a:rPr>
              <a:t>テスト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/>
              <p:cNvSpPr txBox="1"/>
              <p:nvPr/>
            </p:nvSpPr>
            <p:spPr>
              <a:xfrm>
                <a:off x="3772774" y="3569058"/>
                <a:ext cx="635109" cy="369332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ja-JP" alt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kumimoji="1" lang="ja-JP" alt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6" name="テキスト ボックス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774" y="3569058"/>
                <a:ext cx="63510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154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/>
              <p:cNvSpPr txBox="1"/>
              <p:nvPr/>
            </p:nvSpPr>
            <p:spPr>
              <a:xfrm>
                <a:off x="6507796" y="3572253"/>
                <a:ext cx="840295" cy="369332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ja-JP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kumimoji="1" lang="ja-JP" alt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7" name="テキスト ボックス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796" y="3572253"/>
                <a:ext cx="84029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/>
              <p:cNvSpPr txBox="1"/>
              <p:nvPr/>
            </p:nvSpPr>
            <p:spPr>
              <a:xfrm>
                <a:off x="959350" y="3577688"/>
                <a:ext cx="633507" cy="36933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テキスト ボックス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50" y="3577688"/>
                <a:ext cx="63350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直線矢印コネクタ 88"/>
          <p:cNvCxnSpPr/>
          <p:nvPr/>
        </p:nvCxnSpPr>
        <p:spPr>
          <a:xfrm flipH="1">
            <a:off x="3583200" y="3947191"/>
            <a:ext cx="1396653" cy="2129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/>
              <p:cNvSpPr txBox="1"/>
              <p:nvPr/>
            </p:nvSpPr>
            <p:spPr>
              <a:xfrm>
                <a:off x="4488404" y="3575459"/>
                <a:ext cx="1210862" cy="369332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kumimoji="1" lang="en-US" altLang="ja-JP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ja-JP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ja-JP" alt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kumimoji="1" lang="en-US" altLang="ja-JP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0" name="テキスト ボックス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404" y="3575459"/>
                <a:ext cx="1210862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625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562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/>
              <a:t>3. </a:t>
            </a:r>
            <a:r>
              <a:rPr lang="ja-JP" altLang="en-US" sz="2800" dirty="0"/>
              <a:t>提案手法 </a:t>
            </a:r>
            <a:r>
              <a:rPr lang="en-US" altLang="ja-JP" sz="2800" dirty="0"/>
              <a:t>–</a:t>
            </a:r>
            <a:r>
              <a:rPr lang="ja-JP" altLang="en-US" sz="2800" dirty="0"/>
              <a:t>検討手法 </a:t>
            </a:r>
            <a:r>
              <a:rPr lang="en-US" altLang="ja-JP" sz="2800" dirty="0" err="1"/>
              <a:t>PyramidShake</a:t>
            </a:r>
            <a:r>
              <a:rPr lang="en-US" altLang="ja-JP" sz="2800" dirty="0"/>
              <a:t>-</a:t>
            </a:r>
            <a:endParaRPr lang="ja-JP" altLang="en-US" sz="28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94693" y="726895"/>
            <a:ext cx="3067891" cy="546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954" b="1" dirty="0" err="1"/>
              <a:t>PyramidShake</a:t>
            </a:r>
            <a:endParaRPr lang="ja-JP" altLang="en-US" sz="2954" b="1" dirty="0"/>
          </a:p>
        </p:txBody>
      </p:sp>
      <p:sp>
        <p:nvSpPr>
          <p:cNvPr id="48" name="正方形/長方形 47"/>
          <p:cNvSpPr/>
          <p:nvPr/>
        </p:nvSpPr>
        <p:spPr bwMode="auto">
          <a:xfrm>
            <a:off x="192241" y="1359194"/>
            <a:ext cx="8532948" cy="387772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 bwMode="auto">
          <a:xfrm>
            <a:off x="263029" y="1480664"/>
            <a:ext cx="2648421" cy="3108179"/>
          </a:xfrm>
          <a:prstGeom prst="rect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50" name="直線矢印コネクタ 49"/>
          <p:cNvCxnSpPr/>
          <p:nvPr/>
        </p:nvCxnSpPr>
        <p:spPr>
          <a:xfrm flipH="1">
            <a:off x="605322" y="1613166"/>
            <a:ext cx="21477" cy="29036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626799" y="1855733"/>
            <a:ext cx="648072" cy="585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874761" y="2441258"/>
            <a:ext cx="8002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4D4D4D"/>
                </a:solidFill>
              </a:rPr>
              <a:t>畳み</a:t>
            </a:r>
            <a:endParaRPr lang="en-US" altLang="ja-JP" sz="2400" b="1" dirty="0">
              <a:solidFill>
                <a:srgbClr val="4D4D4D"/>
              </a:solidFill>
            </a:endParaRPr>
          </a:p>
          <a:p>
            <a:r>
              <a:rPr lang="ja-JP" altLang="en-US" sz="2400" b="1" dirty="0">
                <a:solidFill>
                  <a:srgbClr val="4D4D4D"/>
                </a:solidFill>
              </a:rPr>
              <a:t>込み</a:t>
            </a:r>
            <a:endParaRPr kumimoji="1" lang="ja-JP" altLang="en-US" sz="2400" b="1" dirty="0">
              <a:solidFill>
                <a:srgbClr val="4D4D4D"/>
              </a:solidFill>
            </a:endParaRPr>
          </a:p>
        </p:txBody>
      </p:sp>
      <p:cxnSp>
        <p:nvCxnSpPr>
          <p:cNvPr id="57" name="直線矢印コネクタ 56"/>
          <p:cNvCxnSpPr>
            <a:stCxn id="54" idx="2"/>
            <a:endCxn id="88" idx="0"/>
          </p:cNvCxnSpPr>
          <p:nvPr/>
        </p:nvCxnSpPr>
        <p:spPr>
          <a:xfrm>
            <a:off x="1274871" y="3272255"/>
            <a:ext cx="1233" cy="3054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正方形/長方形 58"/>
          <p:cNvSpPr/>
          <p:nvPr/>
        </p:nvSpPr>
        <p:spPr bwMode="auto">
          <a:xfrm>
            <a:off x="5910650" y="1480664"/>
            <a:ext cx="2625821" cy="3108179"/>
          </a:xfrm>
          <a:prstGeom prst="rect">
            <a:avLst/>
          </a:prstGeom>
          <a:ln>
            <a:solidFill>
              <a:srgbClr val="7030A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60" name="直線矢印コネクタ 59"/>
          <p:cNvCxnSpPr/>
          <p:nvPr/>
        </p:nvCxnSpPr>
        <p:spPr>
          <a:xfrm flipH="1">
            <a:off x="6230343" y="1613166"/>
            <a:ext cx="21477" cy="29036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6251820" y="1855733"/>
            <a:ext cx="648072" cy="585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6499782" y="2441258"/>
            <a:ext cx="8002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4D4D4D"/>
                </a:solidFill>
              </a:rPr>
              <a:t>畳み</a:t>
            </a:r>
            <a:endParaRPr lang="en-US" altLang="ja-JP" sz="2400" b="1" dirty="0">
              <a:solidFill>
                <a:srgbClr val="4D4D4D"/>
              </a:solidFill>
            </a:endParaRPr>
          </a:p>
          <a:p>
            <a:r>
              <a:rPr lang="ja-JP" altLang="en-US" sz="2400" b="1" dirty="0">
                <a:solidFill>
                  <a:srgbClr val="4D4D4D"/>
                </a:solidFill>
              </a:rPr>
              <a:t>込み</a:t>
            </a:r>
            <a:endParaRPr kumimoji="1" lang="ja-JP" altLang="en-US" sz="2400" b="1" dirty="0">
              <a:solidFill>
                <a:srgbClr val="4D4D4D"/>
              </a:solidFill>
            </a:endParaRPr>
          </a:p>
        </p:txBody>
      </p:sp>
      <p:cxnSp>
        <p:nvCxnSpPr>
          <p:cNvPr id="65" name="直線矢印コネクタ 64"/>
          <p:cNvCxnSpPr>
            <a:stCxn id="63" idx="2"/>
          </p:cNvCxnSpPr>
          <p:nvPr/>
        </p:nvCxnSpPr>
        <p:spPr>
          <a:xfrm flipH="1">
            <a:off x="6899891" y="3272255"/>
            <a:ext cx="1" cy="2837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正方形/長方形 66"/>
          <p:cNvSpPr/>
          <p:nvPr/>
        </p:nvSpPr>
        <p:spPr bwMode="auto">
          <a:xfrm>
            <a:off x="3096347" y="1472034"/>
            <a:ext cx="2628528" cy="3108179"/>
          </a:xfrm>
          <a:prstGeom prst="rect">
            <a:avLst/>
          </a:prstGeom>
          <a:ln>
            <a:solidFill>
              <a:schemeClr val="tx2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68" name="直線矢印コネクタ 67"/>
          <p:cNvCxnSpPr/>
          <p:nvPr/>
        </p:nvCxnSpPr>
        <p:spPr>
          <a:xfrm flipH="1">
            <a:off x="3418746" y="1604536"/>
            <a:ext cx="21477" cy="29036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>
            <a:off x="3440223" y="1847103"/>
            <a:ext cx="648072" cy="585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3688185" y="2432628"/>
            <a:ext cx="8002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4D4D4D"/>
                </a:solidFill>
              </a:rPr>
              <a:t>畳み</a:t>
            </a:r>
            <a:endParaRPr lang="en-US" altLang="ja-JP" sz="2400" b="1" dirty="0">
              <a:solidFill>
                <a:srgbClr val="4D4D4D"/>
              </a:solidFill>
            </a:endParaRPr>
          </a:p>
          <a:p>
            <a:r>
              <a:rPr lang="ja-JP" altLang="en-US" sz="2400" b="1" dirty="0">
                <a:solidFill>
                  <a:srgbClr val="4D4D4D"/>
                </a:solidFill>
              </a:rPr>
              <a:t>込み</a:t>
            </a:r>
            <a:endParaRPr kumimoji="1" lang="ja-JP" altLang="en-US" sz="2400" b="1" dirty="0">
              <a:solidFill>
                <a:srgbClr val="4D4D4D"/>
              </a:solidFill>
            </a:endParaRPr>
          </a:p>
        </p:txBody>
      </p:sp>
      <p:cxnSp>
        <p:nvCxnSpPr>
          <p:cNvPr id="73" name="直線矢印コネクタ 72"/>
          <p:cNvCxnSpPr>
            <a:stCxn id="71" idx="2"/>
            <a:endCxn id="86" idx="0"/>
          </p:cNvCxnSpPr>
          <p:nvPr/>
        </p:nvCxnSpPr>
        <p:spPr>
          <a:xfrm>
            <a:off x="4088295" y="3263625"/>
            <a:ext cx="2034" cy="3054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 flipH="1">
            <a:off x="736576" y="3955821"/>
            <a:ext cx="596630" cy="1126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図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34" y="3908860"/>
            <a:ext cx="481626" cy="548688"/>
          </a:xfrm>
          <a:prstGeom prst="rect">
            <a:avLst/>
          </a:prstGeom>
        </p:spPr>
      </p:pic>
      <p:cxnSp>
        <p:nvCxnSpPr>
          <p:cNvPr id="77" name="直線矢印コネクタ 76"/>
          <p:cNvCxnSpPr>
            <a:stCxn id="86" idx="2"/>
          </p:cNvCxnSpPr>
          <p:nvPr/>
        </p:nvCxnSpPr>
        <p:spPr>
          <a:xfrm flipH="1">
            <a:off x="3552249" y="3938390"/>
            <a:ext cx="538080" cy="1382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図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258" y="3900230"/>
            <a:ext cx="481626" cy="548688"/>
          </a:xfrm>
          <a:prstGeom prst="rect">
            <a:avLst/>
          </a:prstGeom>
        </p:spPr>
      </p:pic>
      <p:cxnSp>
        <p:nvCxnSpPr>
          <p:cNvPr id="80" name="直線矢印コネクタ 79"/>
          <p:cNvCxnSpPr>
            <a:stCxn id="87" idx="2"/>
          </p:cNvCxnSpPr>
          <p:nvPr/>
        </p:nvCxnSpPr>
        <p:spPr>
          <a:xfrm flipH="1">
            <a:off x="6358427" y="3941585"/>
            <a:ext cx="569517" cy="1392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図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855" y="3908860"/>
            <a:ext cx="481626" cy="548688"/>
          </a:xfrm>
          <a:prstGeom prst="rect">
            <a:avLst/>
          </a:prstGeom>
        </p:spPr>
      </p:pic>
      <p:sp>
        <p:nvSpPr>
          <p:cNvPr id="83" name="テキスト ボックス 82"/>
          <p:cNvSpPr txBox="1"/>
          <p:nvPr/>
        </p:nvSpPr>
        <p:spPr>
          <a:xfrm>
            <a:off x="1535114" y="4261031"/>
            <a:ext cx="13773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学習</a:t>
            </a:r>
            <a:endParaRPr lang="en-US" altLang="ja-JP" sz="2400" dirty="0"/>
          </a:p>
          <a:p>
            <a:r>
              <a:rPr kumimoji="1" lang="en-US" altLang="ja-JP" sz="2400" dirty="0">
                <a:solidFill>
                  <a:srgbClr val="FF0000"/>
                </a:solidFill>
              </a:rPr>
              <a:t>(</a:t>
            </a:r>
            <a:r>
              <a:rPr kumimoji="1" lang="ja-JP" altLang="en-US" sz="2400" dirty="0">
                <a:solidFill>
                  <a:srgbClr val="FF0000"/>
                </a:solidFill>
              </a:rPr>
              <a:t>前向き</a:t>
            </a:r>
            <a:r>
              <a:rPr kumimoji="1" lang="en-US" altLang="ja-JP" sz="2400" dirty="0">
                <a:solidFill>
                  <a:srgbClr val="FF0000"/>
                </a:solidFill>
              </a:rPr>
              <a:t>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039797" y="4256627"/>
            <a:ext cx="168507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学習</a:t>
            </a:r>
            <a:endParaRPr lang="en-US" altLang="ja-JP" sz="2400" dirty="0"/>
          </a:p>
          <a:p>
            <a:r>
              <a:rPr kumimoji="1" lang="en-US" altLang="ja-JP" sz="2400" dirty="0">
                <a:solidFill>
                  <a:srgbClr val="0070C0"/>
                </a:solidFill>
              </a:rPr>
              <a:t>(</a:t>
            </a:r>
            <a:r>
              <a:rPr lang="ja-JP" altLang="en-US" sz="2400" dirty="0">
                <a:solidFill>
                  <a:srgbClr val="0070C0"/>
                </a:solidFill>
              </a:rPr>
              <a:t>後ろ</a:t>
            </a:r>
            <a:r>
              <a:rPr kumimoji="1" lang="ja-JP" altLang="en-US" sz="2400" dirty="0">
                <a:solidFill>
                  <a:srgbClr val="0070C0"/>
                </a:solidFill>
              </a:rPr>
              <a:t>向き</a:t>
            </a:r>
            <a:r>
              <a:rPr kumimoji="1" lang="en-US" altLang="ja-JP" sz="2400" dirty="0">
                <a:solidFill>
                  <a:srgbClr val="0070C0"/>
                </a:solidFill>
              </a:rPr>
              <a:t>)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7428561" y="4249195"/>
            <a:ext cx="11079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7030A0"/>
                </a:solidFill>
              </a:rPr>
              <a:t>テスト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/>
              <p:cNvSpPr txBox="1"/>
              <p:nvPr/>
            </p:nvSpPr>
            <p:spPr>
              <a:xfrm>
                <a:off x="3772774" y="3569058"/>
                <a:ext cx="635109" cy="369332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ja-JP" alt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kumimoji="1" lang="ja-JP" alt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6" name="テキスト ボックス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774" y="3569058"/>
                <a:ext cx="63510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154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/>
              <p:cNvSpPr txBox="1"/>
              <p:nvPr/>
            </p:nvSpPr>
            <p:spPr>
              <a:xfrm>
                <a:off x="6507796" y="3572253"/>
                <a:ext cx="840295" cy="369332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ja-JP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kumimoji="1" lang="ja-JP" alt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7" name="テキスト ボックス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796" y="3572253"/>
                <a:ext cx="84029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/>
              <p:cNvSpPr txBox="1"/>
              <p:nvPr/>
            </p:nvSpPr>
            <p:spPr>
              <a:xfrm>
                <a:off x="959350" y="3577688"/>
                <a:ext cx="633507" cy="36933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テキスト ボックス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50" y="3577688"/>
                <a:ext cx="63350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右矢印 1"/>
          <p:cNvSpPr/>
          <p:nvPr/>
        </p:nvSpPr>
        <p:spPr bwMode="auto">
          <a:xfrm>
            <a:off x="1145150" y="5631758"/>
            <a:ext cx="884178" cy="684076"/>
          </a:xfrm>
          <a:prstGeom prst="right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2165582" y="5450550"/>
            <a:ext cx="526297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3600" dirty="0"/>
              <a:t>メモリ消費を抑えられ</a:t>
            </a:r>
            <a:endParaRPr kumimoji="1" lang="en-US" altLang="ja-JP" sz="3600" dirty="0"/>
          </a:p>
          <a:p>
            <a:pPr algn="ctr"/>
            <a:r>
              <a:rPr kumimoji="1" lang="ja-JP" altLang="en-US" sz="3600" dirty="0"/>
              <a:t>過剰適合しにくいはず！</a:t>
            </a:r>
          </a:p>
        </p:txBody>
      </p:sp>
      <p:sp>
        <p:nvSpPr>
          <p:cNvPr id="3" name="角丸四角形吹き出し 2"/>
          <p:cNvSpPr/>
          <p:nvPr/>
        </p:nvSpPr>
        <p:spPr bwMode="auto">
          <a:xfrm>
            <a:off x="1274965" y="1419675"/>
            <a:ext cx="1799687" cy="959128"/>
          </a:xfrm>
          <a:prstGeom prst="wedgeRoundRectCallout">
            <a:avLst>
              <a:gd name="adj1" fmla="val 7567"/>
              <a:gd name="adj2" fmla="val 107420"/>
              <a:gd name="adj3" fmla="val 1666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endParaRPr lang="en-US" altLang="ja-JP" sz="200" b="1" dirty="0">
              <a:solidFill>
                <a:srgbClr val="0070C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26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400" b="1" dirty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畳み込みを</a:t>
            </a:r>
            <a:endParaRPr lang="en-US" altLang="ja-JP" sz="2400" b="1" dirty="0">
              <a:solidFill>
                <a:srgbClr val="0070C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26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400" b="1" dirty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失くした</a:t>
            </a:r>
          </a:p>
        </p:txBody>
      </p:sp>
      <p:sp>
        <p:nvSpPr>
          <p:cNvPr id="94" name="角丸四角形吹き出し 93"/>
          <p:cNvSpPr/>
          <p:nvPr/>
        </p:nvSpPr>
        <p:spPr bwMode="auto">
          <a:xfrm>
            <a:off x="4068922" y="1419675"/>
            <a:ext cx="1799687" cy="959128"/>
          </a:xfrm>
          <a:prstGeom prst="wedgeRoundRectCallout">
            <a:avLst>
              <a:gd name="adj1" fmla="val 7567"/>
              <a:gd name="adj2" fmla="val 107420"/>
              <a:gd name="adj3" fmla="val 1666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endParaRPr lang="en-US" altLang="ja-JP" sz="200" b="1" dirty="0">
              <a:solidFill>
                <a:srgbClr val="0070C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26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400" b="1" dirty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畳み込みを</a:t>
            </a:r>
            <a:endParaRPr lang="en-US" altLang="ja-JP" sz="2400" b="1" dirty="0">
              <a:solidFill>
                <a:srgbClr val="0070C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26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400" b="1" dirty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失くした</a:t>
            </a:r>
          </a:p>
        </p:txBody>
      </p:sp>
      <p:sp>
        <p:nvSpPr>
          <p:cNvPr id="95" name="角丸四角形吹き出し 94"/>
          <p:cNvSpPr/>
          <p:nvPr/>
        </p:nvSpPr>
        <p:spPr bwMode="auto">
          <a:xfrm>
            <a:off x="6862879" y="1419675"/>
            <a:ext cx="1799687" cy="959128"/>
          </a:xfrm>
          <a:prstGeom prst="wedgeRoundRectCallout">
            <a:avLst>
              <a:gd name="adj1" fmla="val 7567"/>
              <a:gd name="adj2" fmla="val 107420"/>
              <a:gd name="adj3" fmla="val 1666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endParaRPr lang="en-US" altLang="ja-JP" sz="200" b="1" dirty="0">
              <a:solidFill>
                <a:srgbClr val="0070C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26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400" b="1" dirty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畳み込みを</a:t>
            </a:r>
            <a:endParaRPr lang="en-US" altLang="ja-JP" sz="2400" b="1" dirty="0">
              <a:solidFill>
                <a:srgbClr val="0070C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26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400" b="1" dirty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失くした</a:t>
            </a:r>
          </a:p>
        </p:txBody>
      </p:sp>
    </p:spTree>
    <p:extLst>
      <p:ext uri="{BB962C8B-B14F-4D97-AF65-F5344CB8AC3E}">
        <p14:creationId xmlns:p14="http://schemas.microsoft.com/office/powerpoint/2010/main" val="2738464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4. </a:t>
            </a:r>
            <a:r>
              <a:rPr lang="ja-JP" altLang="en-US" sz="2954" dirty="0"/>
              <a:t>実験 </a:t>
            </a:r>
            <a:r>
              <a:rPr lang="en-US" altLang="ja-JP" sz="2954" dirty="0"/>
              <a:t>–</a:t>
            </a:r>
            <a:r>
              <a:rPr lang="ja-JP" altLang="en-US" sz="2954" dirty="0"/>
              <a:t>条件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sp>
        <p:nvSpPr>
          <p:cNvPr id="11" name="正方形/長方形 10"/>
          <p:cNvSpPr/>
          <p:nvPr/>
        </p:nvSpPr>
        <p:spPr>
          <a:xfrm>
            <a:off x="5184068" y="6320609"/>
            <a:ext cx="4076908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i="1" dirty="0" err="1"/>
              <a:t>facebook</a:t>
            </a:r>
            <a:r>
              <a:rPr lang="en-US" altLang="ja-JP" sz="1600" b="1" i="1" dirty="0"/>
              <a:t>/</a:t>
            </a:r>
            <a:r>
              <a:rPr lang="en-US" altLang="ja-JP" sz="1600" b="1" i="1" dirty="0" err="1"/>
              <a:t>fb.resnet.torch</a:t>
            </a:r>
            <a:endParaRPr lang="en-US" altLang="ja-JP" sz="1600" b="1" i="1" dirty="0"/>
          </a:p>
          <a:p>
            <a:r>
              <a:rPr lang="en-US" altLang="ja-JP" sz="1292" i="1" dirty="0"/>
              <a:t>(https://github.com/facebook/fb.resnet.torch)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9215" y="1292195"/>
            <a:ext cx="233910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学習の諸条件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0" y="6137519"/>
            <a:ext cx="5476634" cy="73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i="1" dirty="0"/>
              <a:t>Deep Pyramidal Residual Networks</a:t>
            </a:r>
          </a:p>
          <a:p>
            <a:r>
              <a:rPr lang="en-US" altLang="ja-JP" sz="1292" i="1" dirty="0" err="1"/>
              <a:t>Dongyoon</a:t>
            </a:r>
            <a:r>
              <a:rPr lang="en-US" altLang="ja-JP" sz="1292" i="1" dirty="0"/>
              <a:t> Han, </a:t>
            </a:r>
            <a:r>
              <a:rPr lang="en-US" altLang="ja-JP" sz="1292" i="1" dirty="0" err="1"/>
              <a:t>Jiwhan</a:t>
            </a:r>
            <a:r>
              <a:rPr lang="en-US" altLang="ja-JP" sz="1292" i="1" dirty="0"/>
              <a:t> Kim, </a:t>
            </a:r>
            <a:r>
              <a:rPr lang="en-US" altLang="ja-JP" sz="1292" i="1" dirty="0" err="1"/>
              <a:t>Junmo</a:t>
            </a:r>
            <a:r>
              <a:rPr lang="ja-JP" altLang="en-US" sz="1292" i="1" dirty="0"/>
              <a:t> </a:t>
            </a:r>
            <a:r>
              <a:rPr lang="en-US" altLang="ja-JP" sz="1292" i="1" dirty="0"/>
              <a:t>Kim</a:t>
            </a:r>
          </a:p>
          <a:p>
            <a:r>
              <a:rPr lang="en-US" altLang="ja-JP" sz="1292" i="1" dirty="0"/>
              <a:t>(https://arxiv.org/abs/1610.02915)</a:t>
            </a:r>
          </a:p>
        </p:txBody>
      </p:sp>
      <p:sp>
        <p:nvSpPr>
          <p:cNvPr id="10" name="角丸四角形吹き出し 9"/>
          <p:cNvSpPr/>
          <p:nvPr/>
        </p:nvSpPr>
        <p:spPr bwMode="auto">
          <a:xfrm>
            <a:off x="918772" y="2352384"/>
            <a:ext cx="5119952" cy="705582"/>
          </a:xfrm>
          <a:prstGeom prst="wedgeRoundRectCallout">
            <a:avLst>
              <a:gd name="adj1" fmla="val -1728"/>
              <a:gd name="adj2" fmla="val 92235"/>
              <a:gd name="adj3" fmla="val 1666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18772" y="2446407"/>
            <a:ext cx="5350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err="1"/>
              <a:t>PyramidNet</a:t>
            </a:r>
            <a:r>
              <a:rPr lang="ja-JP" altLang="en-US" sz="3200" b="1" dirty="0"/>
              <a:t>の条件と同じ</a:t>
            </a:r>
            <a:endParaRPr kumimoji="1" lang="ja-JP" altLang="en-US" sz="3200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610" y="3241056"/>
            <a:ext cx="5513639" cy="274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90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1. </a:t>
            </a:r>
            <a:r>
              <a:rPr lang="ja-JP" altLang="en-US" sz="2954" dirty="0"/>
              <a:t>はじめ</a:t>
            </a:r>
            <a:r>
              <a:rPr lang="ja-JP" altLang="en-US" sz="2954"/>
              <a:t>に </a:t>
            </a:r>
            <a:r>
              <a:rPr lang="en-US" altLang="ja-JP" sz="2954" dirty="0"/>
              <a:t>-</a:t>
            </a:r>
            <a:r>
              <a:rPr lang="en-US" altLang="ja-JP" sz="2954" dirty="0" err="1"/>
              <a:t>ResNet</a:t>
            </a:r>
            <a:r>
              <a:rPr lang="ja-JP" altLang="en-US" sz="2954"/>
              <a:t>の特徴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21104" y="790221"/>
            <a:ext cx="159710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dirty="0" err="1"/>
              <a:t>ResNet</a:t>
            </a:r>
            <a:endParaRPr kumimoji="1" lang="ja-JP" altLang="en-US" sz="32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4B63CCC-EB80-5945-A7D7-DCE01F0B3B13}"/>
              </a:ext>
            </a:extLst>
          </p:cNvPr>
          <p:cNvSpPr txBox="1"/>
          <p:nvPr/>
        </p:nvSpPr>
        <p:spPr>
          <a:xfrm>
            <a:off x="1187624" y="6140968"/>
            <a:ext cx="696536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Skip Connection</a:t>
            </a:r>
            <a:r>
              <a:rPr kumimoji="1" lang="ja-JP" altLang="en-US" sz="3200" b="1" dirty="0"/>
              <a:t>が何故良いのか？</a:t>
            </a:r>
          </a:p>
        </p:txBody>
      </p:sp>
      <p:sp>
        <p:nvSpPr>
          <p:cNvPr id="66" name="下矢印 65"/>
          <p:cNvSpPr/>
          <p:nvPr/>
        </p:nvSpPr>
        <p:spPr bwMode="auto">
          <a:xfrm>
            <a:off x="2310278" y="1506645"/>
            <a:ext cx="893570" cy="3758844"/>
          </a:xfrm>
          <a:prstGeom prst="downArrow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 rot="5400000">
            <a:off x="2482692" y="186512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…</a:t>
            </a:r>
            <a:endParaRPr kumimoji="1" lang="ja-JP" altLang="en-US" sz="2400" b="1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2052588" y="2817371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2052588" y="2273302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052588" y="3568332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2052588" y="4097463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504" y="803647"/>
            <a:ext cx="1601369" cy="1111538"/>
          </a:xfrm>
          <a:prstGeom prst="rect">
            <a:avLst/>
          </a:prstGeom>
        </p:spPr>
      </p:pic>
      <p:cxnSp>
        <p:nvCxnSpPr>
          <p:cNvPr id="76" name="直線コネクタ 75"/>
          <p:cNvCxnSpPr/>
          <p:nvPr/>
        </p:nvCxnSpPr>
        <p:spPr>
          <a:xfrm>
            <a:off x="4427984" y="953249"/>
            <a:ext cx="0" cy="4834039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円形吹き出し 76"/>
          <p:cNvSpPr/>
          <p:nvPr/>
        </p:nvSpPr>
        <p:spPr bwMode="auto">
          <a:xfrm>
            <a:off x="1899819" y="5254917"/>
            <a:ext cx="1714487" cy="727091"/>
          </a:xfrm>
          <a:prstGeom prst="wedgeEllipseCallout">
            <a:avLst>
              <a:gd name="adj1" fmla="val -4877"/>
              <a:gd name="adj2" fmla="val -29918"/>
            </a:avLst>
          </a:prstGeom>
          <a:noFill/>
          <a:ln w="38100">
            <a:solidFill>
              <a:schemeClr val="tx1"/>
            </a:solidFill>
          </a:ln>
          <a:effectLst/>
          <a:extLst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4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ネコ</a:t>
            </a:r>
            <a:endParaRPr kumimoji="1" lang="ja-JP" altLang="en-US" sz="24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角丸四角形吹き出し 12"/>
          <p:cNvSpPr/>
          <p:nvPr/>
        </p:nvSpPr>
        <p:spPr bwMode="auto">
          <a:xfrm>
            <a:off x="3937179" y="1661142"/>
            <a:ext cx="2869965" cy="1362075"/>
          </a:xfrm>
          <a:prstGeom prst="wedgeRoundRectCallout">
            <a:avLst>
              <a:gd name="adj1" fmla="val 63962"/>
              <a:gd name="adj2" fmla="val 54542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  <a:extLst/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4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計算中の値を</a:t>
            </a:r>
            <a:endParaRPr lang="en-US" altLang="ja-JP" sz="24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28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4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何も処理せず</a:t>
            </a:r>
            <a:r>
              <a:rPr kumimoji="1" lang="ja-JP" altLang="en-US" sz="24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足す</a:t>
            </a:r>
          </a:p>
          <a:p>
            <a:pPr algn="ctr">
              <a:lnSpc>
                <a:spcPts val="28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24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Skip Connection</a:t>
            </a:r>
            <a:endParaRPr kumimoji="1" lang="ja-JP" altLang="en-US" sz="24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251281" y="803175"/>
            <a:ext cx="141577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/>
              <a:t>従来型</a:t>
            </a:r>
            <a:r>
              <a:rPr kumimoji="1" lang="en-US" altLang="ja-JP" sz="3200" dirty="0"/>
              <a:t/>
            </a:r>
            <a:br>
              <a:rPr kumimoji="1" lang="en-US" altLang="ja-JP" sz="3200" dirty="0"/>
            </a:br>
            <a:r>
              <a:rPr kumimoji="1" lang="en-US" altLang="ja-JP" sz="3200" dirty="0"/>
              <a:t>CNN</a:t>
            </a:r>
          </a:p>
        </p:txBody>
      </p:sp>
      <p:sp>
        <p:nvSpPr>
          <p:cNvPr id="32" name="下矢印 31">
            <a:extLst>
              <a:ext uri="{FF2B5EF4-FFF2-40B4-BE49-F238E27FC236}">
                <a16:creationId xmlns:a16="http://schemas.microsoft.com/office/drawing/2014/main" id="{F876F95F-B0C5-A146-890C-BC6694200E50}"/>
              </a:ext>
            </a:extLst>
          </p:cNvPr>
          <p:cNvSpPr/>
          <p:nvPr/>
        </p:nvSpPr>
        <p:spPr bwMode="auto">
          <a:xfrm>
            <a:off x="7682036" y="1368908"/>
            <a:ext cx="805491" cy="4046591"/>
          </a:xfrm>
          <a:prstGeom prst="downArrow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5DDA059-D84F-D24B-80CB-3CB03351911C}"/>
              </a:ext>
            </a:extLst>
          </p:cNvPr>
          <p:cNvSpPr txBox="1"/>
          <p:nvPr/>
        </p:nvSpPr>
        <p:spPr>
          <a:xfrm>
            <a:off x="7396027" y="2817371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80C0922-20E7-8C4A-B1B7-A5AEF0A87D04}"/>
              </a:ext>
            </a:extLst>
          </p:cNvPr>
          <p:cNvSpPr txBox="1"/>
          <p:nvPr/>
        </p:nvSpPr>
        <p:spPr>
          <a:xfrm>
            <a:off x="7396027" y="2273302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7B1ACEE-181B-744F-9104-57A02BA9F87A}"/>
              </a:ext>
            </a:extLst>
          </p:cNvPr>
          <p:cNvSpPr txBox="1"/>
          <p:nvPr/>
        </p:nvSpPr>
        <p:spPr>
          <a:xfrm>
            <a:off x="7406919" y="3687796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E898D1A-9C66-FC40-A5A1-D780B6FF2D63}"/>
              </a:ext>
            </a:extLst>
          </p:cNvPr>
          <p:cNvSpPr txBox="1"/>
          <p:nvPr/>
        </p:nvSpPr>
        <p:spPr>
          <a:xfrm>
            <a:off x="7406919" y="4216927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663203DC-F2B4-BF4B-A48C-E07733FB7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943" y="803647"/>
            <a:ext cx="1601369" cy="1111538"/>
          </a:xfrm>
          <a:prstGeom prst="rect">
            <a:avLst/>
          </a:prstGeom>
        </p:spPr>
      </p:pic>
      <p:sp>
        <p:nvSpPr>
          <p:cNvPr id="40" name="円形吹き出し 39">
            <a:extLst>
              <a:ext uri="{FF2B5EF4-FFF2-40B4-BE49-F238E27FC236}">
                <a16:creationId xmlns:a16="http://schemas.microsoft.com/office/drawing/2014/main" id="{0067C8EE-3580-264B-A56E-24F4AE43746C}"/>
              </a:ext>
            </a:extLst>
          </p:cNvPr>
          <p:cNvSpPr/>
          <p:nvPr/>
        </p:nvSpPr>
        <p:spPr bwMode="auto">
          <a:xfrm>
            <a:off x="7220943" y="5299801"/>
            <a:ext cx="1714487" cy="727091"/>
          </a:xfrm>
          <a:prstGeom prst="wedgeEllipseCallout">
            <a:avLst>
              <a:gd name="adj1" fmla="val -4877"/>
              <a:gd name="adj2" fmla="val -2991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  <a:extLst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4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ネコ</a:t>
            </a:r>
            <a:endParaRPr kumimoji="1" lang="ja-JP" altLang="en-US" sz="24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1" name="下矢印 40">
            <a:extLst>
              <a:ext uri="{FF2B5EF4-FFF2-40B4-BE49-F238E27FC236}">
                <a16:creationId xmlns:a16="http://schemas.microsoft.com/office/drawing/2014/main" id="{F876F95F-B0C5-A146-890C-BC6694200E50}"/>
              </a:ext>
            </a:extLst>
          </p:cNvPr>
          <p:cNvSpPr/>
          <p:nvPr/>
        </p:nvSpPr>
        <p:spPr bwMode="auto">
          <a:xfrm rot="16200000">
            <a:off x="6811465" y="2457356"/>
            <a:ext cx="1441421" cy="637917"/>
          </a:xfrm>
          <a:custGeom>
            <a:avLst/>
            <a:gdLst>
              <a:gd name="connsiteX0" fmla="*/ 0 w 272511"/>
              <a:gd name="connsiteY0" fmla="*/ 3540599 h 3728784"/>
              <a:gd name="connsiteX1" fmla="*/ 99878 w 272511"/>
              <a:gd name="connsiteY1" fmla="*/ 3540599 h 3728784"/>
              <a:gd name="connsiteX2" fmla="*/ 99878 w 272511"/>
              <a:gd name="connsiteY2" fmla="*/ 0 h 3728784"/>
              <a:gd name="connsiteX3" fmla="*/ 172633 w 272511"/>
              <a:gd name="connsiteY3" fmla="*/ 0 h 3728784"/>
              <a:gd name="connsiteX4" fmla="*/ 172633 w 272511"/>
              <a:gd name="connsiteY4" fmla="*/ 3540599 h 3728784"/>
              <a:gd name="connsiteX5" fmla="*/ 272511 w 272511"/>
              <a:gd name="connsiteY5" fmla="*/ 3540599 h 3728784"/>
              <a:gd name="connsiteX6" fmla="*/ 136256 w 272511"/>
              <a:gd name="connsiteY6" fmla="*/ 3728784 h 3728784"/>
              <a:gd name="connsiteX7" fmla="*/ 0 w 272511"/>
              <a:gd name="connsiteY7" fmla="*/ 3540599 h 3728784"/>
              <a:gd name="connsiteX0" fmla="*/ 0 w 272511"/>
              <a:gd name="connsiteY0" fmla="*/ 3540599 h 3728784"/>
              <a:gd name="connsiteX1" fmla="*/ 99878 w 272511"/>
              <a:gd name="connsiteY1" fmla="*/ 3540599 h 3728784"/>
              <a:gd name="connsiteX2" fmla="*/ 99878 w 272511"/>
              <a:gd name="connsiteY2" fmla="*/ 0 h 3728784"/>
              <a:gd name="connsiteX3" fmla="*/ 172633 w 272511"/>
              <a:gd name="connsiteY3" fmla="*/ 0 h 3728784"/>
              <a:gd name="connsiteX4" fmla="*/ 164652 w 272511"/>
              <a:gd name="connsiteY4" fmla="*/ 1279532 h 3728784"/>
              <a:gd name="connsiteX5" fmla="*/ 172633 w 272511"/>
              <a:gd name="connsiteY5" fmla="*/ 3540599 h 3728784"/>
              <a:gd name="connsiteX6" fmla="*/ 272511 w 272511"/>
              <a:gd name="connsiteY6" fmla="*/ 3540599 h 3728784"/>
              <a:gd name="connsiteX7" fmla="*/ 136256 w 272511"/>
              <a:gd name="connsiteY7" fmla="*/ 3728784 h 3728784"/>
              <a:gd name="connsiteX8" fmla="*/ 0 w 272511"/>
              <a:gd name="connsiteY8" fmla="*/ 3540599 h 3728784"/>
              <a:gd name="connsiteX0" fmla="*/ 0 w 272511"/>
              <a:gd name="connsiteY0" fmla="*/ 3540599 h 3728784"/>
              <a:gd name="connsiteX1" fmla="*/ 99878 w 272511"/>
              <a:gd name="connsiteY1" fmla="*/ 3540599 h 3728784"/>
              <a:gd name="connsiteX2" fmla="*/ 98771 w 272511"/>
              <a:gd name="connsiteY2" fmla="*/ 1379545 h 3728784"/>
              <a:gd name="connsiteX3" fmla="*/ 99878 w 272511"/>
              <a:gd name="connsiteY3" fmla="*/ 0 h 3728784"/>
              <a:gd name="connsiteX4" fmla="*/ 172633 w 272511"/>
              <a:gd name="connsiteY4" fmla="*/ 0 h 3728784"/>
              <a:gd name="connsiteX5" fmla="*/ 164652 w 272511"/>
              <a:gd name="connsiteY5" fmla="*/ 1279532 h 3728784"/>
              <a:gd name="connsiteX6" fmla="*/ 172633 w 272511"/>
              <a:gd name="connsiteY6" fmla="*/ 3540599 h 3728784"/>
              <a:gd name="connsiteX7" fmla="*/ 272511 w 272511"/>
              <a:gd name="connsiteY7" fmla="*/ 3540599 h 3728784"/>
              <a:gd name="connsiteX8" fmla="*/ 136256 w 272511"/>
              <a:gd name="connsiteY8" fmla="*/ 3728784 h 3728784"/>
              <a:gd name="connsiteX9" fmla="*/ 0 w 272511"/>
              <a:gd name="connsiteY9" fmla="*/ 3540599 h 3728784"/>
              <a:gd name="connsiteX0" fmla="*/ 0 w 272511"/>
              <a:gd name="connsiteY0" fmla="*/ 3540599 h 3728784"/>
              <a:gd name="connsiteX1" fmla="*/ 99878 w 272511"/>
              <a:gd name="connsiteY1" fmla="*/ 3540599 h 3728784"/>
              <a:gd name="connsiteX2" fmla="*/ 98771 w 272511"/>
              <a:gd name="connsiteY2" fmla="*/ 1379545 h 3728784"/>
              <a:gd name="connsiteX3" fmla="*/ 99878 w 272511"/>
              <a:gd name="connsiteY3" fmla="*/ 0 h 3728784"/>
              <a:gd name="connsiteX4" fmla="*/ 172633 w 272511"/>
              <a:gd name="connsiteY4" fmla="*/ 0 h 3728784"/>
              <a:gd name="connsiteX5" fmla="*/ 164652 w 272511"/>
              <a:gd name="connsiteY5" fmla="*/ 1279532 h 3728784"/>
              <a:gd name="connsiteX6" fmla="*/ 172633 w 272511"/>
              <a:gd name="connsiteY6" fmla="*/ 3540599 h 3728784"/>
              <a:gd name="connsiteX7" fmla="*/ 272511 w 272511"/>
              <a:gd name="connsiteY7" fmla="*/ 3540599 h 3728784"/>
              <a:gd name="connsiteX8" fmla="*/ 136256 w 272511"/>
              <a:gd name="connsiteY8" fmla="*/ 3728784 h 3728784"/>
              <a:gd name="connsiteX9" fmla="*/ 0 w 272511"/>
              <a:gd name="connsiteY9" fmla="*/ 3540599 h 3728784"/>
              <a:gd name="connsiteX0" fmla="*/ 0 w 455962"/>
              <a:gd name="connsiteY0" fmla="*/ 3540599 h 3728784"/>
              <a:gd name="connsiteX1" fmla="*/ 99878 w 455962"/>
              <a:gd name="connsiteY1" fmla="*/ 3540599 h 3728784"/>
              <a:gd name="connsiteX2" fmla="*/ 98771 w 455962"/>
              <a:gd name="connsiteY2" fmla="*/ 1379545 h 3728784"/>
              <a:gd name="connsiteX3" fmla="*/ 99878 w 455962"/>
              <a:gd name="connsiteY3" fmla="*/ 0 h 3728784"/>
              <a:gd name="connsiteX4" fmla="*/ 172633 w 455962"/>
              <a:gd name="connsiteY4" fmla="*/ 0 h 3728784"/>
              <a:gd name="connsiteX5" fmla="*/ 164652 w 455962"/>
              <a:gd name="connsiteY5" fmla="*/ 1279532 h 3728784"/>
              <a:gd name="connsiteX6" fmla="*/ 455958 w 455962"/>
              <a:gd name="connsiteY6" fmla="*/ 1734351 h 3728784"/>
              <a:gd name="connsiteX7" fmla="*/ 172633 w 455962"/>
              <a:gd name="connsiteY7" fmla="*/ 3540599 h 3728784"/>
              <a:gd name="connsiteX8" fmla="*/ 272511 w 455962"/>
              <a:gd name="connsiteY8" fmla="*/ 3540599 h 3728784"/>
              <a:gd name="connsiteX9" fmla="*/ 136256 w 455962"/>
              <a:gd name="connsiteY9" fmla="*/ 3728784 h 3728784"/>
              <a:gd name="connsiteX10" fmla="*/ 0 w 455962"/>
              <a:gd name="connsiteY10" fmla="*/ 3540599 h 3728784"/>
              <a:gd name="connsiteX0" fmla="*/ 0 w 455958"/>
              <a:gd name="connsiteY0" fmla="*/ 3540599 h 3728784"/>
              <a:gd name="connsiteX1" fmla="*/ 99878 w 455958"/>
              <a:gd name="connsiteY1" fmla="*/ 3540599 h 3728784"/>
              <a:gd name="connsiteX2" fmla="*/ 98771 w 455958"/>
              <a:gd name="connsiteY2" fmla="*/ 1379545 h 3728784"/>
              <a:gd name="connsiteX3" fmla="*/ 99878 w 455958"/>
              <a:gd name="connsiteY3" fmla="*/ 0 h 3728784"/>
              <a:gd name="connsiteX4" fmla="*/ 172633 w 455958"/>
              <a:gd name="connsiteY4" fmla="*/ 0 h 3728784"/>
              <a:gd name="connsiteX5" fmla="*/ 164652 w 455958"/>
              <a:gd name="connsiteY5" fmla="*/ 1279532 h 3728784"/>
              <a:gd name="connsiteX6" fmla="*/ 455958 w 455958"/>
              <a:gd name="connsiteY6" fmla="*/ 1734351 h 3728784"/>
              <a:gd name="connsiteX7" fmla="*/ 172633 w 455958"/>
              <a:gd name="connsiteY7" fmla="*/ 3540599 h 3728784"/>
              <a:gd name="connsiteX8" fmla="*/ 272511 w 455958"/>
              <a:gd name="connsiteY8" fmla="*/ 3540599 h 3728784"/>
              <a:gd name="connsiteX9" fmla="*/ 136256 w 455958"/>
              <a:gd name="connsiteY9" fmla="*/ 3728784 h 3728784"/>
              <a:gd name="connsiteX10" fmla="*/ 0 w 455958"/>
              <a:gd name="connsiteY10" fmla="*/ 3540599 h 3728784"/>
              <a:gd name="connsiteX0" fmla="*/ 0 w 981426"/>
              <a:gd name="connsiteY0" fmla="*/ 3540599 h 3728784"/>
              <a:gd name="connsiteX1" fmla="*/ 99878 w 981426"/>
              <a:gd name="connsiteY1" fmla="*/ 3540599 h 3728784"/>
              <a:gd name="connsiteX2" fmla="*/ 98771 w 981426"/>
              <a:gd name="connsiteY2" fmla="*/ 1379545 h 3728784"/>
              <a:gd name="connsiteX3" fmla="*/ 99878 w 981426"/>
              <a:gd name="connsiteY3" fmla="*/ 0 h 3728784"/>
              <a:gd name="connsiteX4" fmla="*/ 172633 w 981426"/>
              <a:gd name="connsiteY4" fmla="*/ 0 h 3728784"/>
              <a:gd name="connsiteX5" fmla="*/ 981420 w 981426"/>
              <a:gd name="connsiteY5" fmla="*/ 1636720 h 3728784"/>
              <a:gd name="connsiteX6" fmla="*/ 455958 w 981426"/>
              <a:gd name="connsiteY6" fmla="*/ 1734351 h 3728784"/>
              <a:gd name="connsiteX7" fmla="*/ 172633 w 981426"/>
              <a:gd name="connsiteY7" fmla="*/ 3540599 h 3728784"/>
              <a:gd name="connsiteX8" fmla="*/ 272511 w 981426"/>
              <a:gd name="connsiteY8" fmla="*/ 3540599 h 3728784"/>
              <a:gd name="connsiteX9" fmla="*/ 136256 w 981426"/>
              <a:gd name="connsiteY9" fmla="*/ 3728784 h 3728784"/>
              <a:gd name="connsiteX10" fmla="*/ 0 w 981426"/>
              <a:gd name="connsiteY10" fmla="*/ 3540599 h 3728784"/>
              <a:gd name="connsiteX0" fmla="*/ 0 w 981426"/>
              <a:gd name="connsiteY0" fmla="*/ 3540599 h 3728784"/>
              <a:gd name="connsiteX1" fmla="*/ 99878 w 981426"/>
              <a:gd name="connsiteY1" fmla="*/ 3540599 h 3728784"/>
              <a:gd name="connsiteX2" fmla="*/ 98771 w 981426"/>
              <a:gd name="connsiteY2" fmla="*/ 1379545 h 3728784"/>
              <a:gd name="connsiteX3" fmla="*/ 99878 w 981426"/>
              <a:gd name="connsiteY3" fmla="*/ 0 h 3728784"/>
              <a:gd name="connsiteX4" fmla="*/ 172633 w 981426"/>
              <a:gd name="connsiteY4" fmla="*/ 0 h 3728784"/>
              <a:gd name="connsiteX5" fmla="*/ 981420 w 981426"/>
              <a:gd name="connsiteY5" fmla="*/ 1636720 h 3728784"/>
              <a:gd name="connsiteX6" fmla="*/ 455958 w 981426"/>
              <a:gd name="connsiteY6" fmla="*/ 1734351 h 3728784"/>
              <a:gd name="connsiteX7" fmla="*/ 172633 w 981426"/>
              <a:gd name="connsiteY7" fmla="*/ 3540599 h 3728784"/>
              <a:gd name="connsiteX8" fmla="*/ 272511 w 981426"/>
              <a:gd name="connsiteY8" fmla="*/ 3540599 h 3728784"/>
              <a:gd name="connsiteX9" fmla="*/ 136256 w 981426"/>
              <a:gd name="connsiteY9" fmla="*/ 3728784 h 3728784"/>
              <a:gd name="connsiteX10" fmla="*/ 0 w 981426"/>
              <a:gd name="connsiteY10" fmla="*/ 3540599 h 3728784"/>
              <a:gd name="connsiteX0" fmla="*/ 0 w 981757"/>
              <a:gd name="connsiteY0" fmla="*/ 3540599 h 3728784"/>
              <a:gd name="connsiteX1" fmla="*/ 99878 w 981757"/>
              <a:gd name="connsiteY1" fmla="*/ 3540599 h 3728784"/>
              <a:gd name="connsiteX2" fmla="*/ 98771 w 981757"/>
              <a:gd name="connsiteY2" fmla="*/ 1379545 h 3728784"/>
              <a:gd name="connsiteX3" fmla="*/ 99878 w 981757"/>
              <a:gd name="connsiteY3" fmla="*/ 0 h 3728784"/>
              <a:gd name="connsiteX4" fmla="*/ 972733 w 981757"/>
              <a:gd name="connsiteY4" fmla="*/ 1526381 h 3728784"/>
              <a:gd name="connsiteX5" fmla="*/ 981420 w 981757"/>
              <a:gd name="connsiteY5" fmla="*/ 1636720 h 3728784"/>
              <a:gd name="connsiteX6" fmla="*/ 455958 w 981757"/>
              <a:gd name="connsiteY6" fmla="*/ 1734351 h 3728784"/>
              <a:gd name="connsiteX7" fmla="*/ 172633 w 981757"/>
              <a:gd name="connsiteY7" fmla="*/ 3540599 h 3728784"/>
              <a:gd name="connsiteX8" fmla="*/ 272511 w 981757"/>
              <a:gd name="connsiteY8" fmla="*/ 3540599 h 3728784"/>
              <a:gd name="connsiteX9" fmla="*/ 136256 w 981757"/>
              <a:gd name="connsiteY9" fmla="*/ 3728784 h 3728784"/>
              <a:gd name="connsiteX10" fmla="*/ 0 w 981757"/>
              <a:gd name="connsiteY10" fmla="*/ 3540599 h 3728784"/>
              <a:gd name="connsiteX0" fmla="*/ 0 w 972774"/>
              <a:gd name="connsiteY0" fmla="*/ 3540599 h 3728784"/>
              <a:gd name="connsiteX1" fmla="*/ 99878 w 972774"/>
              <a:gd name="connsiteY1" fmla="*/ 3540599 h 3728784"/>
              <a:gd name="connsiteX2" fmla="*/ 98771 w 972774"/>
              <a:gd name="connsiteY2" fmla="*/ 1379545 h 3728784"/>
              <a:gd name="connsiteX3" fmla="*/ 99878 w 972774"/>
              <a:gd name="connsiteY3" fmla="*/ 0 h 3728784"/>
              <a:gd name="connsiteX4" fmla="*/ 972733 w 972774"/>
              <a:gd name="connsiteY4" fmla="*/ 1526381 h 3728784"/>
              <a:gd name="connsiteX5" fmla="*/ 971895 w 972774"/>
              <a:gd name="connsiteY5" fmla="*/ 1751020 h 3728784"/>
              <a:gd name="connsiteX6" fmla="*/ 455958 w 972774"/>
              <a:gd name="connsiteY6" fmla="*/ 1734351 h 3728784"/>
              <a:gd name="connsiteX7" fmla="*/ 172633 w 972774"/>
              <a:gd name="connsiteY7" fmla="*/ 3540599 h 3728784"/>
              <a:gd name="connsiteX8" fmla="*/ 272511 w 972774"/>
              <a:gd name="connsiteY8" fmla="*/ 3540599 h 3728784"/>
              <a:gd name="connsiteX9" fmla="*/ 136256 w 972774"/>
              <a:gd name="connsiteY9" fmla="*/ 3728784 h 3728784"/>
              <a:gd name="connsiteX10" fmla="*/ 0 w 972774"/>
              <a:gd name="connsiteY10" fmla="*/ 3540599 h 3728784"/>
              <a:gd name="connsiteX0" fmla="*/ 0 w 972774"/>
              <a:gd name="connsiteY0" fmla="*/ 2161054 h 2349239"/>
              <a:gd name="connsiteX1" fmla="*/ 99878 w 972774"/>
              <a:gd name="connsiteY1" fmla="*/ 2161054 h 2349239"/>
              <a:gd name="connsiteX2" fmla="*/ 98771 w 972774"/>
              <a:gd name="connsiteY2" fmla="*/ 0 h 2349239"/>
              <a:gd name="connsiteX3" fmla="*/ 104641 w 972774"/>
              <a:gd name="connsiteY3" fmla="*/ 118261 h 2349239"/>
              <a:gd name="connsiteX4" fmla="*/ 972733 w 972774"/>
              <a:gd name="connsiteY4" fmla="*/ 146836 h 2349239"/>
              <a:gd name="connsiteX5" fmla="*/ 971895 w 972774"/>
              <a:gd name="connsiteY5" fmla="*/ 371475 h 2349239"/>
              <a:gd name="connsiteX6" fmla="*/ 455958 w 972774"/>
              <a:gd name="connsiteY6" fmla="*/ 354806 h 2349239"/>
              <a:gd name="connsiteX7" fmla="*/ 172633 w 972774"/>
              <a:gd name="connsiteY7" fmla="*/ 2161054 h 2349239"/>
              <a:gd name="connsiteX8" fmla="*/ 272511 w 972774"/>
              <a:gd name="connsiteY8" fmla="*/ 2161054 h 2349239"/>
              <a:gd name="connsiteX9" fmla="*/ 136256 w 972774"/>
              <a:gd name="connsiteY9" fmla="*/ 2349239 h 2349239"/>
              <a:gd name="connsiteX10" fmla="*/ 0 w 972774"/>
              <a:gd name="connsiteY10" fmla="*/ 2161054 h 2349239"/>
              <a:gd name="connsiteX0" fmla="*/ 0 w 972774"/>
              <a:gd name="connsiteY0" fmla="*/ 2042793 h 2230978"/>
              <a:gd name="connsiteX1" fmla="*/ 99878 w 972774"/>
              <a:gd name="connsiteY1" fmla="*/ 2042793 h 2230978"/>
              <a:gd name="connsiteX2" fmla="*/ 104641 w 972774"/>
              <a:gd name="connsiteY2" fmla="*/ 0 h 2230978"/>
              <a:gd name="connsiteX3" fmla="*/ 972733 w 972774"/>
              <a:gd name="connsiteY3" fmla="*/ 28575 h 2230978"/>
              <a:gd name="connsiteX4" fmla="*/ 971895 w 972774"/>
              <a:gd name="connsiteY4" fmla="*/ 253214 h 2230978"/>
              <a:gd name="connsiteX5" fmla="*/ 455958 w 972774"/>
              <a:gd name="connsiteY5" fmla="*/ 236545 h 2230978"/>
              <a:gd name="connsiteX6" fmla="*/ 172633 w 972774"/>
              <a:gd name="connsiteY6" fmla="*/ 2042793 h 2230978"/>
              <a:gd name="connsiteX7" fmla="*/ 272511 w 972774"/>
              <a:gd name="connsiteY7" fmla="*/ 2042793 h 2230978"/>
              <a:gd name="connsiteX8" fmla="*/ 136256 w 972774"/>
              <a:gd name="connsiteY8" fmla="*/ 2230978 h 2230978"/>
              <a:gd name="connsiteX9" fmla="*/ 0 w 972774"/>
              <a:gd name="connsiteY9" fmla="*/ 2042793 h 2230978"/>
              <a:gd name="connsiteX0" fmla="*/ 0 w 972774"/>
              <a:gd name="connsiteY0" fmla="*/ 2042793 h 2230978"/>
              <a:gd name="connsiteX1" fmla="*/ 99878 w 972774"/>
              <a:gd name="connsiteY1" fmla="*/ 2042793 h 2230978"/>
              <a:gd name="connsiteX2" fmla="*/ 104641 w 972774"/>
              <a:gd name="connsiteY2" fmla="*/ 0 h 2230978"/>
              <a:gd name="connsiteX3" fmla="*/ 972733 w 972774"/>
              <a:gd name="connsiteY3" fmla="*/ 28575 h 2230978"/>
              <a:gd name="connsiteX4" fmla="*/ 971895 w 972774"/>
              <a:gd name="connsiteY4" fmla="*/ 253214 h 2230978"/>
              <a:gd name="connsiteX5" fmla="*/ 455958 w 972774"/>
              <a:gd name="connsiteY5" fmla="*/ 236545 h 2230978"/>
              <a:gd name="connsiteX6" fmla="*/ 172633 w 972774"/>
              <a:gd name="connsiteY6" fmla="*/ 2042793 h 2230978"/>
              <a:gd name="connsiteX7" fmla="*/ 272511 w 972774"/>
              <a:gd name="connsiteY7" fmla="*/ 2042793 h 2230978"/>
              <a:gd name="connsiteX8" fmla="*/ 136256 w 972774"/>
              <a:gd name="connsiteY8" fmla="*/ 2230978 h 2230978"/>
              <a:gd name="connsiteX9" fmla="*/ 0 w 972774"/>
              <a:gd name="connsiteY9" fmla="*/ 2042793 h 2230978"/>
              <a:gd name="connsiteX0" fmla="*/ 0 w 972774"/>
              <a:gd name="connsiteY0" fmla="*/ 2042793 h 2230978"/>
              <a:gd name="connsiteX1" fmla="*/ 99878 w 972774"/>
              <a:gd name="connsiteY1" fmla="*/ 2042793 h 2230978"/>
              <a:gd name="connsiteX2" fmla="*/ 104641 w 972774"/>
              <a:gd name="connsiteY2" fmla="*/ 0 h 2230978"/>
              <a:gd name="connsiteX3" fmla="*/ 972733 w 972774"/>
              <a:gd name="connsiteY3" fmla="*/ 28575 h 2230978"/>
              <a:gd name="connsiteX4" fmla="*/ 971895 w 972774"/>
              <a:gd name="connsiteY4" fmla="*/ 253214 h 2230978"/>
              <a:gd name="connsiteX5" fmla="*/ 201164 w 972774"/>
              <a:gd name="connsiteY5" fmla="*/ 231782 h 2230978"/>
              <a:gd name="connsiteX6" fmla="*/ 172633 w 972774"/>
              <a:gd name="connsiteY6" fmla="*/ 2042793 h 2230978"/>
              <a:gd name="connsiteX7" fmla="*/ 272511 w 972774"/>
              <a:gd name="connsiteY7" fmla="*/ 2042793 h 2230978"/>
              <a:gd name="connsiteX8" fmla="*/ 136256 w 972774"/>
              <a:gd name="connsiteY8" fmla="*/ 2230978 h 2230978"/>
              <a:gd name="connsiteX9" fmla="*/ 0 w 972774"/>
              <a:gd name="connsiteY9" fmla="*/ 2042793 h 2230978"/>
              <a:gd name="connsiteX0" fmla="*/ 0 w 972733"/>
              <a:gd name="connsiteY0" fmla="*/ 2042793 h 2230978"/>
              <a:gd name="connsiteX1" fmla="*/ 99878 w 972733"/>
              <a:gd name="connsiteY1" fmla="*/ 2042793 h 2230978"/>
              <a:gd name="connsiteX2" fmla="*/ 104641 w 972733"/>
              <a:gd name="connsiteY2" fmla="*/ 0 h 2230978"/>
              <a:gd name="connsiteX3" fmla="*/ 972733 w 972733"/>
              <a:gd name="connsiteY3" fmla="*/ 28575 h 2230978"/>
              <a:gd name="connsiteX4" fmla="*/ 964752 w 972733"/>
              <a:gd name="connsiteY4" fmla="*/ 236545 h 2230978"/>
              <a:gd name="connsiteX5" fmla="*/ 201164 w 972733"/>
              <a:gd name="connsiteY5" fmla="*/ 231782 h 2230978"/>
              <a:gd name="connsiteX6" fmla="*/ 172633 w 972733"/>
              <a:gd name="connsiteY6" fmla="*/ 2042793 h 2230978"/>
              <a:gd name="connsiteX7" fmla="*/ 272511 w 972733"/>
              <a:gd name="connsiteY7" fmla="*/ 2042793 h 2230978"/>
              <a:gd name="connsiteX8" fmla="*/ 136256 w 972733"/>
              <a:gd name="connsiteY8" fmla="*/ 2230978 h 2230978"/>
              <a:gd name="connsiteX9" fmla="*/ 0 w 972733"/>
              <a:gd name="connsiteY9" fmla="*/ 2042793 h 2230978"/>
              <a:gd name="connsiteX0" fmla="*/ 0 w 965630"/>
              <a:gd name="connsiteY0" fmla="*/ 2042793 h 2230978"/>
              <a:gd name="connsiteX1" fmla="*/ 99878 w 965630"/>
              <a:gd name="connsiteY1" fmla="*/ 2042793 h 2230978"/>
              <a:gd name="connsiteX2" fmla="*/ 104641 w 965630"/>
              <a:gd name="connsiteY2" fmla="*/ 0 h 2230978"/>
              <a:gd name="connsiteX3" fmla="*/ 965589 w 965630"/>
              <a:gd name="connsiteY3" fmla="*/ 176212 h 2230978"/>
              <a:gd name="connsiteX4" fmla="*/ 964752 w 965630"/>
              <a:gd name="connsiteY4" fmla="*/ 236545 h 2230978"/>
              <a:gd name="connsiteX5" fmla="*/ 201164 w 965630"/>
              <a:gd name="connsiteY5" fmla="*/ 231782 h 2230978"/>
              <a:gd name="connsiteX6" fmla="*/ 172633 w 965630"/>
              <a:gd name="connsiteY6" fmla="*/ 2042793 h 2230978"/>
              <a:gd name="connsiteX7" fmla="*/ 272511 w 965630"/>
              <a:gd name="connsiteY7" fmla="*/ 2042793 h 2230978"/>
              <a:gd name="connsiteX8" fmla="*/ 136256 w 965630"/>
              <a:gd name="connsiteY8" fmla="*/ 2230978 h 2230978"/>
              <a:gd name="connsiteX9" fmla="*/ 0 w 965630"/>
              <a:gd name="connsiteY9" fmla="*/ 2042793 h 2230978"/>
              <a:gd name="connsiteX0" fmla="*/ 0 w 965589"/>
              <a:gd name="connsiteY0" fmla="*/ 2042793 h 2230978"/>
              <a:gd name="connsiteX1" fmla="*/ 99878 w 965589"/>
              <a:gd name="connsiteY1" fmla="*/ 2042793 h 2230978"/>
              <a:gd name="connsiteX2" fmla="*/ 104641 w 965589"/>
              <a:gd name="connsiteY2" fmla="*/ 0 h 2230978"/>
              <a:gd name="connsiteX3" fmla="*/ 965589 w 965589"/>
              <a:gd name="connsiteY3" fmla="*/ 176212 h 2230978"/>
              <a:gd name="connsiteX4" fmla="*/ 964752 w 965589"/>
              <a:gd name="connsiteY4" fmla="*/ 236545 h 2230978"/>
              <a:gd name="connsiteX5" fmla="*/ 201164 w 965589"/>
              <a:gd name="connsiteY5" fmla="*/ 231782 h 2230978"/>
              <a:gd name="connsiteX6" fmla="*/ 172633 w 965589"/>
              <a:gd name="connsiteY6" fmla="*/ 2042793 h 2230978"/>
              <a:gd name="connsiteX7" fmla="*/ 272511 w 965589"/>
              <a:gd name="connsiteY7" fmla="*/ 2042793 h 2230978"/>
              <a:gd name="connsiteX8" fmla="*/ 136256 w 965589"/>
              <a:gd name="connsiteY8" fmla="*/ 2230978 h 2230978"/>
              <a:gd name="connsiteX9" fmla="*/ 0 w 965589"/>
              <a:gd name="connsiteY9" fmla="*/ 2042793 h 2230978"/>
              <a:gd name="connsiteX0" fmla="*/ 0 w 965589"/>
              <a:gd name="connsiteY0" fmla="*/ 2042793 h 2230978"/>
              <a:gd name="connsiteX1" fmla="*/ 99878 w 965589"/>
              <a:gd name="connsiteY1" fmla="*/ 2042793 h 2230978"/>
              <a:gd name="connsiteX2" fmla="*/ 104641 w 965589"/>
              <a:gd name="connsiteY2" fmla="*/ 0 h 2230978"/>
              <a:gd name="connsiteX3" fmla="*/ 965589 w 965589"/>
              <a:gd name="connsiteY3" fmla="*/ 176212 h 2230978"/>
              <a:gd name="connsiteX4" fmla="*/ 964752 w 965589"/>
              <a:gd name="connsiteY4" fmla="*/ 236545 h 2230978"/>
              <a:gd name="connsiteX5" fmla="*/ 201164 w 965589"/>
              <a:gd name="connsiteY5" fmla="*/ 231782 h 2230978"/>
              <a:gd name="connsiteX6" fmla="*/ 172633 w 965589"/>
              <a:gd name="connsiteY6" fmla="*/ 2042793 h 2230978"/>
              <a:gd name="connsiteX7" fmla="*/ 272511 w 965589"/>
              <a:gd name="connsiteY7" fmla="*/ 2042793 h 2230978"/>
              <a:gd name="connsiteX8" fmla="*/ 136256 w 965589"/>
              <a:gd name="connsiteY8" fmla="*/ 2230978 h 2230978"/>
              <a:gd name="connsiteX9" fmla="*/ 0 w 965589"/>
              <a:gd name="connsiteY9" fmla="*/ 2042793 h 2230978"/>
              <a:gd name="connsiteX0" fmla="*/ 0 w 965589"/>
              <a:gd name="connsiteY0" fmla="*/ 1883249 h 2071434"/>
              <a:gd name="connsiteX1" fmla="*/ 99878 w 965589"/>
              <a:gd name="connsiteY1" fmla="*/ 1883249 h 2071434"/>
              <a:gd name="connsiteX2" fmla="*/ 114166 w 965589"/>
              <a:gd name="connsiteY2" fmla="*/ 0 h 2071434"/>
              <a:gd name="connsiteX3" fmla="*/ 965589 w 965589"/>
              <a:gd name="connsiteY3" fmla="*/ 16668 h 2071434"/>
              <a:gd name="connsiteX4" fmla="*/ 964752 w 965589"/>
              <a:gd name="connsiteY4" fmla="*/ 77001 h 2071434"/>
              <a:gd name="connsiteX5" fmla="*/ 201164 w 965589"/>
              <a:gd name="connsiteY5" fmla="*/ 72238 h 2071434"/>
              <a:gd name="connsiteX6" fmla="*/ 172633 w 965589"/>
              <a:gd name="connsiteY6" fmla="*/ 1883249 h 2071434"/>
              <a:gd name="connsiteX7" fmla="*/ 272511 w 965589"/>
              <a:gd name="connsiteY7" fmla="*/ 1883249 h 2071434"/>
              <a:gd name="connsiteX8" fmla="*/ 136256 w 965589"/>
              <a:gd name="connsiteY8" fmla="*/ 2071434 h 2071434"/>
              <a:gd name="connsiteX9" fmla="*/ 0 w 965589"/>
              <a:gd name="connsiteY9" fmla="*/ 1883249 h 2071434"/>
              <a:gd name="connsiteX0" fmla="*/ 0 w 965589"/>
              <a:gd name="connsiteY0" fmla="*/ 1871342 h 2059527"/>
              <a:gd name="connsiteX1" fmla="*/ 99878 w 965589"/>
              <a:gd name="connsiteY1" fmla="*/ 1871342 h 2059527"/>
              <a:gd name="connsiteX2" fmla="*/ 121310 w 965589"/>
              <a:gd name="connsiteY2" fmla="*/ 0 h 2059527"/>
              <a:gd name="connsiteX3" fmla="*/ 965589 w 965589"/>
              <a:gd name="connsiteY3" fmla="*/ 4761 h 2059527"/>
              <a:gd name="connsiteX4" fmla="*/ 964752 w 965589"/>
              <a:gd name="connsiteY4" fmla="*/ 65094 h 2059527"/>
              <a:gd name="connsiteX5" fmla="*/ 201164 w 965589"/>
              <a:gd name="connsiteY5" fmla="*/ 60331 h 2059527"/>
              <a:gd name="connsiteX6" fmla="*/ 172633 w 965589"/>
              <a:gd name="connsiteY6" fmla="*/ 1871342 h 2059527"/>
              <a:gd name="connsiteX7" fmla="*/ 272511 w 965589"/>
              <a:gd name="connsiteY7" fmla="*/ 1871342 h 2059527"/>
              <a:gd name="connsiteX8" fmla="*/ 136256 w 965589"/>
              <a:gd name="connsiteY8" fmla="*/ 2059527 h 2059527"/>
              <a:gd name="connsiteX9" fmla="*/ 0 w 965589"/>
              <a:gd name="connsiteY9" fmla="*/ 1871342 h 2059527"/>
              <a:gd name="connsiteX0" fmla="*/ 0 w 965589"/>
              <a:gd name="connsiteY0" fmla="*/ 1866581 h 2054766"/>
              <a:gd name="connsiteX1" fmla="*/ 99878 w 965589"/>
              <a:gd name="connsiteY1" fmla="*/ 1866581 h 2054766"/>
              <a:gd name="connsiteX2" fmla="*/ 95116 w 965589"/>
              <a:gd name="connsiteY2" fmla="*/ 11907 h 2054766"/>
              <a:gd name="connsiteX3" fmla="*/ 965589 w 965589"/>
              <a:gd name="connsiteY3" fmla="*/ 0 h 2054766"/>
              <a:gd name="connsiteX4" fmla="*/ 964752 w 965589"/>
              <a:gd name="connsiteY4" fmla="*/ 60333 h 2054766"/>
              <a:gd name="connsiteX5" fmla="*/ 201164 w 965589"/>
              <a:gd name="connsiteY5" fmla="*/ 55570 h 2054766"/>
              <a:gd name="connsiteX6" fmla="*/ 172633 w 965589"/>
              <a:gd name="connsiteY6" fmla="*/ 1866581 h 2054766"/>
              <a:gd name="connsiteX7" fmla="*/ 272511 w 965589"/>
              <a:gd name="connsiteY7" fmla="*/ 1866581 h 2054766"/>
              <a:gd name="connsiteX8" fmla="*/ 136256 w 965589"/>
              <a:gd name="connsiteY8" fmla="*/ 2054766 h 2054766"/>
              <a:gd name="connsiteX9" fmla="*/ 0 w 965589"/>
              <a:gd name="connsiteY9" fmla="*/ 1866581 h 2054766"/>
              <a:gd name="connsiteX0" fmla="*/ 0 w 965589"/>
              <a:gd name="connsiteY0" fmla="*/ 1866581 h 2054766"/>
              <a:gd name="connsiteX1" fmla="*/ 99878 w 965589"/>
              <a:gd name="connsiteY1" fmla="*/ 1866581 h 2054766"/>
              <a:gd name="connsiteX2" fmla="*/ 95116 w 965589"/>
              <a:gd name="connsiteY2" fmla="*/ 11907 h 2054766"/>
              <a:gd name="connsiteX3" fmla="*/ 965589 w 965589"/>
              <a:gd name="connsiteY3" fmla="*/ 0 h 2054766"/>
              <a:gd name="connsiteX4" fmla="*/ 964752 w 965589"/>
              <a:gd name="connsiteY4" fmla="*/ 60333 h 2054766"/>
              <a:gd name="connsiteX5" fmla="*/ 182114 w 965589"/>
              <a:gd name="connsiteY5" fmla="*/ 84145 h 2054766"/>
              <a:gd name="connsiteX6" fmla="*/ 172633 w 965589"/>
              <a:gd name="connsiteY6" fmla="*/ 1866581 h 2054766"/>
              <a:gd name="connsiteX7" fmla="*/ 272511 w 965589"/>
              <a:gd name="connsiteY7" fmla="*/ 1866581 h 2054766"/>
              <a:gd name="connsiteX8" fmla="*/ 136256 w 965589"/>
              <a:gd name="connsiteY8" fmla="*/ 2054766 h 2054766"/>
              <a:gd name="connsiteX9" fmla="*/ 0 w 965589"/>
              <a:gd name="connsiteY9" fmla="*/ 1866581 h 2054766"/>
              <a:gd name="connsiteX0" fmla="*/ 0 w 965589"/>
              <a:gd name="connsiteY0" fmla="*/ 1866581 h 2054766"/>
              <a:gd name="connsiteX1" fmla="*/ 99878 w 965589"/>
              <a:gd name="connsiteY1" fmla="*/ 1866581 h 2054766"/>
              <a:gd name="connsiteX2" fmla="*/ 95116 w 965589"/>
              <a:gd name="connsiteY2" fmla="*/ 11907 h 2054766"/>
              <a:gd name="connsiteX3" fmla="*/ 965589 w 965589"/>
              <a:gd name="connsiteY3" fmla="*/ 0 h 2054766"/>
              <a:gd name="connsiteX4" fmla="*/ 959989 w 965589"/>
              <a:gd name="connsiteY4" fmla="*/ 88908 h 2054766"/>
              <a:gd name="connsiteX5" fmla="*/ 182114 w 965589"/>
              <a:gd name="connsiteY5" fmla="*/ 84145 h 2054766"/>
              <a:gd name="connsiteX6" fmla="*/ 172633 w 965589"/>
              <a:gd name="connsiteY6" fmla="*/ 1866581 h 2054766"/>
              <a:gd name="connsiteX7" fmla="*/ 272511 w 965589"/>
              <a:gd name="connsiteY7" fmla="*/ 1866581 h 2054766"/>
              <a:gd name="connsiteX8" fmla="*/ 136256 w 965589"/>
              <a:gd name="connsiteY8" fmla="*/ 2054766 h 2054766"/>
              <a:gd name="connsiteX9" fmla="*/ 0 w 965589"/>
              <a:gd name="connsiteY9" fmla="*/ 1866581 h 2054766"/>
              <a:gd name="connsiteX0" fmla="*/ 0 w 963207"/>
              <a:gd name="connsiteY0" fmla="*/ 1854675 h 2042860"/>
              <a:gd name="connsiteX1" fmla="*/ 99878 w 963207"/>
              <a:gd name="connsiteY1" fmla="*/ 1854675 h 2042860"/>
              <a:gd name="connsiteX2" fmla="*/ 95116 w 963207"/>
              <a:gd name="connsiteY2" fmla="*/ 1 h 2042860"/>
              <a:gd name="connsiteX3" fmla="*/ 963207 w 963207"/>
              <a:gd name="connsiteY3" fmla="*/ 0 h 2042860"/>
              <a:gd name="connsiteX4" fmla="*/ 959989 w 963207"/>
              <a:gd name="connsiteY4" fmla="*/ 77002 h 2042860"/>
              <a:gd name="connsiteX5" fmla="*/ 182114 w 963207"/>
              <a:gd name="connsiteY5" fmla="*/ 72239 h 2042860"/>
              <a:gd name="connsiteX6" fmla="*/ 172633 w 963207"/>
              <a:gd name="connsiteY6" fmla="*/ 1854675 h 2042860"/>
              <a:gd name="connsiteX7" fmla="*/ 272511 w 963207"/>
              <a:gd name="connsiteY7" fmla="*/ 1854675 h 2042860"/>
              <a:gd name="connsiteX8" fmla="*/ 136256 w 963207"/>
              <a:gd name="connsiteY8" fmla="*/ 2042860 h 2042860"/>
              <a:gd name="connsiteX9" fmla="*/ 0 w 963207"/>
              <a:gd name="connsiteY9" fmla="*/ 1854675 h 2042860"/>
              <a:gd name="connsiteX0" fmla="*/ 0 w 963207"/>
              <a:gd name="connsiteY0" fmla="*/ 1854675 h 2042860"/>
              <a:gd name="connsiteX1" fmla="*/ 99878 w 963207"/>
              <a:gd name="connsiteY1" fmla="*/ 1854675 h 2042860"/>
              <a:gd name="connsiteX2" fmla="*/ 95116 w 963207"/>
              <a:gd name="connsiteY2" fmla="*/ 1 h 2042860"/>
              <a:gd name="connsiteX3" fmla="*/ 963207 w 963207"/>
              <a:gd name="connsiteY3" fmla="*/ 0 h 2042860"/>
              <a:gd name="connsiteX4" fmla="*/ 962370 w 963207"/>
              <a:gd name="connsiteY4" fmla="*/ 74621 h 2042860"/>
              <a:gd name="connsiteX5" fmla="*/ 182114 w 963207"/>
              <a:gd name="connsiteY5" fmla="*/ 72239 h 2042860"/>
              <a:gd name="connsiteX6" fmla="*/ 172633 w 963207"/>
              <a:gd name="connsiteY6" fmla="*/ 1854675 h 2042860"/>
              <a:gd name="connsiteX7" fmla="*/ 272511 w 963207"/>
              <a:gd name="connsiteY7" fmla="*/ 1854675 h 2042860"/>
              <a:gd name="connsiteX8" fmla="*/ 136256 w 963207"/>
              <a:gd name="connsiteY8" fmla="*/ 2042860 h 2042860"/>
              <a:gd name="connsiteX9" fmla="*/ 0 w 963207"/>
              <a:gd name="connsiteY9" fmla="*/ 1854675 h 2042860"/>
              <a:gd name="connsiteX0" fmla="*/ 0 w 963207"/>
              <a:gd name="connsiteY0" fmla="*/ 1854675 h 2042860"/>
              <a:gd name="connsiteX1" fmla="*/ 99878 w 963207"/>
              <a:gd name="connsiteY1" fmla="*/ 1854675 h 2042860"/>
              <a:gd name="connsiteX2" fmla="*/ 95116 w 963207"/>
              <a:gd name="connsiteY2" fmla="*/ 1 h 2042860"/>
              <a:gd name="connsiteX3" fmla="*/ 963207 w 963207"/>
              <a:gd name="connsiteY3" fmla="*/ 0 h 2042860"/>
              <a:gd name="connsiteX4" fmla="*/ 955226 w 963207"/>
              <a:gd name="connsiteY4" fmla="*/ 72240 h 2042860"/>
              <a:gd name="connsiteX5" fmla="*/ 182114 w 963207"/>
              <a:gd name="connsiteY5" fmla="*/ 72239 h 2042860"/>
              <a:gd name="connsiteX6" fmla="*/ 172633 w 963207"/>
              <a:gd name="connsiteY6" fmla="*/ 1854675 h 2042860"/>
              <a:gd name="connsiteX7" fmla="*/ 272511 w 963207"/>
              <a:gd name="connsiteY7" fmla="*/ 1854675 h 2042860"/>
              <a:gd name="connsiteX8" fmla="*/ 136256 w 963207"/>
              <a:gd name="connsiteY8" fmla="*/ 2042860 h 2042860"/>
              <a:gd name="connsiteX9" fmla="*/ 0 w 963207"/>
              <a:gd name="connsiteY9" fmla="*/ 1854675 h 2042860"/>
              <a:gd name="connsiteX0" fmla="*/ 0 w 967132"/>
              <a:gd name="connsiteY0" fmla="*/ 1854675 h 2042860"/>
              <a:gd name="connsiteX1" fmla="*/ 99878 w 967132"/>
              <a:gd name="connsiteY1" fmla="*/ 1854675 h 2042860"/>
              <a:gd name="connsiteX2" fmla="*/ 95116 w 967132"/>
              <a:gd name="connsiteY2" fmla="*/ 1 h 2042860"/>
              <a:gd name="connsiteX3" fmla="*/ 963207 w 967132"/>
              <a:gd name="connsiteY3" fmla="*/ 0 h 2042860"/>
              <a:gd name="connsiteX4" fmla="*/ 967132 w 967132"/>
              <a:gd name="connsiteY4" fmla="*/ 74621 h 2042860"/>
              <a:gd name="connsiteX5" fmla="*/ 182114 w 967132"/>
              <a:gd name="connsiteY5" fmla="*/ 72239 h 2042860"/>
              <a:gd name="connsiteX6" fmla="*/ 172633 w 967132"/>
              <a:gd name="connsiteY6" fmla="*/ 1854675 h 2042860"/>
              <a:gd name="connsiteX7" fmla="*/ 272511 w 967132"/>
              <a:gd name="connsiteY7" fmla="*/ 1854675 h 2042860"/>
              <a:gd name="connsiteX8" fmla="*/ 136256 w 967132"/>
              <a:gd name="connsiteY8" fmla="*/ 2042860 h 2042860"/>
              <a:gd name="connsiteX9" fmla="*/ 0 w 967132"/>
              <a:gd name="connsiteY9" fmla="*/ 1854675 h 2042860"/>
              <a:gd name="connsiteX0" fmla="*/ 0 w 963207"/>
              <a:gd name="connsiteY0" fmla="*/ 1854675 h 2042860"/>
              <a:gd name="connsiteX1" fmla="*/ 99878 w 963207"/>
              <a:gd name="connsiteY1" fmla="*/ 1854675 h 2042860"/>
              <a:gd name="connsiteX2" fmla="*/ 95116 w 963207"/>
              <a:gd name="connsiteY2" fmla="*/ 1 h 2042860"/>
              <a:gd name="connsiteX3" fmla="*/ 963207 w 963207"/>
              <a:gd name="connsiteY3" fmla="*/ 0 h 2042860"/>
              <a:gd name="connsiteX4" fmla="*/ 959988 w 963207"/>
              <a:gd name="connsiteY4" fmla="*/ 74621 h 2042860"/>
              <a:gd name="connsiteX5" fmla="*/ 182114 w 963207"/>
              <a:gd name="connsiteY5" fmla="*/ 72239 h 2042860"/>
              <a:gd name="connsiteX6" fmla="*/ 172633 w 963207"/>
              <a:gd name="connsiteY6" fmla="*/ 1854675 h 2042860"/>
              <a:gd name="connsiteX7" fmla="*/ 272511 w 963207"/>
              <a:gd name="connsiteY7" fmla="*/ 1854675 h 2042860"/>
              <a:gd name="connsiteX8" fmla="*/ 136256 w 963207"/>
              <a:gd name="connsiteY8" fmla="*/ 2042860 h 2042860"/>
              <a:gd name="connsiteX9" fmla="*/ 0 w 963207"/>
              <a:gd name="connsiteY9" fmla="*/ 1854675 h 2042860"/>
              <a:gd name="connsiteX0" fmla="*/ 0 w 963207"/>
              <a:gd name="connsiteY0" fmla="*/ 1854675 h 2042860"/>
              <a:gd name="connsiteX1" fmla="*/ 99878 w 963207"/>
              <a:gd name="connsiteY1" fmla="*/ 1854675 h 2042860"/>
              <a:gd name="connsiteX2" fmla="*/ 95116 w 963207"/>
              <a:gd name="connsiteY2" fmla="*/ 1 h 2042860"/>
              <a:gd name="connsiteX3" fmla="*/ 963207 w 963207"/>
              <a:gd name="connsiteY3" fmla="*/ 0 h 2042860"/>
              <a:gd name="connsiteX4" fmla="*/ 959988 w 963207"/>
              <a:gd name="connsiteY4" fmla="*/ 74621 h 2042860"/>
              <a:gd name="connsiteX5" fmla="*/ 189257 w 963207"/>
              <a:gd name="connsiteY5" fmla="*/ 79382 h 2042860"/>
              <a:gd name="connsiteX6" fmla="*/ 172633 w 963207"/>
              <a:gd name="connsiteY6" fmla="*/ 1854675 h 2042860"/>
              <a:gd name="connsiteX7" fmla="*/ 272511 w 963207"/>
              <a:gd name="connsiteY7" fmla="*/ 1854675 h 2042860"/>
              <a:gd name="connsiteX8" fmla="*/ 136256 w 963207"/>
              <a:gd name="connsiteY8" fmla="*/ 2042860 h 2042860"/>
              <a:gd name="connsiteX9" fmla="*/ 0 w 963207"/>
              <a:gd name="connsiteY9" fmla="*/ 1854675 h 2042860"/>
              <a:gd name="connsiteX0" fmla="*/ 0 w 963207"/>
              <a:gd name="connsiteY0" fmla="*/ 1854675 h 2042860"/>
              <a:gd name="connsiteX1" fmla="*/ 99878 w 963207"/>
              <a:gd name="connsiteY1" fmla="*/ 1854675 h 2042860"/>
              <a:gd name="connsiteX2" fmla="*/ 95116 w 963207"/>
              <a:gd name="connsiteY2" fmla="*/ 1 h 2042860"/>
              <a:gd name="connsiteX3" fmla="*/ 963207 w 963207"/>
              <a:gd name="connsiteY3" fmla="*/ 0 h 2042860"/>
              <a:gd name="connsiteX4" fmla="*/ 959988 w 963207"/>
              <a:gd name="connsiteY4" fmla="*/ 74621 h 2042860"/>
              <a:gd name="connsiteX5" fmla="*/ 165445 w 963207"/>
              <a:gd name="connsiteY5" fmla="*/ 77000 h 2042860"/>
              <a:gd name="connsiteX6" fmla="*/ 172633 w 963207"/>
              <a:gd name="connsiteY6" fmla="*/ 1854675 h 2042860"/>
              <a:gd name="connsiteX7" fmla="*/ 272511 w 963207"/>
              <a:gd name="connsiteY7" fmla="*/ 1854675 h 2042860"/>
              <a:gd name="connsiteX8" fmla="*/ 136256 w 963207"/>
              <a:gd name="connsiteY8" fmla="*/ 2042860 h 2042860"/>
              <a:gd name="connsiteX9" fmla="*/ 0 w 963207"/>
              <a:gd name="connsiteY9" fmla="*/ 1854675 h 2042860"/>
              <a:gd name="connsiteX0" fmla="*/ 0 w 963207"/>
              <a:gd name="connsiteY0" fmla="*/ 1854675 h 2042860"/>
              <a:gd name="connsiteX1" fmla="*/ 99878 w 963207"/>
              <a:gd name="connsiteY1" fmla="*/ 1854675 h 2042860"/>
              <a:gd name="connsiteX2" fmla="*/ 95116 w 963207"/>
              <a:gd name="connsiteY2" fmla="*/ 1 h 2042860"/>
              <a:gd name="connsiteX3" fmla="*/ 963207 w 963207"/>
              <a:gd name="connsiteY3" fmla="*/ 0 h 2042860"/>
              <a:gd name="connsiteX4" fmla="*/ 959988 w 963207"/>
              <a:gd name="connsiteY4" fmla="*/ 74621 h 2042860"/>
              <a:gd name="connsiteX5" fmla="*/ 182114 w 963207"/>
              <a:gd name="connsiteY5" fmla="*/ 79381 h 2042860"/>
              <a:gd name="connsiteX6" fmla="*/ 172633 w 963207"/>
              <a:gd name="connsiteY6" fmla="*/ 1854675 h 2042860"/>
              <a:gd name="connsiteX7" fmla="*/ 272511 w 963207"/>
              <a:gd name="connsiteY7" fmla="*/ 1854675 h 2042860"/>
              <a:gd name="connsiteX8" fmla="*/ 136256 w 963207"/>
              <a:gd name="connsiteY8" fmla="*/ 2042860 h 2042860"/>
              <a:gd name="connsiteX9" fmla="*/ 0 w 963207"/>
              <a:gd name="connsiteY9" fmla="*/ 1854675 h 2042860"/>
              <a:gd name="connsiteX0" fmla="*/ 0 w 963207"/>
              <a:gd name="connsiteY0" fmla="*/ 1854675 h 2042860"/>
              <a:gd name="connsiteX1" fmla="*/ 99878 w 963207"/>
              <a:gd name="connsiteY1" fmla="*/ 1854675 h 2042860"/>
              <a:gd name="connsiteX2" fmla="*/ 95116 w 963207"/>
              <a:gd name="connsiteY2" fmla="*/ 1 h 2042860"/>
              <a:gd name="connsiteX3" fmla="*/ 963207 w 963207"/>
              <a:gd name="connsiteY3" fmla="*/ 0 h 2042860"/>
              <a:gd name="connsiteX4" fmla="*/ 959988 w 963207"/>
              <a:gd name="connsiteY4" fmla="*/ 74621 h 2042860"/>
              <a:gd name="connsiteX5" fmla="*/ 184495 w 963207"/>
              <a:gd name="connsiteY5" fmla="*/ 65094 h 2042860"/>
              <a:gd name="connsiteX6" fmla="*/ 172633 w 963207"/>
              <a:gd name="connsiteY6" fmla="*/ 1854675 h 2042860"/>
              <a:gd name="connsiteX7" fmla="*/ 272511 w 963207"/>
              <a:gd name="connsiteY7" fmla="*/ 1854675 h 2042860"/>
              <a:gd name="connsiteX8" fmla="*/ 136256 w 963207"/>
              <a:gd name="connsiteY8" fmla="*/ 2042860 h 2042860"/>
              <a:gd name="connsiteX9" fmla="*/ 0 w 963207"/>
              <a:gd name="connsiteY9" fmla="*/ 1854675 h 2042860"/>
              <a:gd name="connsiteX0" fmla="*/ 0 w 963207"/>
              <a:gd name="connsiteY0" fmla="*/ 1854675 h 2042860"/>
              <a:gd name="connsiteX1" fmla="*/ 99878 w 963207"/>
              <a:gd name="connsiteY1" fmla="*/ 1854675 h 2042860"/>
              <a:gd name="connsiteX2" fmla="*/ 95116 w 963207"/>
              <a:gd name="connsiteY2" fmla="*/ 1 h 2042860"/>
              <a:gd name="connsiteX3" fmla="*/ 963207 w 963207"/>
              <a:gd name="connsiteY3" fmla="*/ 0 h 2042860"/>
              <a:gd name="connsiteX4" fmla="*/ 959988 w 963207"/>
              <a:gd name="connsiteY4" fmla="*/ 74621 h 2042860"/>
              <a:gd name="connsiteX5" fmla="*/ 186876 w 963207"/>
              <a:gd name="connsiteY5" fmla="*/ 79382 h 2042860"/>
              <a:gd name="connsiteX6" fmla="*/ 172633 w 963207"/>
              <a:gd name="connsiteY6" fmla="*/ 1854675 h 2042860"/>
              <a:gd name="connsiteX7" fmla="*/ 272511 w 963207"/>
              <a:gd name="connsiteY7" fmla="*/ 1854675 h 2042860"/>
              <a:gd name="connsiteX8" fmla="*/ 136256 w 963207"/>
              <a:gd name="connsiteY8" fmla="*/ 2042860 h 2042860"/>
              <a:gd name="connsiteX9" fmla="*/ 0 w 963207"/>
              <a:gd name="connsiteY9" fmla="*/ 1854675 h 2042860"/>
              <a:gd name="connsiteX0" fmla="*/ 0 w 1503706"/>
              <a:gd name="connsiteY0" fmla="*/ 1854675 h 2042860"/>
              <a:gd name="connsiteX1" fmla="*/ 99878 w 1503706"/>
              <a:gd name="connsiteY1" fmla="*/ 1854675 h 2042860"/>
              <a:gd name="connsiteX2" fmla="*/ 95116 w 1503706"/>
              <a:gd name="connsiteY2" fmla="*/ 1 h 2042860"/>
              <a:gd name="connsiteX3" fmla="*/ 963207 w 1503706"/>
              <a:gd name="connsiteY3" fmla="*/ 0 h 2042860"/>
              <a:gd name="connsiteX4" fmla="*/ 959988 w 1503706"/>
              <a:gd name="connsiteY4" fmla="*/ 74621 h 2042860"/>
              <a:gd name="connsiteX5" fmla="*/ 1503706 w 1503706"/>
              <a:gd name="connsiteY5" fmla="*/ 1439079 h 2042860"/>
              <a:gd name="connsiteX6" fmla="*/ 172633 w 1503706"/>
              <a:gd name="connsiteY6" fmla="*/ 1854675 h 2042860"/>
              <a:gd name="connsiteX7" fmla="*/ 272511 w 1503706"/>
              <a:gd name="connsiteY7" fmla="*/ 1854675 h 2042860"/>
              <a:gd name="connsiteX8" fmla="*/ 136256 w 1503706"/>
              <a:gd name="connsiteY8" fmla="*/ 2042860 h 2042860"/>
              <a:gd name="connsiteX9" fmla="*/ 0 w 1503706"/>
              <a:gd name="connsiteY9" fmla="*/ 1854675 h 2042860"/>
              <a:gd name="connsiteX0" fmla="*/ 0 w 1503706"/>
              <a:gd name="connsiteY0" fmla="*/ 1854675 h 2042860"/>
              <a:gd name="connsiteX1" fmla="*/ 99878 w 1503706"/>
              <a:gd name="connsiteY1" fmla="*/ 1854675 h 2042860"/>
              <a:gd name="connsiteX2" fmla="*/ 95116 w 1503706"/>
              <a:gd name="connsiteY2" fmla="*/ 1 h 2042860"/>
              <a:gd name="connsiteX3" fmla="*/ 963207 w 1503706"/>
              <a:gd name="connsiteY3" fmla="*/ 0 h 2042860"/>
              <a:gd name="connsiteX4" fmla="*/ 959988 w 1503706"/>
              <a:gd name="connsiteY4" fmla="*/ 74621 h 2042860"/>
              <a:gd name="connsiteX5" fmla="*/ 1503706 w 1503706"/>
              <a:gd name="connsiteY5" fmla="*/ 1439079 h 2042860"/>
              <a:gd name="connsiteX6" fmla="*/ 275590 w 1503706"/>
              <a:gd name="connsiteY6" fmla="*/ 1652413 h 2042860"/>
              <a:gd name="connsiteX7" fmla="*/ 172633 w 1503706"/>
              <a:gd name="connsiteY7" fmla="*/ 1854675 h 2042860"/>
              <a:gd name="connsiteX8" fmla="*/ 272511 w 1503706"/>
              <a:gd name="connsiteY8" fmla="*/ 1854675 h 2042860"/>
              <a:gd name="connsiteX9" fmla="*/ 136256 w 1503706"/>
              <a:gd name="connsiteY9" fmla="*/ 2042860 h 2042860"/>
              <a:gd name="connsiteX10" fmla="*/ 0 w 1503706"/>
              <a:gd name="connsiteY10" fmla="*/ 1854675 h 2042860"/>
              <a:gd name="connsiteX0" fmla="*/ 0 w 1503706"/>
              <a:gd name="connsiteY0" fmla="*/ 1854675 h 2042860"/>
              <a:gd name="connsiteX1" fmla="*/ 99878 w 1503706"/>
              <a:gd name="connsiteY1" fmla="*/ 1854675 h 2042860"/>
              <a:gd name="connsiteX2" fmla="*/ 95116 w 1503706"/>
              <a:gd name="connsiteY2" fmla="*/ 1 h 2042860"/>
              <a:gd name="connsiteX3" fmla="*/ 963207 w 1503706"/>
              <a:gd name="connsiteY3" fmla="*/ 0 h 2042860"/>
              <a:gd name="connsiteX4" fmla="*/ 959988 w 1503706"/>
              <a:gd name="connsiteY4" fmla="*/ 74621 h 2042860"/>
              <a:gd name="connsiteX5" fmla="*/ 1503706 w 1503706"/>
              <a:gd name="connsiteY5" fmla="*/ 1439079 h 2042860"/>
              <a:gd name="connsiteX6" fmla="*/ 263684 w 1503706"/>
              <a:gd name="connsiteY6" fmla="*/ 1433338 h 2042860"/>
              <a:gd name="connsiteX7" fmla="*/ 172633 w 1503706"/>
              <a:gd name="connsiteY7" fmla="*/ 1854675 h 2042860"/>
              <a:gd name="connsiteX8" fmla="*/ 272511 w 1503706"/>
              <a:gd name="connsiteY8" fmla="*/ 1854675 h 2042860"/>
              <a:gd name="connsiteX9" fmla="*/ 136256 w 1503706"/>
              <a:gd name="connsiteY9" fmla="*/ 2042860 h 2042860"/>
              <a:gd name="connsiteX10" fmla="*/ 0 w 1503706"/>
              <a:gd name="connsiteY10" fmla="*/ 1854675 h 2042860"/>
              <a:gd name="connsiteX0" fmla="*/ 0 w 1503706"/>
              <a:gd name="connsiteY0" fmla="*/ 1854675 h 2042860"/>
              <a:gd name="connsiteX1" fmla="*/ 99878 w 1503706"/>
              <a:gd name="connsiteY1" fmla="*/ 1854675 h 2042860"/>
              <a:gd name="connsiteX2" fmla="*/ 95116 w 1503706"/>
              <a:gd name="connsiteY2" fmla="*/ 1 h 2042860"/>
              <a:gd name="connsiteX3" fmla="*/ 963207 w 1503706"/>
              <a:gd name="connsiteY3" fmla="*/ 0 h 2042860"/>
              <a:gd name="connsiteX4" fmla="*/ 959988 w 1503706"/>
              <a:gd name="connsiteY4" fmla="*/ 74621 h 2042860"/>
              <a:gd name="connsiteX5" fmla="*/ 1503706 w 1503706"/>
              <a:gd name="connsiteY5" fmla="*/ 1439079 h 2042860"/>
              <a:gd name="connsiteX6" fmla="*/ 263684 w 1503706"/>
              <a:gd name="connsiteY6" fmla="*/ 1433338 h 2042860"/>
              <a:gd name="connsiteX7" fmla="*/ 172633 w 1503706"/>
              <a:gd name="connsiteY7" fmla="*/ 1854675 h 2042860"/>
              <a:gd name="connsiteX8" fmla="*/ 272511 w 1503706"/>
              <a:gd name="connsiteY8" fmla="*/ 1854675 h 2042860"/>
              <a:gd name="connsiteX9" fmla="*/ 136256 w 1503706"/>
              <a:gd name="connsiteY9" fmla="*/ 2042860 h 2042860"/>
              <a:gd name="connsiteX10" fmla="*/ 0 w 1503706"/>
              <a:gd name="connsiteY10" fmla="*/ 1854675 h 2042860"/>
              <a:gd name="connsiteX0" fmla="*/ 0 w 1503706"/>
              <a:gd name="connsiteY0" fmla="*/ 1854675 h 2042860"/>
              <a:gd name="connsiteX1" fmla="*/ 99878 w 1503706"/>
              <a:gd name="connsiteY1" fmla="*/ 1854675 h 2042860"/>
              <a:gd name="connsiteX2" fmla="*/ 95116 w 1503706"/>
              <a:gd name="connsiteY2" fmla="*/ 1 h 2042860"/>
              <a:gd name="connsiteX3" fmla="*/ 963207 w 1503706"/>
              <a:gd name="connsiteY3" fmla="*/ 0 h 2042860"/>
              <a:gd name="connsiteX4" fmla="*/ 959988 w 1503706"/>
              <a:gd name="connsiteY4" fmla="*/ 74621 h 2042860"/>
              <a:gd name="connsiteX5" fmla="*/ 1503706 w 1503706"/>
              <a:gd name="connsiteY5" fmla="*/ 1439079 h 2042860"/>
              <a:gd name="connsiteX6" fmla="*/ 263684 w 1503706"/>
              <a:gd name="connsiteY6" fmla="*/ 1433338 h 2042860"/>
              <a:gd name="connsiteX7" fmla="*/ 172633 w 1503706"/>
              <a:gd name="connsiteY7" fmla="*/ 1854675 h 2042860"/>
              <a:gd name="connsiteX8" fmla="*/ 272511 w 1503706"/>
              <a:gd name="connsiteY8" fmla="*/ 1854675 h 2042860"/>
              <a:gd name="connsiteX9" fmla="*/ 136256 w 1503706"/>
              <a:gd name="connsiteY9" fmla="*/ 2042860 h 2042860"/>
              <a:gd name="connsiteX10" fmla="*/ 0 w 1503706"/>
              <a:gd name="connsiteY10" fmla="*/ 1854675 h 2042860"/>
              <a:gd name="connsiteX0" fmla="*/ 0 w 1503706"/>
              <a:gd name="connsiteY0" fmla="*/ 1854675 h 2042860"/>
              <a:gd name="connsiteX1" fmla="*/ 99878 w 1503706"/>
              <a:gd name="connsiteY1" fmla="*/ 1854675 h 2042860"/>
              <a:gd name="connsiteX2" fmla="*/ 99378 w 1503706"/>
              <a:gd name="connsiteY2" fmla="*/ 1400001 h 2042860"/>
              <a:gd name="connsiteX3" fmla="*/ 95116 w 1503706"/>
              <a:gd name="connsiteY3" fmla="*/ 1 h 2042860"/>
              <a:gd name="connsiteX4" fmla="*/ 963207 w 1503706"/>
              <a:gd name="connsiteY4" fmla="*/ 0 h 2042860"/>
              <a:gd name="connsiteX5" fmla="*/ 959988 w 1503706"/>
              <a:gd name="connsiteY5" fmla="*/ 74621 h 2042860"/>
              <a:gd name="connsiteX6" fmla="*/ 1503706 w 1503706"/>
              <a:gd name="connsiteY6" fmla="*/ 1439079 h 2042860"/>
              <a:gd name="connsiteX7" fmla="*/ 263684 w 1503706"/>
              <a:gd name="connsiteY7" fmla="*/ 1433338 h 2042860"/>
              <a:gd name="connsiteX8" fmla="*/ 172633 w 1503706"/>
              <a:gd name="connsiteY8" fmla="*/ 1854675 h 2042860"/>
              <a:gd name="connsiteX9" fmla="*/ 272511 w 1503706"/>
              <a:gd name="connsiteY9" fmla="*/ 1854675 h 2042860"/>
              <a:gd name="connsiteX10" fmla="*/ 136256 w 1503706"/>
              <a:gd name="connsiteY10" fmla="*/ 2042860 h 2042860"/>
              <a:gd name="connsiteX11" fmla="*/ 0 w 1503706"/>
              <a:gd name="connsiteY11" fmla="*/ 1854675 h 2042860"/>
              <a:gd name="connsiteX0" fmla="*/ 0 w 1503706"/>
              <a:gd name="connsiteY0" fmla="*/ 1854675 h 2042860"/>
              <a:gd name="connsiteX1" fmla="*/ 99878 w 1503706"/>
              <a:gd name="connsiteY1" fmla="*/ 1854675 h 2042860"/>
              <a:gd name="connsiteX2" fmla="*/ 99378 w 1503706"/>
              <a:gd name="connsiteY2" fmla="*/ 1400001 h 2042860"/>
              <a:gd name="connsiteX3" fmla="*/ 95116 w 1503706"/>
              <a:gd name="connsiteY3" fmla="*/ 1 h 2042860"/>
              <a:gd name="connsiteX4" fmla="*/ 963207 w 1503706"/>
              <a:gd name="connsiteY4" fmla="*/ 0 h 2042860"/>
              <a:gd name="connsiteX5" fmla="*/ 959988 w 1503706"/>
              <a:gd name="connsiteY5" fmla="*/ 74621 h 2042860"/>
              <a:gd name="connsiteX6" fmla="*/ 1503706 w 1503706"/>
              <a:gd name="connsiteY6" fmla="*/ 1439079 h 2042860"/>
              <a:gd name="connsiteX7" fmla="*/ 263684 w 1503706"/>
              <a:gd name="connsiteY7" fmla="*/ 1433338 h 2042860"/>
              <a:gd name="connsiteX8" fmla="*/ 172633 w 1503706"/>
              <a:gd name="connsiteY8" fmla="*/ 1854675 h 2042860"/>
              <a:gd name="connsiteX9" fmla="*/ 272511 w 1503706"/>
              <a:gd name="connsiteY9" fmla="*/ 1854675 h 2042860"/>
              <a:gd name="connsiteX10" fmla="*/ 136256 w 1503706"/>
              <a:gd name="connsiteY10" fmla="*/ 2042860 h 2042860"/>
              <a:gd name="connsiteX11" fmla="*/ 0 w 1503706"/>
              <a:gd name="connsiteY11" fmla="*/ 1854675 h 2042860"/>
              <a:gd name="connsiteX0" fmla="*/ 0 w 1503706"/>
              <a:gd name="connsiteY0" fmla="*/ 1854675 h 2042860"/>
              <a:gd name="connsiteX1" fmla="*/ 99878 w 1503706"/>
              <a:gd name="connsiteY1" fmla="*/ 1854675 h 2042860"/>
              <a:gd name="connsiteX2" fmla="*/ 99378 w 1503706"/>
              <a:gd name="connsiteY2" fmla="*/ 1400001 h 2042860"/>
              <a:gd name="connsiteX3" fmla="*/ 95116 w 1503706"/>
              <a:gd name="connsiteY3" fmla="*/ 1 h 2042860"/>
              <a:gd name="connsiteX4" fmla="*/ 963207 w 1503706"/>
              <a:gd name="connsiteY4" fmla="*/ 0 h 2042860"/>
              <a:gd name="connsiteX5" fmla="*/ 959988 w 1503706"/>
              <a:gd name="connsiteY5" fmla="*/ 74621 h 2042860"/>
              <a:gd name="connsiteX6" fmla="*/ 1503706 w 1503706"/>
              <a:gd name="connsiteY6" fmla="*/ 1439079 h 2042860"/>
              <a:gd name="connsiteX7" fmla="*/ 263684 w 1503706"/>
              <a:gd name="connsiteY7" fmla="*/ 1433338 h 2042860"/>
              <a:gd name="connsiteX8" fmla="*/ 172633 w 1503706"/>
              <a:gd name="connsiteY8" fmla="*/ 1854675 h 2042860"/>
              <a:gd name="connsiteX9" fmla="*/ 272511 w 1503706"/>
              <a:gd name="connsiteY9" fmla="*/ 1854675 h 2042860"/>
              <a:gd name="connsiteX10" fmla="*/ 136256 w 1503706"/>
              <a:gd name="connsiteY10" fmla="*/ 2042860 h 2042860"/>
              <a:gd name="connsiteX11" fmla="*/ 0 w 1503706"/>
              <a:gd name="connsiteY11" fmla="*/ 1854675 h 2042860"/>
              <a:gd name="connsiteX0" fmla="*/ 0 w 1503706"/>
              <a:gd name="connsiteY0" fmla="*/ 1854675 h 2042860"/>
              <a:gd name="connsiteX1" fmla="*/ 99878 w 1503706"/>
              <a:gd name="connsiteY1" fmla="*/ 1854675 h 2042860"/>
              <a:gd name="connsiteX2" fmla="*/ 99378 w 1503706"/>
              <a:gd name="connsiteY2" fmla="*/ 1400001 h 2042860"/>
              <a:gd name="connsiteX3" fmla="*/ 1492910 w 1503706"/>
              <a:gd name="connsiteY3" fmla="*/ 1402557 h 2042860"/>
              <a:gd name="connsiteX4" fmla="*/ 963207 w 1503706"/>
              <a:gd name="connsiteY4" fmla="*/ 0 h 2042860"/>
              <a:gd name="connsiteX5" fmla="*/ 959988 w 1503706"/>
              <a:gd name="connsiteY5" fmla="*/ 74621 h 2042860"/>
              <a:gd name="connsiteX6" fmla="*/ 1503706 w 1503706"/>
              <a:gd name="connsiteY6" fmla="*/ 1439079 h 2042860"/>
              <a:gd name="connsiteX7" fmla="*/ 263684 w 1503706"/>
              <a:gd name="connsiteY7" fmla="*/ 1433338 h 2042860"/>
              <a:gd name="connsiteX8" fmla="*/ 172633 w 1503706"/>
              <a:gd name="connsiteY8" fmla="*/ 1854675 h 2042860"/>
              <a:gd name="connsiteX9" fmla="*/ 272511 w 1503706"/>
              <a:gd name="connsiteY9" fmla="*/ 1854675 h 2042860"/>
              <a:gd name="connsiteX10" fmla="*/ 136256 w 1503706"/>
              <a:gd name="connsiteY10" fmla="*/ 2042860 h 2042860"/>
              <a:gd name="connsiteX11" fmla="*/ 0 w 1503706"/>
              <a:gd name="connsiteY11" fmla="*/ 1854675 h 2042860"/>
              <a:gd name="connsiteX0" fmla="*/ 0 w 1503706"/>
              <a:gd name="connsiteY0" fmla="*/ 1854675 h 2042860"/>
              <a:gd name="connsiteX1" fmla="*/ 99878 w 1503706"/>
              <a:gd name="connsiteY1" fmla="*/ 1854675 h 2042860"/>
              <a:gd name="connsiteX2" fmla="*/ 99378 w 1503706"/>
              <a:gd name="connsiteY2" fmla="*/ 1400001 h 2042860"/>
              <a:gd name="connsiteX3" fmla="*/ 1492910 w 1503706"/>
              <a:gd name="connsiteY3" fmla="*/ 1402557 h 2042860"/>
              <a:gd name="connsiteX4" fmla="*/ 963207 w 1503706"/>
              <a:gd name="connsiteY4" fmla="*/ 0 h 2042860"/>
              <a:gd name="connsiteX5" fmla="*/ 959988 w 1503706"/>
              <a:gd name="connsiteY5" fmla="*/ 74621 h 2042860"/>
              <a:gd name="connsiteX6" fmla="*/ 1503706 w 1503706"/>
              <a:gd name="connsiteY6" fmla="*/ 1439079 h 2042860"/>
              <a:gd name="connsiteX7" fmla="*/ 263684 w 1503706"/>
              <a:gd name="connsiteY7" fmla="*/ 1433338 h 2042860"/>
              <a:gd name="connsiteX8" fmla="*/ 172633 w 1503706"/>
              <a:gd name="connsiteY8" fmla="*/ 1854675 h 2042860"/>
              <a:gd name="connsiteX9" fmla="*/ 272511 w 1503706"/>
              <a:gd name="connsiteY9" fmla="*/ 1854675 h 2042860"/>
              <a:gd name="connsiteX10" fmla="*/ 136256 w 1503706"/>
              <a:gd name="connsiteY10" fmla="*/ 2042860 h 2042860"/>
              <a:gd name="connsiteX11" fmla="*/ 0 w 1503706"/>
              <a:gd name="connsiteY11" fmla="*/ 1854675 h 2042860"/>
              <a:gd name="connsiteX0" fmla="*/ 0 w 1513276"/>
              <a:gd name="connsiteY0" fmla="*/ 1780054 h 2006592"/>
              <a:gd name="connsiteX1" fmla="*/ 99878 w 1513276"/>
              <a:gd name="connsiteY1" fmla="*/ 1780054 h 2006592"/>
              <a:gd name="connsiteX2" fmla="*/ 99378 w 1513276"/>
              <a:gd name="connsiteY2" fmla="*/ 1325380 h 2006592"/>
              <a:gd name="connsiteX3" fmla="*/ 1492910 w 1513276"/>
              <a:gd name="connsiteY3" fmla="*/ 1327936 h 2006592"/>
              <a:gd name="connsiteX4" fmla="*/ 1513276 w 1513276"/>
              <a:gd name="connsiteY4" fmla="*/ 2006592 h 2006592"/>
              <a:gd name="connsiteX5" fmla="*/ 959988 w 1513276"/>
              <a:gd name="connsiteY5" fmla="*/ 0 h 2006592"/>
              <a:gd name="connsiteX6" fmla="*/ 1503706 w 1513276"/>
              <a:gd name="connsiteY6" fmla="*/ 1364458 h 2006592"/>
              <a:gd name="connsiteX7" fmla="*/ 263684 w 1513276"/>
              <a:gd name="connsiteY7" fmla="*/ 1358717 h 2006592"/>
              <a:gd name="connsiteX8" fmla="*/ 172633 w 1513276"/>
              <a:gd name="connsiteY8" fmla="*/ 1780054 h 2006592"/>
              <a:gd name="connsiteX9" fmla="*/ 272511 w 1513276"/>
              <a:gd name="connsiteY9" fmla="*/ 1780054 h 2006592"/>
              <a:gd name="connsiteX10" fmla="*/ 136256 w 1513276"/>
              <a:gd name="connsiteY10" fmla="*/ 1968239 h 2006592"/>
              <a:gd name="connsiteX11" fmla="*/ 0 w 1513276"/>
              <a:gd name="connsiteY11" fmla="*/ 1780054 h 2006592"/>
              <a:gd name="connsiteX0" fmla="*/ 0 w 1583875"/>
              <a:gd name="connsiteY0" fmla="*/ 454674 h 681212"/>
              <a:gd name="connsiteX1" fmla="*/ 99878 w 1583875"/>
              <a:gd name="connsiteY1" fmla="*/ 454674 h 681212"/>
              <a:gd name="connsiteX2" fmla="*/ 99378 w 1583875"/>
              <a:gd name="connsiteY2" fmla="*/ 0 h 681212"/>
              <a:gd name="connsiteX3" fmla="*/ 1492910 w 1583875"/>
              <a:gd name="connsiteY3" fmla="*/ 2556 h 681212"/>
              <a:gd name="connsiteX4" fmla="*/ 1513276 w 1583875"/>
              <a:gd name="connsiteY4" fmla="*/ 681212 h 681212"/>
              <a:gd name="connsiteX5" fmla="*/ 1583875 w 1583875"/>
              <a:gd name="connsiteY5" fmla="*/ 667726 h 681212"/>
              <a:gd name="connsiteX6" fmla="*/ 1503706 w 1583875"/>
              <a:gd name="connsiteY6" fmla="*/ 39078 h 681212"/>
              <a:gd name="connsiteX7" fmla="*/ 263684 w 1583875"/>
              <a:gd name="connsiteY7" fmla="*/ 33337 h 681212"/>
              <a:gd name="connsiteX8" fmla="*/ 172633 w 1583875"/>
              <a:gd name="connsiteY8" fmla="*/ 454674 h 681212"/>
              <a:gd name="connsiteX9" fmla="*/ 272511 w 1583875"/>
              <a:gd name="connsiteY9" fmla="*/ 454674 h 681212"/>
              <a:gd name="connsiteX10" fmla="*/ 136256 w 1583875"/>
              <a:gd name="connsiteY10" fmla="*/ 642859 h 681212"/>
              <a:gd name="connsiteX11" fmla="*/ 0 w 1583875"/>
              <a:gd name="connsiteY11" fmla="*/ 454674 h 681212"/>
              <a:gd name="connsiteX0" fmla="*/ 0 w 1583875"/>
              <a:gd name="connsiteY0" fmla="*/ 454674 h 681212"/>
              <a:gd name="connsiteX1" fmla="*/ 99878 w 1583875"/>
              <a:gd name="connsiteY1" fmla="*/ 454674 h 681212"/>
              <a:gd name="connsiteX2" fmla="*/ 99378 w 1583875"/>
              <a:gd name="connsiteY2" fmla="*/ 0 h 681212"/>
              <a:gd name="connsiteX3" fmla="*/ 1552442 w 1583875"/>
              <a:gd name="connsiteY3" fmla="*/ 177 h 681212"/>
              <a:gd name="connsiteX4" fmla="*/ 1513276 w 1583875"/>
              <a:gd name="connsiteY4" fmla="*/ 681212 h 681212"/>
              <a:gd name="connsiteX5" fmla="*/ 1583875 w 1583875"/>
              <a:gd name="connsiteY5" fmla="*/ 667726 h 681212"/>
              <a:gd name="connsiteX6" fmla="*/ 1503706 w 1583875"/>
              <a:gd name="connsiteY6" fmla="*/ 39078 h 681212"/>
              <a:gd name="connsiteX7" fmla="*/ 263684 w 1583875"/>
              <a:gd name="connsiteY7" fmla="*/ 33337 h 681212"/>
              <a:gd name="connsiteX8" fmla="*/ 172633 w 1583875"/>
              <a:gd name="connsiteY8" fmla="*/ 454674 h 681212"/>
              <a:gd name="connsiteX9" fmla="*/ 272511 w 1583875"/>
              <a:gd name="connsiteY9" fmla="*/ 454674 h 681212"/>
              <a:gd name="connsiteX10" fmla="*/ 136256 w 1583875"/>
              <a:gd name="connsiteY10" fmla="*/ 642859 h 681212"/>
              <a:gd name="connsiteX11" fmla="*/ 0 w 1583875"/>
              <a:gd name="connsiteY11" fmla="*/ 454674 h 681212"/>
              <a:gd name="connsiteX0" fmla="*/ 0 w 1583875"/>
              <a:gd name="connsiteY0" fmla="*/ 459257 h 685795"/>
              <a:gd name="connsiteX1" fmla="*/ 99878 w 1583875"/>
              <a:gd name="connsiteY1" fmla="*/ 459257 h 685795"/>
              <a:gd name="connsiteX2" fmla="*/ 99378 w 1583875"/>
              <a:gd name="connsiteY2" fmla="*/ 4583 h 685795"/>
              <a:gd name="connsiteX3" fmla="*/ 1545298 w 1583875"/>
              <a:gd name="connsiteY3" fmla="*/ 0 h 685795"/>
              <a:gd name="connsiteX4" fmla="*/ 1513276 w 1583875"/>
              <a:gd name="connsiteY4" fmla="*/ 685795 h 685795"/>
              <a:gd name="connsiteX5" fmla="*/ 1583875 w 1583875"/>
              <a:gd name="connsiteY5" fmla="*/ 672309 h 685795"/>
              <a:gd name="connsiteX6" fmla="*/ 1503706 w 1583875"/>
              <a:gd name="connsiteY6" fmla="*/ 43661 h 685795"/>
              <a:gd name="connsiteX7" fmla="*/ 263684 w 1583875"/>
              <a:gd name="connsiteY7" fmla="*/ 37920 h 685795"/>
              <a:gd name="connsiteX8" fmla="*/ 172633 w 1583875"/>
              <a:gd name="connsiteY8" fmla="*/ 459257 h 685795"/>
              <a:gd name="connsiteX9" fmla="*/ 272511 w 1583875"/>
              <a:gd name="connsiteY9" fmla="*/ 459257 h 685795"/>
              <a:gd name="connsiteX10" fmla="*/ 136256 w 1583875"/>
              <a:gd name="connsiteY10" fmla="*/ 647442 h 685795"/>
              <a:gd name="connsiteX11" fmla="*/ 0 w 1583875"/>
              <a:gd name="connsiteY11" fmla="*/ 459257 h 685795"/>
              <a:gd name="connsiteX0" fmla="*/ 0 w 1545298"/>
              <a:gd name="connsiteY0" fmla="*/ 459257 h 685795"/>
              <a:gd name="connsiteX1" fmla="*/ 99878 w 1545298"/>
              <a:gd name="connsiteY1" fmla="*/ 459257 h 685795"/>
              <a:gd name="connsiteX2" fmla="*/ 99378 w 1545298"/>
              <a:gd name="connsiteY2" fmla="*/ 4583 h 685795"/>
              <a:gd name="connsiteX3" fmla="*/ 1545298 w 1545298"/>
              <a:gd name="connsiteY3" fmla="*/ 0 h 685795"/>
              <a:gd name="connsiteX4" fmla="*/ 1513276 w 1545298"/>
              <a:gd name="connsiteY4" fmla="*/ 685795 h 685795"/>
              <a:gd name="connsiteX5" fmla="*/ 1479100 w 1545298"/>
              <a:gd name="connsiteY5" fmla="*/ 674690 h 685795"/>
              <a:gd name="connsiteX6" fmla="*/ 1503706 w 1545298"/>
              <a:gd name="connsiteY6" fmla="*/ 43661 h 685795"/>
              <a:gd name="connsiteX7" fmla="*/ 263684 w 1545298"/>
              <a:gd name="connsiteY7" fmla="*/ 37920 h 685795"/>
              <a:gd name="connsiteX8" fmla="*/ 172633 w 1545298"/>
              <a:gd name="connsiteY8" fmla="*/ 459257 h 685795"/>
              <a:gd name="connsiteX9" fmla="*/ 272511 w 1545298"/>
              <a:gd name="connsiteY9" fmla="*/ 459257 h 685795"/>
              <a:gd name="connsiteX10" fmla="*/ 136256 w 1545298"/>
              <a:gd name="connsiteY10" fmla="*/ 647442 h 685795"/>
              <a:gd name="connsiteX11" fmla="*/ 0 w 1545298"/>
              <a:gd name="connsiteY11" fmla="*/ 459257 h 685795"/>
              <a:gd name="connsiteX0" fmla="*/ 0 w 1545298"/>
              <a:gd name="connsiteY0" fmla="*/ 459257 h 711992"/>
              <a:gd name="connsiteX1" fmla="*/ 99878 w 1545298"/>
              <a:gd name="connsiteY1" fmla="*/ 459257 h 711992"/>
              <a:gd name="connsiteX2" fmla="*/ 99378 w 1545298"/>
              <a:gd name="connsiteY2" fmla="*/ 4583 h 711992"/>
              <a:gd name="connsiteX3" fmla="*/ 1545298 w 1545298"/>
              <a:gd name="connsiteY3" fmla="*/ 0 h 711992"/>
              <a:gd name="connsiteX4" fmla="*/ 1544233 w 1545298"/>
              <a:gd name="connsiteY4" fmla="*/ 711992 h 711992"/>
              <a:gd name="connsiteX5" fmla="*/ 1479100 w 1545298"/>
              <a:gd name="connsiteY5" fmla="*/ 674690 h 711992"/>
              <a:gd name="connsiteX6" fmla="*/ 1503706 w 1545298"/>
              <a:gd name="connsiteY6" fmla="*/ 43661 h 711992"/>
              <a:gd name="connsiteX7" fmla="*/ 263684 w 1545298"/>
              <a:gd name="connsiteY7" fmla="*/ 37920 h 711992"/>
              <a:gd name="connsiteX8" fmla="*/ 172633 w 1545298"/>
              <a:gd name="connsiteY8" fmla="*/ 459257 h 711992"/>
              <a:gd name="connsiteX9" fmla="*/ 272511 w 1545298"/>
              <a:gd name="connsiteY9" fmla="*/ 459257 h 711992"/>
              <a:gd name="connsiteX10" fmla="*/ 136256 w 1545298"/>
              <a:gd name="connsiteY10" fmla="*/ 647442 h 711992"/>
              <a:gd name="connsiteX11" fmla="*/ 0 w 1545298"/>
              <a:gd name="connsiteY11" fmla="*/ 459257 h 711992"/>
              <a:gd name="connsiteX0" fmla="*/ 0 w 1545298"/>
              <a:gd name="connsiteY0" fmla="*/ 459257 h 711992"/>
              <a:gd name="connsiteX1" fmla="*/ 99878 w 1545298"/>
              <a:gd name="connsiteY1" fmla="*/ 459257 h 711992"/>
              <a:gd name="connsiteX2" fmla="*/ 99378 w 1545298"/>
              <a:gd name="connsiteY2" fmla="*/ 4583 h 711992"/>
              <a:gd name="connsiteX3" fmla="*/ 1545298 w 1545298"/>
              <a:gd name="connsiteY3" fmla="*/ 0 h 711992"/>
              <a:gd name="connsiteX4" fmla="*/ 1544233 w 1545298"/>
              <a:gd name="connsiteY4" fmla="*/ 711992 h 711992"/>
              <a:gd name="connsiteX5" fmla="*/ 1469575 w 1545298"/>
              <a:gd name="connsiteY5" fmla="*/ 636590 h 711992"/>
              <a:gd name="connsiteX6" fmla="*/ 1503706 w 1545298"/>
              <a:gd name="connsiteY6" fmla="*/ 43661 h 711992"/>
              <a:gd name="connsiteX7" fmla="*/ 263684 w 1545298"/>
              <a:gd name="connsiteY7" fmla="*/ 37920 h 711992"/>
              <a:gd name="connsiteX8" fmla="*/ 172633 w 1545298"/>
              <a:gd name="connsiteY8" fmla="*/ 459257 h 711992"/>
              <a:gd name="connsiteX9" fmla="*/ 272511 w 1545298"/>
              <a:gd name="connsiteY9" fmla="*/ 459257 h 711992"/>
              <a:gd name="connsiteX10" fmla="*/ 136256 w 1545298"/>
              <a:gd name="connsiteY10" fmla="*/ 647442 h 711992"/>
              <a:gd name="connsiteX11" fmla="*/ 0 w 1545298"/>
              <a:gd name="connsiteY11" fmla="*/ 459257 h 711992"/>
              <a:gd name="connsiteX0" fmla="*/ 0 w 1563283"/>
              <a:gd name="connsiteY0" fmla="*/ 459257 h 647442"/>
              <a:gd name="connsiteX1" fmla="*/ 99878 w 1563283"/>
              <a:gd name="connsiteY1" fmla="*/ 459257 h 647442"/>
              <a:gd name="connsiteX2" fmla="*/ 99378 w 1563283"/>
              <a:gd name="connsiteY2" fmla="*/ 4583 h 647442"/>
              <a:gd name="connsiteX3" fmla="*/ 1545298 w 1563283"/>
              <a:gd name="connsiteY3" fmla="*/ 0 h 647442"/>
              <a:gd name="connsiteX4" fmla="*/ 1563283 w 1563283"/>
              <a:gd name="connsiteY4" fmla="*/ 645317 h 647442"/>
              <a:gd name="connsiteX5" fmla="*/ 1469575 w 1563283"/>
              <a:gd name="connsiteY5" fmla="*/ 636590 h 647442"/>
              <a:gd name="connsiteX6" fmla="*/ 1503706 w 1563283"/>
              <a:gd name="connsiteY6" fmla="*/ 43661 h 647442"/>
              <a:gd name="connsiteX7" fmla="*/ 263684 w 1563283"/>
              <a:gd name="connsiteY7" fmla="*/ 37920 h 647442"/>
              <a:gd name="connsiteX8" fmla="*/ 172633 w 1563283"/>
              <a:gd name="connsiteY8" fmla="*/ 459257 h 647442"/>
              <a:gd name="connsiteX9" fmla="*/ 272511 w 1563283"/>
              <a:gd name="connsiteY9" fmla="*/ 459257 h 647442"/>
              <a:gd name="connsiteX10" fmla="*/ 136256 w 1563283"/>
              <a:gd name="connsiteY10" fmla="*/ 647442 h 647442"/>
              <a:gd name="connsiteX11" fmla="*/ 0 w 1563283"/>
              <a:gd name="connsiteY11" fmla="*/ 459257 h 647442"/>
              <a:gd name="connsiteX0" fmla="*/ 0 w 1563283"/>
              <a:gd name="connsiteY0" fmla="*/ 459257 h 647442"/>
              <a:gd name="connsiteX1" fmla="*/ 99878 w 1563283"/>
              <a:gd name="connsiteY1" fmla="*/ 459257 h 647442"/>
              <a:gd name="connsiteX2" fmla="*/ 99378 w 1563283"/>
              <a:gd name="connsiteY2" fmla="*/ 4583 h 647442"/>
              <a:gd name="connsiteX3" fmla="*/ 1545298 w 1563283"/>
              <a:gd name="connsiteY3" fmla="*/ 0 h 647442"/>
              <a:gd name="connsiteX4" fmla="*/ 1563283 w 1563283"/>
              <a:gd name="connsiteY4" fmla="*/ 645317 h 647442"/>
              <a:gd name="connsiteX5" fmla="*/ 1469575 w 1563283"/>
              <a:gd name="connsiteY5" fmla="*/ 636590 h 647442"/>
              <a:gd name="connsiteX6" fmla="*/ 1503706 w 1563283"/>
              <a:gd name="connsiteY6" fmla="*/ 43661 h 647442"/>
              <a:gd name="connsiteX7" fmla="*/ 263684 w 1563283"/>
              <a:gd name="connsiteY7" fmla="*/ 37923 h 647442"/>
              <a:gd name="connsiteX8" fmla="*/ 172633 w 1563283"/>
              <a:gd name="connsiteY8" fmla="*/ 459257 h 647442"/>
              <a:gd name="connsiteX9" fmla="*/ 272511 w 1563283"/>
              <a:gd name="connsiteY9" fmla="*/ 459257 h 647442"/>
              <a:gd name="connsiteX10" fmla="*/ 136256 w 1563283"/>
              <a:gd name="connsiteY10" fmla="*/ 647442 h 647442"/>
              <a:gd name="connsiteX11" fmla="*/ 0 w 1563283"/>
              <a:gd name="connsiteY11" fmla="*/ 459257 h 647442"/>
              <a:gd name="connsiteX0" fmla="*/ 0 w 1563283"/>
              <a:gd name="connsiteY0" fmla="*/ 459257 h 647442"/>
              <a:gd name="connsiteX1" fmla="*/ 99878 w 1563283"/>
              <a:gd name="connsiteY1" fmla="*/ 459257 h 647442"/>
              <a:gd name="connsiteX2" fmla="*/ 99378 w 1563283"/>
              <a:gd name="connsiteY2" fmla="*/ 4583 h 647442"/>
              <a:gd name="connsiteX3" fmla="*/ 1545298 w 1563283"/>
              <a:gd name="connsiteY3" fmla="*/ 0 h 647442"/>
              <a:gd name="connsiteX4" fmla="*/ 1563283 w 1563283"/>
              <a:gd name="connsiteY4" fmla="*/ 645317 h 647442"/>
              <a:gd name="connsiteX5" fmla="*/ 1469575 w 1563283"/>
              <a:gd name="connsiteY5" fmla="*/ 636590 h 647442"/>
              <a:gd name="connsiteX6" fmla="*/ 1503706 w 1563283"/>
              <a:gd name="connsiteY6" fmla="*/ 43661 h 647442"/>
              <a:gd name="connsiteX7" fmla="*/ 189865 w 1563283"/>
              <a:gd name="connsiteY7" fmla="*/ 71264 h 647442"/>
              <a:gd name="connsiteX8" fmla="*/ 172633 w 1563283"/>
              <a:gd name="connsiteY8" fmla="*/ 459257 h 647442"/>
              <a:gd name="connsiteX9" fmla="*/ 272511 w 1563283"/>
              <a:gd name="connsiteY9" fmla="*/ 459257 h 647442"/>
              <a:gd name="connsiteX10" fmla="*/ 136256 w 1563283"/>
              <a:gd name="connsiteY10" fmla="*/ 647442 h 647442"/>
              <a:gd name="connsiteX11" fmla="*/ 0 w 1563283"/>
              <a:gd name="connsiteY11" fmla="*/ 459257 h 647442"/>
              <a:gd name="connsiteX0" fmla="*/ 0 w 1563283"/>
              <a:gd name="connsiteY0" fmla="*/ 459257 h 647442"/>
              <a:gd name="connsiteX1" fmla="*/ 99878 w 1563283"/>
              <a:gd name="connsiteY1" fmla="*/ 459257 h 647442"/>
              <a:gd name="connsiteX2" fmla="*/ 99378 w 1563283"/>
              <a:gd name="connsiteY2" fmla="*/ 4583 h 647442"/>
              <a:gd name="connsiteX3" fmla="*/ 1545298 w 1563283"/>
              <a:gd name="connsiteY3" fmla="*/ 0 h 647442"/>
              <a:gd name="connsiteX4" fmla="*/ 1563283 w 1563283"/>
              <a:gd name="connsiteY4" fmla="*/ 645317 h 647442"/>
              <a:gd name="connsiteX5" fmla="*/ 1469575 w 1563283"/>
              <a:gd name="connsiteY5" fmla="*/ 636590 h 647442"/>
              <a:gd name="connsiteX6" fmla="*/ 1503706 w 1563283"/>
              <a:gd name="connsiteY6" fmla="*/ 43661 h 647442"/>
              <a:gd name="connsiteX7" fmla="*/ 175578 w 1563283"/>
              <a:gd name="connsiteY7" fmla="*/ 73648 h 647442"/>
              <a:gd name="connsiteX8" fmla="*/ 172633 w 1563283"/>
              <a:gd name="connsiteY8" fmla="*/ 459257 h 647442"/>
              <a:gd name="connsiteX9" fmla="*/ 272511 w 1563283"/>
              <a:gd name="connsiteY9" fmla="*/ 459257 h 647442"/>
              <a:gd name="connsiteX10" fmla="*/ 136256 w 1563283"/>
              <a:gd name="connsiteY10" fmla="*/ 647442 h 647442"/>
              <a:gd name="connsiteX11" fmla="*/ 0 w 1563283"/>
              <a:gd name="connsiteY11" fmla="*/ 459257 h 647442"/>
              <a:gd name="connsiteX0" fmla="*/ 0 w 1563283"/>
              <a:gd name="connsiteY0" fmla="*/ 459257 h 647442"/>
              <a:gd name="connsiteX1" fmla="*/ 99878 w 1563283"/>
              <a:gd name="connsiteY1" fmla="*/ 459257 h 647442"/>
              <a:gd name="connsiteX2" fmla="*/ 101759 w 1563283"/>
              <a:gd name="connsiteY2" fmla="*/ 11729 h 647442"/>
              <a:gd name="connsiteX3" fmla="*/ 1545298 w 1563283"/>
              <a:gd name="connsiteY3" fmla="*/ 0 h 647442"/>
              <a:gd name="connsiteX4" fmla="*/ 1563283 w 1563283"/>
              <a:gd name="connsiteY4" fmla="*/ 645317 h 647442"/>
              <a:gd name="connsiteX5" fmla="*/ 1469575 w 1563283"/>
              <a:gd name="connsiteY5" fmla="*/ 636590 h 647442"/>
              <a:gd name="connsiteX6" fmla="*/ 1503706 w 1563283"/>
              <a:gd name="connsiteY6" fmla="*/ 43661 h 647442"/>
              <a:gd name="connsiteX7" fmla="*/ 175578 w 1563283"/>
              <a:gd name="connsiteY7" fmla="*/ 73648 h 647442"/>
              <a:gd name="connsiteX8" fmla="*/ 172633 w 1563283"/>
              <a:gd name="connsiteY8" fmla="*/ 459257 h 647442"/>
              <a:gd name="connsiteX9" fmla="*/ 272511 w 1563283"/>
              <a:gd name="connsiteY9" fmla="*/ 459257 h 647442"/>
              <a:gd name="connsiteX10" fmla="*/ 136256 w 1563283"/>
              <a:gd name="connsiteY10" fmla="*/ 647442 h 647442"/>
              <a:gd name="connsiteX11" fmla="*/ 0 w 1563283"/>
              <a:gd name="connsiteY11" fmla="*/ 459257 h 647442"/>
              <a:gd name="connsiteX0" fmla="*/ 0 w 1563283"/>
              <a:gd name="connsiteY0" fmla="*/ 459257 h 647442"/>
              <a:gd name="connsiteX1" fmla="*/ 99878 w 1563283"/>
              <a:gd name="connsiteY1" fmla="*/ 459257 h 647442"/>
              <a:gd name="connsiteX2" fmla="*/ 101759 w 1563283"/>
              <a:gd name="connsiteY2" fmla="*/ 11729 h 647442"/>
              <a:gd name="connsiteX3" fmla="*/ 1545298 w 1563283"/>
              <a:gd name="connsiteY3" fmla="*/ 0 h 647442"/>
              <a:gd name="connsiteX4" fmla="*/ 1563283 w 1563283"/>
              <a:gd name="connsiteY4" fmla="*/ 645317 h 647442"/>
              <a:gd name="connsiteX5" fmla="*/ 1469575 w 1563283"/>
              <a:gd name="connsiteY5" fmla="*/ 636590 h 647442"/>
              <a:gd name="connsiteX6" fmla="*/ 1503706 w 1563283"/>
              <a:gd name="connsiteY6" fmla="*/ 43661 h 647442"/>
              <a:gd name="connsiteX7" fmla="*/ 175578 w 1563283"/>
              <a:gd name="connsiteY7" fmla="*/ 73648 h 647442"/>
              <a:gd name="connsiteX8" fmla="*/ 172633 w 1563283"/>
              <a:gd name="connsiteY8" fmla="*/ 459257 h 647442"/>
              <a:gd name="connsiteX9" fmla="*/ 272511 w 1563283"/>
              <a:gd name="connsiteY9" fmla="*/ 459257 h 647442"/>
              <a:gd name="connsiteX10" fmla="*/ 136256 w 1563283"/>
              <a:gd name="connsiteY10" fmla="*/ 647442 h 647442"/>
              <a:gd name="connsiteX11" fmla="*/ 0 w 1563283"/>
              <a:gd name="connsiteY11" fmla="*/ 459257 h 647442"/>
              <a:gd name="connsiteX0" fmla="*/ 0 w 1563283"/>
              <a:gd name="connsiteY0" fmla="*/ 459257 h 647442"/>
              <a:gd name="connsiteX1" fmla="*/ 99878 w 1563283"/>
              <a:gd name="connsiteY1" fmla="*/ 459257 h 647442"/>
              <a:gd name="connsiteX2" fmla="*/ 101759 w 1563283"/>
              <a:gd name="connsiteY2" fmla="*/ 11729 h 647442"/>
              <a:gd name="connsiteX3" fmla="*/ 1545298 w 1563283"/>
              <a:gd name="connsiteY3" fmla="*/ 0 h 647442"/>
              <a:gd name="connsiteX4" fmla="*/ 1563283 w 1563283"/>
              <a:gd name="connsiteY4" fmla="*/ 645317 h 647442"/>
              <a:gd name="connsiteX5" fmla="*/ 1469575 w 1563283"/>
              <a:gd name="connsiteY5" fmla="*/ 636590 h 647442"/>
              <a:gd name="connsiteX6" fmla="*/ 1475131 w 1563283"/>
              <a:gd name="connsiteY6" fmla="*/ 69858 h 647442"/>
              <a:gd name="connsiteX7" fmla="*/ 175578 w 1563283"/>
              <a:gd name="connsiteY7" fmla="*/ 73648 h 647442"/>
              <a:gd name="connsiteX8" fmla="*/ 172633 w 1563283"/>
              <a:gd name="connsiteY8" fmla="*/ 459257 h 647442"/>
              <a:gd name="connsiteX9" fmla="*/ 272511 w 1563283"/>
              <a:gd name="connsiteY9" fmla="*/ 459257 h 647442"/>
              <a:gd name="connsiteX10" fmla="*/ 136256 w 1563283"/>
              <a:gd name="connsiteY10" fmla="*/ 647442 h 647442"/>
              <a:gd name="connsiteX11" fmla="*/ 0 w 1563283"/>
              <a:gd name="connsiteY11" fmla="*/ 459257 h 647442"/>
              <a:gd name="connsiteX0" fmla="*/ 0 w 1560902"/>
              <a:gd name="connsiteY0" fmla="*/ 459257 h 647442"/>
              <a:gd name="connsiteX1" fmla="*/ 99878 w 1560902"/>
              <a:gd name="connsiteY1" fmla="*/ 459257 h 647442"/>
              <a:gd name="connsiteX2" fmla="*/ 101759 w 1560902"/>
              <a:gd name="connsiteY2" fmla="*/ 11729 h 647442"/>
              <a:gd name="connsiteX3" fmla="*/ 1545298 w 1560902"/>
              <a:gd name="connsiteY3" fmla="*/ 0 h 647442"/>
              <a:gd name="connsiteX4" fmla="*/ 1560902 w 1560902"/>
              <a:gd name="connsiteY4" fmla="*/ 623888 h 647442"/>
              <a:gd name="connsiteX5" fmla="*/ 1469575 w 1560902"/>
              <a:gd name="connsiteY5" fmla="*/ 636590 h 647442"/>
              <a:gd name="connsiteX6" fmla="*/ 1475131 w 1560902"/>
              <a:gd name="connsiteY6" fmla="*/ 69858 h 647442"/>
              <a:gd name="connsiteX7" fmla="*/ 175578 w 1560902"/>
              <a:gd name="connsiteY7" fmla="*/ 73648 h 647442"/>
              <a:gd name="connsiteX8" fmla="*/ 172633 w 1560902"/>
              <a:gd name="connsiteY8" fmla="*/ 459257 h 647442"/>
              <a:gd name="connsiteX9" fmla="*/ 272511 w 1560902"/>
              <a:gd name="connsiteY9" fmla="*/ 459257 h 647442"/>
              <a:gd name="connsiteX10" fmla="*/ 136256 w 1560902"/>
              <a:gd name="connsiteY10" fmla="*/ 647442 h 647442"/>
              <a:gd name="connsiteX11" fmla="*/ 0 w 1560902"/>
              <a:gd name="connsiteY11" fmla="*/ 459257 h 647442"/>
              <a:gd name="connsiteX0" fmla="*/ 0 w 1560902"/>
              <a:gd name="connsiteY0" fmla="*/ 459257 h 647442"/>
              <a:gd name="connsiteX1" fmla="*/ 99878 w 1560902"/>
              <a:gd name="connsiteY1" fmla="*/ 459257 h 647442"/>
              <a:gd name="connsiteX2" fmla="*/ 101759 w 1560902"/>
              <a:gd name="connsiteY2" fmla="*/ 11729 h 647442"/>
              <a:gd name="connsiteX3" fmla="*/ 1545298 w 1560902"/>
              <a:gd name="connsiteY3" fmla="*/ 0 h 647442"/>
              <a:gd name="connsiteX4" fmla="*/ 1560902 w 1560902"/>
              <a:gd name="connsiteY4" fmla="*/ 623888 h 647442"/>
              <a:gd name="connsiteX5" fmla="*/ 1469575 w 1560902"/>
              <a:gd name="connsiteY5" fmla="*/ 622303 h 647442"/>
              <a:gd name="connsiteX6" fmla="*/ 1475131 w 1560902"/>
              <a:gd name="connsiteY6" fmla="*/ 69858 h 647442"/>
              <a:gd name="connsiteX7" fmla="*/ 175578 w 1560902"/>
              <a:gd name="connsiteY7" fmla="*/ 73648 h 647442"/>
              <a:gd name="connsiteX8" fmla="*/ 172633 w 1560902"/>
              <a:gd name="connsiteY8" fmla="*/ 459257 h 647442"/>
              <a:gd name="connsiteX9" fmla="*/ 272511 w 1560902"/>
              <a:gd name="connsiteY9" fmla="*/ 459257 h 647442"/>
              <a:gd name="connsiteX10" fmla="*/ 136256 w 1560902"/>
              <a:gd name="connsiteY10" fmla="*/ 647442 h 647442"/>
              <a:gd name="connsiteX11" fmla="*/ 0 w 1560902"/>
              <a:gd name="connsiteY11" fmla="*/ 459257 h 647442"/>
              <a:gd name="connsiteX0" fmla="*/ 0 w 1560902"/>
              <a:gd name="connsiteY0" fmla="*/ 449732 h 637917"/>
              <a:gd name="connsiteX1" fmla="*/ 99878 w 1560902"/>
              <a:gd name="connsiteY1" fmla="*/ 449732 h 637917"/>
              <a:gd name="connsiteX2" fmla="*/ 101759 w 1560902"/>
              <a:gd name="connsiteY2" fmla="*/ 2204 h 637917"/>
              <a:gd name="connsiteX3" fmla="*/ 1535773 w 1560902"/>
              <a:gd name="connsiteY3" fmla="*/ 0 h 637917"/>
              <a:gd name="connsiteX4" fmla="*/ 1560902 w 1560902"/>
              <a:gd name="connsiteY4" fmla="*/ 614363 h 637917"/>
              <a:gd name="connsiteX5" fmla="*/ 1469575 w 1560902"/>
              <a:gd name="connsiteY5" fmla="*/ 612778 h 637917"/>
              <a:gd name="connsiteX6" fmla="*/ 1475131 w 1560902"/>
              <a:gd name="connsiteY6" fmla="*/ 60333 h 637917"/>
              <a:gd name="connsiteX7" fmla="*/ 175578 w 1560902"/>
              <a:gd name="connsiteY7" fmla="*/ 64123 h 637917"/>
              <a:gd name="connsiteX8" fmla="*/ 172633 w 1560902"/>
              <a:gd name="connsiteY8" fmla="*/ 449732 h 637917"/>
              <a:gd name="connsiteX9" fmla="*/ 272511 w 1560902"/>
              <a:gd name="connsiteY9" fmla="*/ 449732 h 637917"/>
              <a:gd name="connsiteX10" fmla="*/ 136256 w 1560902"/>
              <a:gd name="connsiteY10" fmla="*/ 637917 h 637917"/>
              <a:gd name="connsiteX11" fmla="*/ 0 w 1560902"/>
              <a:gd name="connsiteY11" fmla="*/ 449732 h 637917"/>
              <a:gd name="connsiteX0" fmla="*/ 0 w 1537089"/>
              <a:gd name="connsiteY0" fmla="*/ 449732 h 637917"/>
              <a:gd name="connsiteX1" fmla="*/ 99878 w 1537089"/>
              <a:gd name="connsiteY1" fmla="*/ 449732 h 637917"/>
              <a:gd name="connsiteX2" fmla="*/ 101759 w 1537089"/>
              <a:gd name="connsiteY2" fmla="*/ 2204 h 637917"/>
              <a:gd name="connsiteX3" fmla="*/ 1535773 w 1537089"/>
              <a:gd name="connsiteY3" fmla="*/ 0 h 637917"/>
              <a:gd name="connsiteX4" fmla="*/ 1537089 w 1537089"/>
              <a:gd name="connsiteY4" fmla="*/ 611984 h 637917"/>
              <a:gd name="connsiteX5" fmla="*/ 1469575 w 1537089"/>
              <a:gd name="connsiteY5" fmla="*/ 612778 h 637917"/>
              <a:gd name="connsiteX6" fmla="*/ 1475131 w 1537089"/>
              <a:gd name="connsiteY6" fmla="*/ 60333 h 637917"/>
              <a:gd name="connsiteX7" fmla="*/ 175578 w 1537089"/>
              <a:gd name="connsiteY7" fmla="*/ 64123 h 637917"/>
              <a:gd name="connsiteX8" fmla="*/ 172633 w 1537089"/>
              <a:gd name="connsiteY8" fmla="*/ 449732 h 637917"/>
              <a:gd name="connsiteX9" fmla="*/ 272511 w 1537089"/>
              <a:gd name="connsiteY9" fmla="*/ 449732 h 637917"/>
              <a:gd name="connsiteX10" fmla="*/ 136256 w 1537089"/>
              <a:gd name="connsiteY10" fmla="*/ 637917 h 637917"/>
              <a:gd name="connsiteX11" fmla="*/ 0 w 1537089"/>
              <a:gd name="connsiteY11" fmla="*/ 449732 h 637917"/>
              <a:gd name="connsiteX0" fmla="*/ 0 w 1537089"/>
              <a:gd name="connsiteY0" fmla="*/ 449732 h 637917"/>
              <a:gd name="connsiteX1" fmla="*/ 99878 w 1537089"/>
              <a:gd name="connsiteY1" fmla="*/ 449732 h 637917"/>
              <a:gd name="connsiteX2" fmla="*/ 101759 w 1537089"/>
              <a:gd name="connsiteY2" fmla="*/ 2204 h 637917"/>
              <a:gd name="connsiteX3" fmla="*/ 1535773 w 1537089"/>
              <a:gd name="connsiteY3" fmla="*/ 0 h 637917"/>
              <a:gd name="connsiteX4" fmla="*/ 1537089 w 1537089"/>
              <a:gd name="connsiteY4" fmla="*/ 611984 h 637917"/>
              <a:gd name="connsiteX5" fmla="*/ 1469575 w 1537089"/>
              <a:gd name="connsiteY5" fmla="*/ 612778 h 637917"/>
              <a:gd name="connsiteX6" fmla="*/ 1467987 w 1537089"/>
              <a:gd name="connsiteY6" fmla="*/ 53189 h 637917"/>
              <a:gd name="connsiteX7" fmla="*/ 175578 w 1537089"/>
              <a:gd name="connsiteY7" fmla="*/ 64123 h 637917"/>
              <a:gd name="connsiteX8" fmla="*/ 172633 w 1537089"/>
              <a:gd name="connsiteY8" fmla="*/ 449732 h 637917"/>
              <a:gd name="connsiteX9" fmla="*/ 272511 w 1537089"/>
              <a:gd name="connsiteY9" fmla="*/ 449732 h 637917"/>
              <a:gd name="connsiteX10" fmla="*/ 136256 w 1537089"/>
              <a:gd name="connsiteY10" fmla="*/ 637917 h 637917"/>
              <a:gd name="connsiteX11" fmla="*/ 0 w 1537089"/>
              <a:gd name="connsiteY11" fmla="*/ 449732 h 637917"/>
              <a:gd name="connsiteX0" fmla="*/ 0 w 1537089"/>
              <a:gd name="connsiteY0" fmla="*/ 449732 h 637917"/>
              <a:gd name="connsiteX1" fmla="*/ 99878 w 1537089"/>
              <a:gd name="connsiteY1" fmla="*/ 449732 h 637917"/>
              <a:gd name="connsiteX2" fmla="*/ 101759 w 1537089"/>
              <a:gd name="connsiteY2" fmla="*/ 2204 h 637917"/>
              <a:gd name="connsiteX3" fmla="*/ 1535773 w 1537089"/>
              <a:gd name="connsiteY3" fmla="*/ 0 h 637917"/>
              <a:gd name="connsiteX4" fmla="*/ 1537089 w 1537089"/>
              <a:gd name="connsiteY4" fmla="*/ 611984 h 637917"/>
              <a:gd name="connsiteX5" fmla="*/ 1469575 w 1537089"/>
              <a:gd name="connsiteY5" fmla="*/ 612778 h 637917"/>
              <a:gd name="connsiteX6" fmla="*/ 1467987 w 1537089"/>
              <a:gd name="connsiteY6" fmla="*/ 53189 h 637917"/>
              <a:gd name="connsiteX7" fmla="*/ 180340 w 1537089"/>
              <a:gd name="connsiteY7" fmla="*/ 90317 h 637917"/>
              <a:gd name="connsiteX8" fmla="*/ 172633 w 1537089"/>
              <a:gd name="connsiteY8" fmla="*/ 449732 h 637917"/>
              <a:gd name="connsiteX9" fmla="*/ 272511 w 1537089"/>
              <a:gd name="connsiteY9" fmla="*/ 449732 h 637917"/>
              <a:gd name="connsiteX10" fmla="*/ 136256 w 1537089"/>
              <a:gd name="connsiteY10" fmla="*/ 637917 h 637917"/>
              <a:gd name="connsiteX11" fmla="*/ 0 w 1537089"/>
              <a:gd name="connsiteY11" fmla="*/ 449732 h 637917"/>
              <a:gd name="connsiteX0" fmla="*/ 0 w 1537089"/>
              <a:gd name="connsiteY0" fmla="*/ 449732 h 637917"/>
              <a:gd name="connsiteX1" fmla="*/ 99878 w 1537089"/>
              <a:gd name="connsiteY1" fmla="*/ 449732 h 637917"/>
              <a:gd name="connsiteX2" fmla="*/ 101759 w 1537089"/>
              <a:gd name="connsiteY2" fmla="*/ 2204 h 637917"/>
              <a:gd name="connsiteX3" fmla="*/ 1535773 w 1537089"/>
              <a:gd name="connsiteY3" fmla="*/ 0 h 637917"/>
              <a:gd name="connsiteX4" fmla="*/ 1537089 w 1537089"/>
              <a:gd name="connsiteY4" fmla="*/ 611984 h 637917"/>
              <a:gd name="connsiteX5" fmla="*/ 1469575 w 1537089"/>
              <a:gd name="connsiteY5" fmla="*/ 612778 h 637917"/>
              <a:gd name="connsiteX6" fmla="*/ 1463224 w 1537089"/>
              <a:gd name="connsiteY6" fmla="*/ 98433 h 637917"/>
              <a:gd name="connsiteX7" fmla="*/ 180340 w 1537089"/>
              <a:gd name="connsiteY7" fmla="*/ 90317 h 637917"/>
              <a:gd name="connsiteX8" fmla="*/ 172633 w 1537089"/>
              <a:gd name="connsiteY8" fmla="*/ 449732 h 637917"/>
              <a:gd name="connsiteX9" fmla="*/ 272511 w 1537089"/>
              <a:gd name="connsiteY9" fmla="*/ 449732 h 637917"/>
              <a:gd name="connsiteX10" fmla="*/ 136256 w 1537089"/>
              <a:gd name="connsiteY10" fmla="*/ 637917 h 637917"/>
              <a:gd name="connsiteX11" fmla="*/ 0 w 1537089"/>
              <a:gd name="connsiteY11" fmla="*/ 449732 h 637917"/>
              <a:gd name="connsiteX0" fmla="*/ 0 w 1537089"/>
              <a:gd name="connsiteY0" fmla="*/ 449732 h 637917"/>
              <a:gd name="connsiteX1" fmla="*/ 99878 w 1537089"/>
              <a:gd name="connsiteY1" fmla="*/ 449732 h 637917"/>
              <a:gd name="connsiteX2" fmla="*/ 101759 w 1537089"/>
              <a:gd name="connsiteY2" fmla="*/ 2204 h 637917"/>
              <a:gd name="connsiteX3" fmla="*/ 1535773 w 1537089"/>
              <a:gd name="connsiteY3" fmla="*/ 0 h 637917"/>
              <a:gd name="connsiteX4" fmla="*/ 1537089 w 1537089"/>
              <a:gd name="connsiteY4" fmla="*/ 611984 h 637917"/>
              <a:gd name="connsiteX5" fmla="*/ 1469575 w 1537089"/>
              <a:gd name="connsiteY5" fmla="*/ 612778 h 637917"/>
              <a:gd name="connsiteX6" fmla="*/ 1470367 w 1537089"/>
              <a:gd name="connsiteY6" fmla="*/ 65096 h 637917"/>
              <a:gd name="connsiteX7" fmla="*/ 180340 w 1537089"/>
              <a:gd name="connsiteY7" fmla="*/ 90317 h 637917"/>
              <a:gd name="connsiteX8" fmla="*/ 172633 w 1537089"/>
              <a:gd name="connsiteY8" fmla="*/ 449732 h 637917"/>
              <a:gd name="connsiteX9" fmla="*/ 272511 w 1537089"/>
              <a:gd name="connsiteY9" fmla="*/ 449732 h 637917"/>
              <a:gd name="connsiteX10" fmla="*/ 136256 w 1537089"/>
              <a:gd name="connsiteY10" fmla="*/ 637917 h 637917"/>
              <a:gd name="connsiteX11" fmla="*/ 0 w 1537089"/>
              <a:gd name="connsiteY11" fmla="*/ 449732 h 637917"/>
              <a:gd name="connsiteX0" fmla="*/ 0 w 1537089"/>
              <a:gd name="connsiteY0" fmla="*/ 449732 h 637917"/>
              <a:gd name="connsiteX1" fmla="*/ 99878 w 1537089"/>
              <a:gd name="connsiteY1" fmla="*/ 449732 h 637917"/>
              <a:gd name="connsiteX2" fmla="*/ 101759 w 1537089"/>
              <a:gd name="connsiteY2" fmla="*/ 2204 h 637917"/>
              <a:gd name="connsiteX3" fmla="*/ 1535773 w 1537089"/>
              <a:gd name="connsiteY3" fmla="*/ 0 h 637917"/>
              <a:gd name="connsiteX4" fmla="*/ 1537089 w 1537089"/>
              <a:gd name="connsiteY4" fmla="*/ 611984 h 637917"/>
              <a:gd name="connsiteX5" fmla="*/ 1469575 w 1537089"/>
              <a:gd name="connsiteY5" fmla="*/ 612778 h 637917"/>
              <a:gd name="connsiteX6" fmla="*/ 1467985 w 1537089"/>
              <a:gd name="connsiteY6" fmla="*/ 72240 h 637917"/>
              <a:gd name="connsiteX7" fmla="*/ 180340 w 1537089"/>
              <a:gd name="connsiteY7" fmla="*/ 90317 h 637917"/>
              <a:gd name="connsiteX8" fmla="*/ 172633 w 1537089"/>
              <a:gd name="connsiteY8" fmla="*/ 449732 h 637917"/>
              <a:gd name="connsiteX9" fmla="*/ 272511 w 1537089"/>
              <a:gd name="connsiteY9" fmla="*/ 449732 h 637917"/>
              <a:gd name="connsiteX10" fmla="*/ 136256 w 1537089"/>
              <a:gd name="connsiteY10" fmla="*/ 637917 h 637917"/>
              <a:gd name="connsiteX11" fmla="*/ 0 w 1537089"/>
              <a:gd name="connsiteY11" fmla="*/ 449732 h 637917"/>
              <a:gd name="connsiteX0" fmla="*/ 0 w 1537089"/>
              <a:gd name="connsiteY0" fmla="*/ 449732 h 637917"/>
              <a:gd name="connsiteX1" fmla="*/ 99878 w 1537089"/>
              <a:gd name="connsiteY1" fmla="*/ 449732 h 637917"/>
              <a:gd name="connsiteX2" fmla="*/ 101759 w 1537089"/>
              <a:gd name="connsiteY2" fmla="*/ 2204 h 637917"/>
              <a:gd name="connsiteX3" fmla="*/ 1535773 w 1537089"/>
              <a:gd name="connsiteY3" fmla="*/ 0 h 637917"/>
              <a:gd name="connsiteX4" fmla="*/ 1537089 w 1537089"/>
              <a:gd name="connsiteY4" fmla="*/ 611984 h 637917"/>
              <a:gd name="connsiteX5" fmla="*/ 1469575 w 1537089"/>
              <a:gd name="connsiteY5" fmla="*/ 612778 h 637917"/>
              <a:gd name="connsiteX6" fmla="*/ 1467985 w 1537089"/>
              <a:gd name="connsiteY6" fmla="*/ 72240 h 637917"/>
              <a:gd name="connsiteX7" fmla="*/ 185102 w 1537089"/>
              <a:gd name="connsiteY7" fmla="*/ 71267 h 637917"/>
              <a:gd name="connsiteX8" fmla="*/ 172633 w 1537089"/>
              <a:gd name="connsiteY8" fmla="*/ 449732 h 637917"/>
              <a:gd name="connsiteX9" fmla="*/ 272511 w 1537089"/>
              <a:gd name="connsiteY9" fmla="*/ 449732 h 637917"/>
              <a:gd name="connsiteX10" fmla="*/ 136256 w 1537089"/>
              <a:gd name="connsiteY10" fmla="*/ 637917 h 637917"/>
              <a:gd name="connsiteX11" fmla="*/ 0 w 1537089"/>
              <a:gd name="connsiteY11" fmla="*/ 449732 h 637917"/>
              <a:gd name="connsiteX0" fmla="*/ 0 w 1537089"/>
              <a:gd name="connsiteY0" fmla="*/ 449732 h 637917"/>
              <a:gd name="connsiteX1" fmla="*/ 99878 w 1537089"/>
              <a:gd name="connsiteY1" fmla="*/ 449732 h 637917"/>
              <a:gd name="connsiteX2" fmla="*/ 101759 w 1537089"/>
              <a:gd name="connsiteY2" fmla="*/ 2204 h 637917"/>
              <a:gd name="connsiteX3" fmla="*/ 1535773 w 1537089"/>
              <a:gd name="connsiteY3" fmla="*/ 0 h 637917"/>
              <a:gd name="connsiteX4" fmla="*/ 1537089 w 1537089"/>
              <a:gd name="connsiteY4" fmla="*/ 611984 h 637917"/>
              <a:gd name="connsiteX5" fmla="*/ 1469575 w 1537089"/>
              <a:gd name="connsiteY5" fmla="*/ 612778 h 637917"/>
              <a:gd name="connsiteX6" fmla="*/ 1467985 w 1537089"/>
              <a:gd name="connsiteY6" fmla="*/ 72240 h 637917"/>
              <a:gd name="connsiteX7" fmla="*/ 185102 w 1537089"/>
              <a:gd name="connsiteY7" fmla="*/ 71267 h 637917"/>
              <a:gd name="connsiteX8" fmla="*/ 172633 w 1537089"/>
              <a:gd name="connsiteY8" fmla="*/ 449732 h 637917"/>
              <a:gd name="connsiteX9" fmla="*/ 272511 w 1537089"/>
              <a:gd name="connsiteY9" fmla="*/ 449732 h 637917"/>
              <a:gd name="connsiteX10" fmla="*/ 136256 w 1537089"/>
              <a:gd name="connsiteY10" fmla="*/ 637917 h 637917"/>
              <a:gd name="connsiteX11" fmla="*/ 0 w 1537089"/>
              <a:gd name="connsiteY11" fmla="*/ 449732 h 637917"/>
              <a:gd name="connsiteX0" fmla="*/ 0 w 1537089"/>
              <a:gd name="connsiteY0" fmla="*/ 449732 h 637917"/>
              <a:gd name="connsiteX1" fmla="*/ 99878 w 1537089"/>
              <a:gd name="connsiteY1" fmla="*/ 449732 h 637917"/>
              <a:gd name="connsiteX2" fmla="*/ 101759 w 1537089"/>
              <a:gd name="connsiteY2" fmla="*/ 2204 h 637917"/>
              <a:gd name="connsiteX3" fmla="*/ 1535773 w 1537089"/>
              <a:gd name="connsiteY3" fmla="*/ 0 h 637917"/>
              <a:gd name="connsiteX4" fmla="*/ 1537089 w 1537089"/>
              <a:gd name="connsiteY4" fmla="*/ 611984 h 637917"/>
              <a:gd name="connsiteX5" fmla="*/ 1469575 w 1537089"/>
              <a:gd name="connsiteY5" fmla="*/ 612778 h 637917"/>
              <a:gd name="connsiteX6" fmla="*/ 1467985 w 1537089"/>
              <a:gd name="connsiteY6" fmla="*/ 72240 h 637917"/>
              <a:gd name="connsiteX7" fmla="*/ 173196 w 1537089"/>
              <a:gd name="connsiteY7" fmla="*/ 76030 h 637917"/>
              <a:gd name="connsiteX8" fmla="*/ 172633 w 1537089"/>
              <a:gd name="connsiteY8" fmla="*/ 449732 h 637917"/>
              <a:gd name="connsiteX9" fmla="*/ 272511 w 1537089"/>
              <a:gd name="connsiteY9" fmla="*/ 449732 h 637917"/>
              <a:gd name="connsiteX10" fmla="*/ 136256 w 1537089"/>
              <a:gd name="connsiteY10" fmla="*/ 637917 h 637917"/>
              <a:gd name="connsiteX11" fmla="*/ 0 w 1537089"/>
              <a:gd name="connsiteY11" fmla="*/ 449732 h 637917"/>
              <a:gd name="connsiteX0" fmla="*/ 0 w 1537089"/>
              <a:gd name="connsiteY0" fmla="*/ 449732 h 637917"/>
              <a:gd name="connsiteX1" fmla="*/ 99878 w 1537089"/>
              <a:gd name="connsiteY1" fmla="*/ 449732 h 637917"/>
              <a:gd name="connsiteX2" fmla="*/ 101759 w 1537089"/>
              <a:gd name="connsiteY2" fmla="*/ 2204 h 637917"/>
              <a:gd name="connsiteX3" fmla="*/ 1535773 w 1537089"/>
              <a:gd name="connsiteY3" fmla="*/ 0 h 637917"/>
              <a:gd name="connsiteX4" fmla="*/ 1537089 w 1537089"/>
              <a:gd name="connsiteY4" fmla="*/ 611984 h 637917"/>
              <a:gd name="connsiteX5" fmla="*/ 1469575 w 1537089"/>
              <a:gd name="connsiteY5" fmla="*/ 612778 h 637917"/>
              <a:gd name="connsiteX6" fmla="*/ 1467985 w 1537089"/>
              <a:gd name="connsiteY6" fmla="*/ 72240 h 637917"/>
              <a:gd name="connsiteX7" fmla="*/ 177958 w 1537089"/>
              <a:gd name="connsiteY7" fmla="*/ 87936 h 637917"/>
              <a:gd name="connsiteX8" fmla="*/ 172633 w 1537089"/>
              <a:gd name="connsiteY8" fmla="*/ 449732 h 637917"/>
              <a:gd name="connsiteX9" fmla="*/ 272511 w 1537089"/>
              <a:gd name="connsiteY9" fmla="*/ 449732 h 637917"/>
              <a:gd name="connsiteX10" fmla="*/ 136256 w 1537089"/>
              <a:gd name="connsiteY10" fmla="*/ 637917 h 637917"/>
              <a:gd name="connsiteX11" fmla="*/ 0 w 1537089"/>
              <a:gd name="connsiteY11" fmla="*/ 449732 h 637917"/>
              <a:gd name="connsiteX0" fmla="*/ 0 w 1537089"/>
              <a:gd name="connsiteY0" fmla="*/ 449732 h 637917"/>
              <a:gd name="connsiteX1" fmla="*/ 99878 w 1537089"/>
              <a:gd name="connsiteY1" fmla="*/ 449732 h 637917"/>
              <a:gd name="connsiteX2" fmla="*/ 101759 w 1537089"/>
              <a:gd name="connsiteY2" fmla="*/ 2204 h 637917"/>
              <a:gd name="connsiteX3" fmla="*/ 1535773 w 1537089"/>
              <a:gd name="connsiteY3" fmla="*/ 0 h 637917"/>
              <a:gd name="connsiteX4" fmla="*/ 1537089 w 1537089"/>
              <a:gd name="connsiteY4" fmla="*/ 611984 h 637917"/>
              <a:gd name="connsiteX5" fmla="*/ 1469575 w 1537089"/>
              <a:gd name="connsiteY5" fmla="*/ 612778 h 637917"/>
              <a:gd name="connsiteX6" fmla="*/ 1467985 w 1537089"/>
              <a:gd name="connsiteY6" fmla="*/ 72240 h 637917"/>
              <a:gd name="connsiteX7" fmla="*/ 173195 w 1537089"/>
              <a:gd name="connsiteY7" fmla="*/ 78411 h 637917"/>
              <a:gd name="connsiteX8" fmla="*/ 172633 w 1537089"/>
              <a:gd name="connsiteY8" fmla="*/ 449732 h 637917"/>
              <a:gd name="connsiteX9" fmla="*/ 272511 w 1537089"/>
              <a:gd name="connsiteY9" fmla="*/ 449732 h 637917"/>
              <a:gd name="connsiteX10" fmla="*/ 136256 w 1537089"/>
              <a:gd name="connsiteY10" fmla="*/ 637917 h 637917"/>
              <a:gd name="connsiteX11" fmla="*/ 0 w 1537089"/>
              <a:gd name="connsiteY11" fmla="*/ 449732 h 637917"/>
              <a:gd name="connsiteX0" fmla="*/ 0 w 1537089"/>
              <a:gd name="connsiteY0" fmla="*/ 449732 h 637917"/>
              <a:gd name="connsiteX1" fmla="*/ 99878 w 1537089"/>
              <a:gd name="connsiteY1" fmla="*/ 449732 h 637917"/>
              <a:gd name="connsiteX2" fmla="*/ 101759 w 1537089"/>
              <a:gd name="connsiteY2" fmla="*/ 2204 h 637917"/>
              <a:gd name="connsiteX3" fmla="*/ 1535773 w 1537089"/>
              <a:gd name="connsiteY3" fmla="*/ 0 h 637917"/>
              <a:gd name="connsiteX4" fmla="*/ 1537089 w 1537089"/>
              <a:gd name="connsiteY4" fmla="*/ 611984 h 637917"/>
              <a:gd name="connsiteX5" fmla="*/ 1469575 w 1537089"/>
              <a:gd name="connsiteY5" fmla="*/ 612778 h 637917"/>
              <a:gd name="connsiteX6" fmla="*/ 1467985 w 1537089"/>
              <a:gd name="connsiteY6" fmla="*/ 72240 h 637917"/>
              <a:gd name="connsiteX7" fmla="*/ 173195 w 1537089"/>
              <a:gd name="connsiteY7" fmla="*/ 83173 h 637917"/>
              <a:gd name="connsiteX8" fmla="*/ 172633 w 1537089"/>
              <a:gd name="connsiteY8" fmla="*/ 449732 h 637917"/>
              <a:gd name="connsiteX9" fmla="*/ 272511 w 1537089"/>
              <a:gd name="connsiteY9" fmla="*/ 449732 h 637917"/>
              <a:gd name="connsiteX10" fmla="*/ 136256 w 1537089"/>
              <a:gd name="connsiteY10" fmla="*/ 637917 h 637917"/>
              <a:gd name="connsiteX11" fmla="*/ 0 w 1537089"/>
              <a:gd name="connsiteY11" fmla="*/ 449732 h 637917"/>
              <a:gd name="connsiteX0" fmla="*/ 0 w 1537089"/>
              <a:gd name="connsiteY0" fmla="*/ 449732 h 637917"/>
              <a:gd name="connsiteX1" fmla="*/ 99878 w 1537089"/>
              <a:gd name="connsiteY1" fmla="*/ 449732 h 637917"/>
              <a:gd name="connsiteX2" fmla="*/ 101759 w 1537089"/>
              <a:gd name="connsiteY2" fmla="*/ 2204 h 637917"/>
              <a:gd name="connsiteX3" fmla="*/ 1535773 w 1537089"/>
              <a:gd name="connsiteY3" fmla="*/ 0 h 637917"/>
              <a:gd name="connsiteX4" fmla="*/ 1537089 w 1537089"/>
              <a:gd name="connsiteY4" fmla="*/ 611984 h 637917"/>
              <a:gd name="connsiteX5" fmla="*/ 1469575 w 1537089"/>
              <a:gd name="connsiteY5" fmla="*/ 612778 h 637917"/>
              <a:gd name="connsiteX6" fmla="*/ 1465604 w 1537089"/>
              <a:gd name="connsiteY6" fmla="*/ 86527 h 637917"/>
              <a:gd name="connsiteX7" fmla="*/ 173195 w 1537089"/>
              <a:gd name="connsiteY7" fmla="*/ 83173 h 637917"/>
              <a:gd name="connsiteX8" fmla="*/ 172633 w 1537089"/>
              <a:gd name="connsiteY8" fmla="*/ 449732 h 637917"/>
              <a:gd name="connsiteX9" fmla="*/ 272511 w 1537089"/>
              <a:gd name="connsiteY9" fmla="*/ 449732 h 637917"/>
              <a:gd name="connsiteX10" fmla="*/ 136256 w 1537089"/>
              <a:gd name="connsiteY10" fmla="*/ 637917 h 637917"/>
              <a:gd name="connsiteX11" fmla="*/ 0 w 1537089"/>
              <a:gd name="connsiteY11" fmla="*/ 449732 h 637917"/>
              <a:gd name="connsiteX0" fmla="*/ 0 w 1537089"/>
              <a:gd name="connsiteY0" fmla="*/ 449732 h 637917"/>
              <a:gd name="connsiteX1" fmla="*/ 99878 w 1537089"/>
              <a:gd name="connsiteY1" fmla="*/ 449732 h 637917"/>
              <a:gd name="connsiteX2" fmla="*/ 101759 w 1537089"/>
              <a:gd name="connsiteY2" fmla="*/ 2204 h 637917"/>
              <a:gd name="connsiteX3" fmla="*/ 1535773 w 1537089"/>
              <a:gd name="connsiteY3" fmla="*/ 0 h 637917"/>
              <a:gd name="connsiteX4" fmla="*/ 1537089 w 1537089"/>
              <a:gd name="connsiteY4" fmla="*/ 611984 h 637917"/>
              <a:gd name="connsiteX5" fmla="*/ 1469575 w 1537089"/>
              <a:gd name="connsiteY5" fmla="*/ 612778 h 637917"/>
              <a:gd name="connsiteX6" fmla="*/ 1470366 w 1537089"/>
              <a:gd name="connsiteY6" fmla="*/ 81764 h 637917"/>
              <a:gd name="connsiteX7" fmla="*/ 173195 w 1537089"/>
              <a:gd name="connsiteY7" fmla="*/ 83173 h 637917"/>
              <a:gd name="connsiteX8" fmla="*/ 172633 w 1537089"/>
              <a:gd name="connsiteY8" fmla="*/ 449732 h 637917"/>
              <a:gd name="connsiteX9" fmla="*/ 272511 w 1537089"/>
              <a:gd name="connsiteY9" fmla="*/ 449732 h 637917"/>
              <a:gd name="connsiteX10" fmla="*/ 136256 w 1537089"/>
              <a:gd name="connsiteY10" fmla="*/ 637917 h 637917"/>
              <a:gd name="connsiteX11" fmla="*/ 0 w 1537089"/>
              <a:gd name="connsiteY11" fmla="*/ 449732 h 63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7089" h="637917">
                <a:moveTo>
                  <a:pt x="0" y="449732"/>
                </a:moveTo>
                <a:lnTo>
                  <a:pt x="99878" y="449732"/>
                </a:lnTo>
                <a:lnTo>
                  <a:pt x="101759" y="2204"/>
                </a:lnTo>
                <a:lnTo>
                  <a:pt x="1535773" y="0"/>
                </a:lnTo>
                <a:cubicBezTo>
                  <a:pt x="1536212" y="203995"/>
                  <a:pt x="1536650" y="407989"/>
                  <a:pt x="1537089" y="611984"/>
                </a:cubicBezTo>
                <a:lnTo>
                  <a:pt x="1469575" y="612778"/>
                </a:lnTo>
                <a:cubicBezTo>
                  <a:pt x="1469046" y="426248"/>
                  <a:pt x="1470895" y="268294"/>
                  <a:pt x="1470366" y="81764"/>
                </a:cubicBezTo>
                <a:lnTo>
                  <a:pt x="173195" y="83173"/>
                </a:lnTo>
                <a:cubicBezTo>
                  <a:pt x="173007" y="207740"/>
                  <a:pt x="172821" y="325165"/>
                  <a:pt x="172633" y="449732"/>
                </a:cubicBezTo>
                <a:lnTo>
                  <a:pt x="272511" y="449732"/>
                </a:lnTo>
                <a:lnTo>
                  <a:pt x="136256" y="637917"/>
                </a:lnTo>
                <a:lnTo>
                  <a:pt x="0" y="449732"/>
                </a:lnTo>
                <a:close/>
              </a:path>
            </a:pathLst>
          </a:cu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2" name="下矢印 40">
            <a:extLst>
              <a:ext uri="{FF2B5EF4-FFF2-40B4-BE49-F238E27FC236}">
                <a16:creationId xmlns:a16="http://schemas.microsoft.com/office/drawing/2014/main" id="{F876F95F-B0C5-A146-890C-BC6694200E50}"/>
              </a:ext>
            </a:extLst>
          </p:cNvPr>
          <p:cNvSpPr/>
          <p:nvPr/>
        </p:nvSpPr>
        <p:spPr bwMode="auto">
          <a:xfrm rot="16200000">
            <a:off x="6826871" y="3941302"/>
            <a:ext cx="1441421" cy="637917"/>
          </a:xfrm>
          <a:custGeom>
            <a:avLst/>
            <a:gdLst>
              <a:gd name="connsiteX0" fmla="*/ 0 w 272511"/>
              <a:gd name="connsiteY0" fmla="*/ 3540599 h 3728784"/>
              <a:gd name="connsiteX1" fmla="*/ 99878 w 272511"/>
              <a:gd name="connsiteY1" fmla="*/ 3540599 h 3728784"/>
              <a:gd name="connsiteX2" fmla="*/ 99878 w 272511"/>
              <a:gd name="connsiteY2" fmla="*/ 0 h 3728784"/>
              <a:gd name="connsiteX3" fmla="*/ 172633 w 272511"/>
              <a:gd name="connsiteY3" fmla="*/ 0 h 3728784"/>
              <a:gd name="connsiteX4" fmla="*/ 172633 w 272511"/>
              <a:gd name="connsiteY4" fmla="*/ 3540599 h 3728784"/>
              <a:gd name="connsiteX5" fmla="*/ 272511 w 272511"/>
              <a:gd name="connsiteY5" fmla="*/ 3540599 h 3728784"/>
              <a:gd name="connsiteX6" fmla="*/ 136256 w 272511"/>
              <a:gd name="connsiteY6" fmla="*/ 3728784 h 3728784"/>
              <a:gd name="connsiteX7" fmla="*/ 0 w 272511"/>
              <a:gd name="connsiteY7" fmla="*/ 3540599 h 3728784"/>
              <a:gd name="connsiteX0" fmla="*/ 0 w 272511"/>
              <a:gd name="connsiteY0" fmla="*/ 3540599 h 3728784"/>
              <a:gd name="connsiteX1" fmla="*/ 99878 w 272511"/>
              <a:gd name="connsiteY1" fmla="*/ 3540599 h 3728784"/>
              <a:gd name="connsiteX2" fmla="*/ 99878 w 272511"/>
              <a:gd name="connsiteY2" fmla="*/ 0 h 3728784"/>
              <a:gd name="connsiteX3" fmla="*/ 172633 w 272511"/>
              <a:gd name="connsiteY3" fmla="*/ 0 h 3728784"/>
              <a:gd name="connsiteX4" fmla="*/ 164652 w 272511"/>
              <a:gd name="connsiteY4" fmla="*/ 1279532 h 3728784"/>
              <a:gd name="connsiteX5" fmla="*/ 172633 w 272511"/>
              <a:gd name="connsiteY5" fmla="*/ 3540599 h 3728784"/>
              <a:gd name="connsiteX6" fmla="*/ 272511 w 272511"/>
              <a:gd name="connsiteY6" fmla="*/ 3540599 h 3728784"/>
              <a:gd name="connsiteX7" fmla="*/ 136256 w 272511"/>
              <a:gd name="connsiteY7" fmla="*/ 3728784 h 3728784"/>
              <a:gd name="connsiteX8" fmla="*/ 0 w 272511"/>
              <a:gd name="connsiteY8" fmla="*/ 3540599 h 3728784"/>
              <a:gd name="connsiteX0" fmla="*/ 0 w 272511"/>
              <a:gd name="connsiteY0" fmla="*/ 3540599 h 3728784"/>
              <a:gd name="connsiteX1" fmla="*/ 99878 w 272511"/>
              <a:gd name="connsiteY1" fmla="*/ 3540599 h 3728784"/>
              <a:gd name="connsiteX2" fmla="*/ 98771 w 272511"/>
              <a:gd name="connsiteY2" fmla="*/ 1379545 h 3728784"/>
              <a:gd name="connsiteX3" fmla="*/ 99878 w 272511"/>
              <a:gd name="connsiteY3" fmla="*/ 0 h 3728784"/>
              <a:gd name="connsiteX4" fmla="*/ 172633 w 272511"/>
              <a:gd name="connsiteY4" fmla="*/ 0 h 3728784"/>
              <a:gd name="connsiteX5" fmla="*/ 164652 w 272511"/>
              <a:gd name="connsiteY5" fmla="*/ 1279532 h 3728784"/>
              <a:gd name="connsiteX6" fmla="*/ 172633 w 272511"/>
              <a:gd name="connsiteY6" fmla="*/ 3540599 h 3728784"/>
              <a:gd name="connsiteX7" fmla="*/ 272511 w 272511"/>
              <a:gd name="connsiteY7" fmla="*/ 3540599 h 3728784"/>
              <a:gd name="connsiteX8" fmla="*/ 136256 w 272511"/>
              <a:gd name="connsiteY8" fmla="*/ 3728784 h 3728784"/>
              <a:gd name="connsiteX9" fmla="*/ 0 w 272511"/>
              <a:gd name="connsiteY9" fmla="*/ 3540599 h 3728784"/>
              <a:gd name="connsiteX0" fmla="*/ 0 w 272511"/>
              <a:gd name="connsiteY0" fmla="*/ 3540599 h 3728784"/>
              <a:gd name="connsiteX1" fmla="*/ 99878 w 272511"/>
              <a:gd name="connsiteY1" fmla="*/ 3540599 h 3728784"/>
              <a:gd name="connsiteX2" fmla="*/ 98771 w 272511"/>
              <a:gd name="connsiteY2" fmla="*/ 1379545 h 3728784"/>
              <a:gd name="connsiteX3" fmla="*/ 99878 w 272511"/>
              <a:gd name="connsiteY3" fmla="*/ 0 h 3728784"/>
              <a:gd name="connsiteX4" fmla="*/ 172633 w 272511"/>
              <a:gd name="connsiteY4" fmla="*/ 0 h 3728784"/>
              <a:gd name="connsiteX5" fmla="*/ 164652 w 272511"/>
              <a:gd name="connsiteY5" fmla="*/ 1279532 h 3728784"/>
              <a:gd name="connsiteX6" fmla="*/ 172633 w 272511"/>
              <a:gd name="connsiteY6" fmla="*/ 3540599 h 3728784"/>
              <a:gd name="connsiteX7" fmla="*/ 272511 w 272511"/>
              <a:gd name="connsiteY7" fmla="*/ 3540599 h 3728784"/>
              <a:gd name="connsiteX8" fmla="*/ 136256 w 272511"/>
              <a:gd name="connsiteY8" fmla="*/ 3728784 h 3728784"/>
              <a:gd name="connsiteX9" fmla="*/ 0 w 272511"/>
              <a:gd name="connsiteY9" fmla="*/ 3540599 h 3728784"/>
              <a:gd name="connsiteX0" fmla="*/ 0 w 455962"/>
              <a:gd name="connsiteY0" fmla="*/ 3540599 h 3728784"/>
              <a:gd name="connsiteX1" fmla="*/ 99878 w 455962"/>
              <a:gd name="connsiteY1" fmla="*/ 3540599 h 3728784"/>
              <a:gd name="connsiteX2" fmla="*/ 98771 w 455962"/>
              <a:gd name="connsiteY2" fmla="*/ 1379545 h 3728784"/>
              <a:gd name="connsiteX3" fmla="*/ 99878 w 455962"/>
              <a:gd name="connsiteY3" fmla="*/ 0 h 3728784"/>
              <a:gd name="connsiteX4" fmla="*/ 172633 w 455962"/>
              <a:gd name="connsiteY4" fmla="*/ 0 h 3728784"/>
              <a:gd name="connsiteX5" fmla="*/ 164652 w 455962"/>
              <a:gd name="connsiteY5" fmla="*/ 1279532 h 3728784"/>
              <a:gd name="connsiteX6" fmla="*/ 455958 w 455962"/>
              <a:gd name="connsiteY6" fmla="*/ 1734351 h 3728784"/>
              <a:gd name="connsiteX7" fmla="*/ 172633 w 455962"/>
              <a:gd name="connsiteY7" fmla="*/ 3540599 h 3728784"/>
              <a:gd name="connsiteX8" fmla="*/ 272511 w 455962"/>
              <a:gd name="connsiteY8" fmla="*/ 3540599 h 3728784"/>
              <a:gd name="connsiteX9" fmla="*/ 136256 w 455962"/>
              <a:gd name="connsiteY9" fmla="*/ 3728784 h 3728784"/>
              <a:gd name="connsiteX10" fmla="*/ 0 w 455962"/>
              <a:gd name="connsiteY10" fmla="*/ 3540599 h 3728784"/>
              <a:gd name="connsiteX0" fmla="*/ 0 w 455958"/>
              <a:gd name="connsiteY0" fmla="*/ 3540599 h 3728784"/>
              <a:gd name="connsiteX1" fmla="*/ 99878 w 455958"/>
              <a:gd name="connsiteY1" fmla="*/ 3540599 h 3728784"/>
              <a:gd name="connsiteX2" fmla="*/ 98771 w 455958"/>
              <a:gd name="connsiteY2" fmla="*/ 1379545 h 3728784"/>
              <a:gd name="connsiteX3" fmla="*/ 99878 w 455958"/>
              <a:gd name="connsiteY3" fmla="*/ 0 h 3728784"/>
              <a:gd name="connsiteX4" fmla="*/ 172633 w 455958"/>
              <a:gd name="connsiteY4" fmla="*/ 0 h 3728784"/>
              <a:gd name="connsiteX5" fmla="*/ 164652 w 455958"/>
              <a:gd name="connsiteY5" fmla="*/ 1279532 h 3728784"/>
              <a:gd name="connsiteX6" fmla="*/ 455958 w 455958"/>
              <a:gd name="connsiteY6" fmla="*/ 1734351 h 3728784"/>
              <a:gd name="connsiteX7" fmla="*/ 172633 w 455958"/>
              <a:gd name="connsiteY7" fmla="*/ 3540599 h 3728784"/>
              <a:gd name="connsiteX8" fmla="*/ 272511 w 455958"/>
              <a:gd name="connsiteY8" fmla="*/ 3540599 h 3728784"/>
              <a:gd name="connsiteX9" fmla="*/ 136256 w 455958"/>
              <a:gd name="connsiteY9" fmla="*/ 3728784 h 3728784"/>
              <a:gd name="connsiteX10" fmla="*/ 0 w 455958"/>
              <a:gd name="connsiteY10" fmla="*/ 3540599 h 3728784"/>
              <a:gd name="connsiteX0" fmla="*/ 0 w 981426"/>
              <a:gd name="connsiteY0" fmla="*/ 3540599 h 3728784"/>
              <a:gd name="connsiteX1" fmla="*/ 99878 w 981426"/>
              <a:gd name="connsiteY1" fmla="*/ 3540599 h 3728784"/>
              <a:gd name="connsiteX2" fmla="*/ 98771 w 981426"/>
              <a:gd name="connsiteY2" fmla="*/ 1379545 h 3728784"/>
              <a:gd name="connsiteX3" fmla="*/ 99878 w 981426"/>
              <a:gd name="connsiteY3" fmla="*/ 0 h 3728784"/>
              <a:gd name="connsiteX4" fmla="*/ 172633 w 981426"/>
              <a:gd name="connsiteY4" fmla="*/ 0 h 3728784"/>
              <a:gd name="connsiteX5" fmla="*/ 981420 w 981426"/>
              <a:gd name="connsiteY5" fmla="*/ 1636720 h 3728784"/>
              <a:gd name="connsiteX6" fmla="*/ 455958 w 981426"/>
              <a:gd name="connsiteY6" fmla="*/ 1734351 h 3728784"/>
              <a:gd name="connsiteX7" fmla="*/ 172633 w 981426"/>
              <a:gd name="connsiteY7" fmla="*/ 3540599 h 3728784"/>
              <a:gd name="connsiteX8" fmla="*/ 272511 w 981426"/>
              <a:gd name="connsiteY8" fmla="*/ 3540599 h 3728784"/>
              <a:gd name="connsiteX9" fmla="*/ 136256 w 981426"/>
              <a:gd name="connsiteY9" fmla="*/ 3728784 h 3728784"/>
              <a:gd name="connsiteX10" fmla="*/ 0 w 981426"/>
              <a:gd name="connsiteY10" fmla="*/ 3540599 h 3728784"/>
              <a:gd name="connsiteX0" fmla="*/ 0 w 981426"/>
              <a:gd name="connsiteY0" fmla="*/ 3540599 h 3728784"/>
              <a:gd name="connsiteX1" fmla="*/ 99878 w 981426"/>
              <a:gd name="connsiteY1" fmla="*/ 3540599 h 3728784"/>
              <a:gd name="connsiteX2" fmla="*/ 98771 w 981426"/>
              <a:gd name="connsiteY2" fmla="*/ 1379545 h 3728784"/>
              <a:gd name="connsiteX3" fmla="*/ 99878 w 981426"/>
              <a:gd name="connsiteY3" fmla="*/ 0 h 3728784"/>
              <a:gd name="connsiteX4" fmla="*/ 172633 w 981426"/>
              <a:gd name="connsiteY4" fmla="*/ 0 h 3728784"/>
              <a:gd name="connsiteX5" fmla="*/ 981420 w 981426"/>
              <a:gd name="connsiteY5" fmla="*/ 1636720 h 3728784"/>
              <a:gd name="connsiteX6" fmla="*/ 455958 w 981426"/>
              <a:gd name="connsiteY6" fmla="*/ 1734351 h 3728784"/>
              <a:gd name="connsiteX7" fmla="*/ 172633 w 981426"/>
              <a:gd name="connsiteY7" fmla="*/ 3540599 h 3728784"/>
              <a:gd name="connsiteX8" fmla="*/ 272511 w 981426"/>
              <a:gd name="connsiteY8" fmla="*/ 3540599 h 3728784"/>
              <a:gd name="connsiteX9" fmla="*/ 136256 w 981426"/>
              <a:gd name="connsiteY9" fmla="*/ 3728784 h 3728784"/>
              <a:gd name="connsiteX10" fmla="*/ 0 w 981426"/>
              <a:gd name="connsiteY10" fmla="*/ 3540599 h 3728784"/>
              <a:gd name="connsiteX0" fmla="*/ 0 w 981757"/>
              <a:gd name="connsiteY0" fmla="*/ 3540599 h 3728784"/>
              <a:gd name="connsiteX1" fmla="*/ 99878 w 981757"/>
              <a:gd name="connsiteY1" fmla="*/ 3540599 h 3728784"/>
              <a:gd name="connsiteX2" fmla="*/ 98771 w 981757"/>
              <a:gd name="connsiteY2" fmla="*/ 1379545 h 3728784"/>
              <a:gd name="connsiteX3" fmla="*/ 99878 w 981757"/>
              <a:gd name="connsiteY3" fmla="*/ 0 h 3728784"/>
              <a:gd name="connsiteX4" fmla="*/ 972733 w 981757"/>
              <a:gd name="connsiteY4" fmla="*/ 1526381 h 3728784"/>
              <a:gd name="connsiteX5" fmla="*/ 981420 w 981757"/>
              <a:gd name="connsiteY5" fmla="*/ 1636720 h 3728784"/>
              <a:gd name="connsiteX6" fmla="*/ 455958 w 981757"/>
              <a:gd name="connsiteY6" fmla="*/ 1734351 h 3728784"/>
              <a:gd name="connsiteX7" fmla="*/ 172633 w 981757"/>
              <a:gd name="connsiteY7" fmla="*/ 3540599 h 3728784"/>
              <a:gd name="connsiteX8" fmla="*/ 272511 w 981757"/>
              <a:gd name="connsiteY8" fmla="*/ 3540599 h 3728784"/>
              <a:gd name="connsiteX9" fmla="*/ 136256 w 981757"/>
              <a:gd name="connsiteY9" fmla="*/ 3728784 h 3728784"/>
              <a:gd name="connsiteX10" fmla="*/ 0 w 981757"/>
              <a:gd name="connsiteY10" fmla="*/ 3540599 h 3728784"/>
              <a:gd name="connsiteX0" fmla="*/ 0 w 972774"/>
              <a:gd name="connsiteY0" fmla="*/ 3540599 h 3728784"/>
              <a:gd name="connsiteX1" fmla="*/ 99878 w 972774"/>
              <a:gd name="connsiteY1" fmla="*/ 3540599 h 3728784"/>
              <a:gd name="connsiteX2" fmla="*/ 98771 w 972774"/>
              <a:gd name="connsiteY2" fmla="*/ 1379545 h 3728784"/>
              <a:gd name="connsiteX3" fmla="*/ 99878 w 972774"/>
              <a:gd name="connsiteY3" fmla="*/ 0 h 3728784"/>
              <a:gd name="connsiteX4" fmla="*/ 972733 w 972774"/>
              <a:gd name="connsiteY4" fmla="*/ 1526381 h 3728784"/>
              <a:gd name="connsiteX5" fmla="*/ 971895 w 972774"/>
              <a:gd name="connsiteY5" fmla="*/ 1751020 h 3728784"/>
              <a:gd name="connsiteX6" fmla="*/ 455958 w 972774"/>
              <a:gd name="connsiteY6" fmla="*/ 1734351 h 3728784"/>
              <a:gd name="connsiteX7" fmla="*/ 172633 w 972774"/>
              <a:gd name="connsiteY7" fmla="*/ 3540599 h 3728784"/>
              <a:gd name="connsiteX8" fmla="*/ 272511 w 972774"/>
              <a:gd name="connsiteY8" fmla="*/ 3540599 h 3728784"/>
              <a:gd name="connsiteX9" fmla="*/ 136256 w 972774"/>
              <a:gd name="connsiteY9" fmla="*/ 3728784 h 3728784"/>
              <a:gd name="connsiteX10" fmla="*/ 0 w 972774"/>
              <a:gd name="connsiteY10" fmla="*/ 3540599 h 3728784"/>
              <a:gd name="connsiteX0" fmla="*/ 0 w 972774"/>
              <a:gd name="connsiteY0" fmla="*/ 2161054 h 2349239"/>
              <a:gd name="connsiteX1" fmla="*/ 99878 w 972774"/>
              <a:gd name="connsiteY1" fmla="*/ 2161054 h 2349239"/>
              <a:gd name="connsiteX2" fmla="*/ 98771 w 972774"/>
              <a:gd name="connsiteY2" fmla="*/ 0 h 2349239"/>
              <a:gd name="connsiteX3" fmla="*/ 104641 w 972774"/>
              <a:gd name="connsiteY3" fmla="*/ 118261 h 2349239"/>
              <a:gd name="connsiteX4" fmla="*/ 972733 w 972774"/>
              <a:gd name="connsiteY4" fmla="*/ 146836 h 2349239"/>
              <a:gd name="connsiteX5" fmla="*/ 971895 w 972774"/>
              <a:gd name="connsiteY5" fmla="*/ 371475 h 2349239"/>
              <a:gd name="connsiteX6" fmla="*/ 455958 w 972774"/>
              <a:gd name="connsiteY6" fmla="*/ 354806 h 2349239"/>
              <a:gd name="connsiteX7" fmla="*/ 172633 w 972774"/>
              <a:gd name="connsiteY7" fmla="*/ 2161054 h 2349239"/>
              <a:gd name="connsiteX8" fmla="*/ 272511 w 972774"/>
              <a:gd name="connsiteY8" fmla="*/ 2161054 h 2349239"/>
              <a:gd name="connsiteX9" fmla="*/ 136256 w 972774"/>
              <a:gd name="connsiteY9" fmla="*/ 2349239 h 2349239"/>
              <a:gd name="connsiteX10" fmla="*/ 0 w 972774"/>
              <a:gd name="connsiteY10" fmla="*/ 2161054 h 2349239"/>
              <a:gd name="connsiteX0" fmla="*/ 0 w 972774"/>
              <a:gd name="connsiteY0" fmla="*/ 2042793 h 2230978"/>
              <a:gd name="connsiteX1" fmla="*/ 99878 w 972774"/>
              <a:gd name="connsiteY1" fmla="*/ 2042793 h 2230978"/>
              <a:gd name="connsiteX2" fmla="*/ 104641 w 972774"/>
              <a:gd name="connsiteY2" fmla="*/ 0 h 2230978"/>
              <a:gd name="connsiteX3" fmla="*/ 972733 w 972774"/>
              <a:gd name="connsiteY3" fmla="*/ 28575 h 2230978"/>
              <a:gd name="connsiteX4" fmla="*/ 971895 w 972774"/>
              <a:gd name="connsiteY4" fmla="*/ 253214 h 2230978"/>
              <a:gd name="connsiteX5" fmla="*/ 455958 w 972774"/>
              <a:gd name="connsiteY5" fmla="*/ 236545 h 2230978"/>
              <a:gd name="connsiteX6" fmla="*/ 172633 w 972774"/>
              <a:gd name="connsiteY6" fmla="*/ 2042793 h 2230978"/>
              <a:gd name="connsiteX7" fmla="*/ 272511 w 972774"/>
              <a:gd name="connsiteY7" fmla="*/ 2042793 h 2230978"/>
              <a:gd name="connsiteX8" fmla="*/ 136256 w 972774"/>
              <a:gd name="connsiteY8" fmla="*/ 2230978 h 2230978"/>
              <a:gd name="connsiteX9" fmla="*/ 0 w 972774"/>
              <a:gd name="connsiteY9" fmla="*/ 2042793 h 2230978"/>
              <a:gd name="connsiteX0" fmla="*/ 0 w 972774"/>
              <a:gd name="connsiteY0" fmla="*/ 2042793 h 2230978"/>
              <a:gd name="connsiteX1" fmla="*/ 99878 w 972774"/>
              <a:gd name="connsiteY1" fmla="*/ 2042793 h 2230978"/>
              <a:gd name="connsiteX2" fmla="*/ 104641 w 972774"/>
              <a:gd name="connsiteY2" fmla="*/ 0 h 2230978"/>
              <a:gd name="connsiteX3" fmla="*/ 972733 w 972774"/>
              <a:gd name="connsiteY3" fmla="*/ 28575 h 2230978"/>
              <a:gd name="connsiteX4" fmla="*/ 971895 w 972774"/>
              <a:gd name="connsiteY4" fmla="*/ 253214 h 2230978"/>
              <a:gd name="connsiteX5" fmla="*/ 455958 w 972774"/>
              <a:gd name="connsiteY5" fmla="*/ 236545 h 2230978"/>
              <a:gd name="connsiteX6" fmla="*/ 172633 w 972774"/>
              <a:gd name="connsiteY6" fmla="*/ 2042793 h 2230978"/>
              <a:gd name="connsiteX7" fmla="*/ 272511 w 972774"/>
              <a:gd name="connsiteY7" fmla="*/ 2042793 h 2230978"/>
              <a:gd name="connsiteX8" fmla="*/ 136256 w 972774"/>
              <a:gd name="connsiteY8" fmla="*/ 2230978 h 2230978"/>
              <a:gd name="connsiteX9" fmla="*/ 0 w 972774"/>
              <a:gd name="connsiteY9" fmla="*/ 2042793 h 2230978"/>
              <a:gd name="connsiteX0" fmla="*/ 0 w 972774"/>
              <a:gd name="connsiteY0" fmla="*/ 2042793 h 2230978"/>
              <a:gd name="connsiteX1" fmla="*/ 99878 w 972774"/>
              <a:gd name="connsiteY1" fmla="*/ 2042793 h 2230978"/>
              <a:gd name="connsiteX2" fmla="*/ 104641 w 972774"/>
              <a:gd name="connsiteY2" fmla="*/ 0 h 2230978"/>
              <a:gd name="connsiteX3" fmla="*/ 972733 w 972774"/>
              <a:gd name="connsiteY3" fmla="*/ 28575 h 2230978"/>
              <a:gd name="connsiteX4" fmla="*/ 971895 w 972774"/>
              <a:gd name="connsiteY4" fmla="*/ 253214 h 2230978"/>
              <a:gd name="connsiteX5" fmla="*/ 201164 w 972774"/>
              <a:gd name="connsiteY5" fmla="*/ 231782 h 2230978"/>
              <a:gd name="connsiteX6" fmla="*/ 172633 w 972774"/>
              <a:gd name="connsiteY6" fmla="*/ 2042793 h 2230978"/>
              <a:gd name="connsiteX7" fmla="*/ 272511 w 972774"/>
              <a:gd name="connsiteY7" fmla="*/ 2042793 h 2230978"/>
              <a:gd name="connsiteX8" fmla="*/ 136256 w 972774"/>
              <a:gd name="connsiteY8" fmla="*/ 2230978 h 2230978"/>
              <a:gd name="connsiteX9" fmla="*/ 0 w 972774"/>
              <a:gd name="connsiteY9" fmla="*/ 2042793 h 2230978"/>
              <a:gd name="connsiteX0" fmla="*/ 0 w 972733"/>
              <a:gd name="connsiteY0" fmla="*/ 2042793 h 2230978"/>
              <a:gd name="connsiteX1" fmla="*/ 99878 w 972733"/>
              <a:gd name="connsiteY1" fmla="*/ 2042793 h 2230978"/>
              <a:gd name="connsiteX2" fmla="*/ 104641 w 972733"/>
              <a:gd name="connsiteY2" fmla="*/ 0 h 2230978"/>
              <a:gd name="connsiteX3" fmla="*/ 972733 w 972733"/>
              <a:gd name="connsiteY3" fmla="*/ 28575 h 2230978"/>
              <a:gd name="connsiteX4" fmla="*/ 964752 w 972733"/>
              <a:gd name="connsiteY4" fmla="*/ 236545 h 2230978"/>
              <a:gd name="connsiteX5" fmla="*/ 201164 w 972733"/>
              <a:gd name="connsiteY5" fmla="*/ 231782 h 2230978"/>
              <a:gd name="connsiteX6" fmla="*/ 172633 w 972733"/>
              <a:gd name="connsiteY6" fmla="*/ 2042793 h 2230978"/>
              <a:gd name="connsiteX7" fmla="*/ 272511 w 972733"/>
              <a:gd name="connsiteY7" fmla="*/ 2042793 h 2230978"/>
              <a:gd name="connsiteX8" fmla="*/ 136256 w 972733"/>
              <a:gd name="connsiteY8" fmla="*/ 2230978 h 2230978"/>
              <a:gd name="connsiteX9" fmla="*/ 0 w 972733"/>
              <a:gd name="connsiteY9" fmla="*/ 2042793 h 2230978"/>
              <a:gd name="connsiteX0" fmla="*/ 0 w 965630"/>
              <a:gd name="connsiteY0" fmla="*/ 2042793 h 2230978"/>
              <a:gd name="connsiteX1" fmla="*/ 99878 w 965630"/>
              <a:gd name="connsiteY1" fmla="*/ 2042793 h 2230978"/>
              <a:gd name="connsiteX2" fmla="*/ 104641 w 965630"/>
              <a:gd name="connsiteY2" fmla="*/ 0 h 2230978"/>
              <a:gd name="connsiteX3" fmla="*/ 965589 w 965630"/>
              <a:gd name="connsiteY3" fmla="*/ 176212 h 2230978"/>
              <a:gd name="connsiteX4" fmla="*/ 964752 w 965630"/>
              <a:gd name="connsiteY4" fmla="*/ 236545 h 2230978"/>
              <a:gd name="connsiteX5" fmla="*/ 201164 w 965630"/>
              <a:gd name="connsiteY5" fmla="*/ 231782 h 2230978"/>
              <a:gd name="connsiteX6" fmla="*/ 172633 w 965630"/>
              <a:gd name="connsiteY6" fmla="*/ 2042793 h 2230978"/>
              <a:gd name="connsiteX7" fmla="*/ 272511 w 965630"/>
              <a:gd name="connsiteY7" fmla="*/ 2042793 h 2230978"/>
              <a:gd name="connsiteX8" fmla="*/ 136256 w 965630"/>
              <a:gd name="connsiteY8" fmla="*/ 2230978 h 2230978"/>
              <a:gd name="connsiteX9" fmla="*/ 0 w 965630"/>
              <a:gd name="connsiteY9" fmla="*/ 2042793 h 2230978"/>
              <a:gd name="connsiteX0" fmla="*/ 0 w 965589"/>
              <a:gd name="connsiteY0" fmla="*/ 2042793 h 2230978"/>
              <a:gd name="connsiteX1" fmla="*/ 99878 w 965589"/>
              <a:gd name="connsiteY1" fmla="*/ 2042793 h 2230978"/>
              <a:gd name="connsiteX2" fmla="*/ 104641 w 965589"/>
              <a:gd name="connsiteY2" fmla="*/ 0 h 2230978"/>
              <a:gd name="connsiteX3" fmla="*/ 965589 w 965589"/>
              <a:gd name="connsiteY3" fmla="*/ 176212 h 2230978"/>
              <a:gd name="connsiteX4" fmla="*/ 964752 w 965589"/>
              <a:gd name="connsiteY4" fmla="*/ 236545 h 2230978"/>
              <a:gd name="connsiteX5" fmla="*/ 201164 w 965589"/>
              <a:gd name="connsiteY5" fmla="*/ 231782 h 2230978"/>
              <a:gd name="connsiteX6" fmla="*/ 172633 w 965589"/>
              <a:gd name="connsiteY6" fmla="*/ 2042793 h 2230978"/>
              <a:gd name="connsiteX7" fmla="*/ 272511 w 965589"/>
              <a:gd name="connsiteY7" fmla="*/ 2042793 h 2230978"/>
              <a:gd name="connsiteX8" fmla="*/ 136256 w 965589"/>
              <a:gd name="connsiteY8" fmla="*/ 2230978 h 2230978"/>
              <a:gd name="connsiteX9" fmla="*/ 0 w 965589"/>
              <a:gd name="connsiteY9" fmla="*/ 2042793 h 2230978"/>
              <a:gd name="connsiteX0" fmla="*/ 0 w 965589"/>
              <a:gd name="connsiteY0" fmla="*/ 2042793 h 2230978"/>
              <a:gd name="connsiteX1" fmla="*/ 99878 w 965589"/>
              <a:gd name="connsiteY1" fmla="*/ 2042793 h 2230978"/>
              <a:gd name="connsiteX2" fmla="*/ 104641 w 965589"/>
              <a:gd name="connsiteY2" fmla="*/ 0 h 2230978"/>
              <a:gd name="connsiteX3" fmla="*/ 965589 w 965589"/>
              <a:gd name="connsiteY3" fmla="*/ 176212 h 2230978"/>
              <a:gd name="connsiteX4" fmla="*/ 964752 w 965589"/>
              <a:gd name="connsiteY4" fmla="*/ 236545 h 2230978"/>
              <a:gd name="connsiteX5" fmla="*/ 201164 w 965589"/>
              <a:gd name="connsiteY5" fmla="*/ 231782 h 2230978"/>
              <a:gd name="connsiteX6" fmla="*/ 172633 w 965589"/>
              <a:gd name="connsiteY6" fmla="*/ 2042793 h 2230978"/>
              <a:gd name="connsiteX7" fmla="*/ 272511 w 965589"/>
              <a:gd name="connsiteY7" fmla="*/ 2042793 h 2230978"/>
              <a:gd name="connsiteX8" fmla="*/ 136256 w 965589"/>
              <a:gd name="connsiteY8" fmla="*/ 2230978 h 2230978"/>
              <a:gd name="connsiteX9" fmla="*/ 0 w 965589"/>
              <a:gd name="connsiteY9" fmla="*/ 2042793 h 2230978"/>
              <a:gd name="connsiteX0" fmla="*/ 0 w 965589"/>
              <a:gd name="connsiteY0" fmla="*/ 1883249 h 2071434"/>
              <a:gd name="connsiteX1" fmla="*/ 99878 w 965589"/>
              <a:gd name="connsiteY1" fmla="*/ 1883249 h 2071434"/>
              <a:gd name="connsiteX2" fmla="*/ 114166 w 965589"/>
              <a:gd name="connsiteY2" fmla="*/ 0 h 2071434"/>
              <a:gd name="connsiteX3" fmla="*/ 965589 w 965589"/>
              <a:gd name="connsiteY3" fmla="*/ 16668 h 2071434"/>
              <a:gd name="connsiteX4" fmla="*/ 964752 w 965589"/>
              <a:gd name="connsiteY4" fmla="*/ 77001 h 2071434"/>
              <a:gd name="connsiteX5" fmla="*/ 201164 w 965589"/>
              <a:gd name="connsiteY5" fmla="*/ 72238 h 2071434"/>
              <a:gd name="connsiteX6" fmla="*/ 172633 w 965589"/>
              <a:gd name="connsiteY6" fmla="*/ 1883249 h 2071434"/>
              <a:gd name="connsiteX7" fmla="*/ 272511 w 965589"/>
              <a:gd name="connsiteY7" fmla="*/ 1883249 h 2071434"/>
              <a:gd name="connsiteX8" fmla="*/ 136256 w 965589"/>
              <a:gd name="connsiteY8" fmla="*/ 2071434 h 2071434"/>
              <a:gd name="connsiteX9" fmla="*/ 0 w 965589"/>
              <a:gd name="connsiteY9" fmla="*/ 1883249 h 2071434"/>
              <a:gd name="connsiteX0" fmla="*/ 0 w 965589"/>
              <a:gd name="connsiteY0" fmla="*/ 1871342 h 2059527"/>
              <a:gd name="connsiteX1" fmla="*/ 99878 w 965589"/>
              <a:gd name="connsiteY1" fmla="*/ 1871342 h 2059527"/>
              <a:gd name="connsiteX2" fmla="*/ 121310 w 965589"/>
              <a:gd name="connsiteY2" fmla="*/ 0 h 2059527"/>
              <a:gd name="connsiteX3" fmla="*/ 965589 w 965589"/>
              <a:gd name="connsiteY3" fmla="*/ 4761 h 2059527"/>
              <a:gd name="connsiteX4" fmla="*/ 964752 w 965589"/>
              <a:gd name="connsiteY4" fmla="*/ 65094 h 2059527"/>
              <a:gd name="connsiteX5" fmla="*/ 201164 w 965589"/>
              <a:gd name="connsiteY5" fmla="*/ 60331 h 2059527"/>
              <a:gd name="connsiteX6" fmla="*/ 172633 w 965589"/>
              <a:gd name="connsiteY6" fmla="*/ 1871342 h 2059527"/>
              <a:gd name="connsiteX7" fmla="*/ 272511 w 965589"/>
              <a:gd name="connsiteY7" fmla="*/ 1871342 h 2059527"/>
              <a:gd name="connsiteX8" fmla="*/ 136256 w 965589"/>
              <a:gd name="connsiteY8" fmla="*/ 2059527 h 2059527"/>
              <a:gd name="connsiteX9" fmla="*/ 0 w 965589"/>
              <a:gd name="connsiteY9" fmla="*/ 1871342 h 2059527"/>
              <a:gd name="connsiteX0" fmla="*/ 0 w 965589"/>
              <a:gd name="connsiteY0" fmla="*/ 1866581 h 2054766"/>
              <a:gd name="connsiteX1" fmla="*/ 99878 w 965589"/>
              <a:gd name="connsiteY1" fmla="*/ 1866581 h 2054766"/>
              <a:gd name="connsiteX2" fmla="*/ 95116 w 965589"/>
              <a:gd name="connsiteY2" fmla="*/ 11907 h 2054766"/>
              <a:gd name="connsiteX3" fmla="*/ 965589 w 965589"/>
              <a:gd name="connsiteY3" fmla="*/ 0 h 2054766"/>
              <a:gd name="connsiteX4" fmla="*/ 964752 w 965589"/>
              <a:gd name="connsiteY4" fmla="*/ 60333 h 2054766"/>
              <a:gd name="connsiteX5" fmla="*/ 201164 w 965589"/>
              <a:gd name="connsiteY5" fmla="*/ 55570 h 2054766"/>
              <a:gd name="connsiteX6" fmla="*/ 172633 w 965589"/>
              <a:gd name="connsiteY6" fmla="*/ 1866581 h 2054766"/>
              <a:gd name="connsiteX7" fmla="*/ 272511 w 965589"/>
              <a:gd name="connsiteY7" fmla="*/ 1866581 h 2054766"/>
              <a:gd name="connsiteX8" fmla="*/ 136256 w 965589"/>
              <a:gd name="connsiteY8" fmla="*/ 2054766 h 2054766"/>
              <a:gd name="connsiteX9" fmla="*/ 0 w 965589"/>
              <a:gd name="connsiteY9" fmla="*/ 1866581 h 2054766"/>
              <a:gd name="connsiteX0" fmla="*/ 0 w 965589"/>
              <a:gd name="connsiteY0" fmla="*/ 1866581 h 2054766"/>
              <a:gd name="connsiteX1" fmla="*/ 99878 w 965589"/>
              <a:gd name="connsiteY1" fmla="*/ 1866581 h 2054766"/>
              <a:gd name="connsiteX2" fmla="*/ 95116 w 965589"/>
              <a:gd name="connsiteY2" fmla="*/ 11907 h 2054766"/>
              <a:gd name="connsiteX3" fmla="*/ 965589 w 965589"/>
              <a:gd name="connsiteY3" fmla="*/ 0 h 2054766"/>
              <a:gd name="connsiteX4" fmla="*/ 964752 w 965589"/>
              <a:gd name="connsiteY4" fmla="*/ 60333 h 2054766"/>
              <a:gd name="connsiteX5" fmla="*/ 182114 w 965589"/>
              <a:gd name="connsiteY5" fmla="*/ 84145 h 2054766"/>
              <a:gd name="connsiteX6" fmla="*/ 172633 w 965589"/>
              <a:gd name="connsiteY6" fmla="*/ 1866581 h 2054766"/>
              <a:gd name="connsiteX7" fmla="*/ 272511 w 965589"/>
              <a:gd name="connsiteY7" fmla="*/ 1866581 h 2054766"/>
              <a:gd name="connsiteX8" fmla="*/ 136256 w 965589"/>
              <a:gd name="connsiteY8" fmla="*/ 2054766 h 2054766"/>
              <a:gd name="connsiteX9" fmla="*/ 0 w 965589"/>
              <a:gd name="connsiteY9" fmla="*/ 1866581 h 2054766"/>
              <a:gd name="connsiteX0" fmla="*/ 0 w 965589"/>
              <a:gd name="connsiteY0" fmla="*/ 1866581 h 2054766"/>
              <a:gd name="connsiteX1" fmla="*/ 99878 w 965589"/>
              <a:gd name="connsiteY1" fmla="*/ 1866581 h 2054766"/>
              <a:gd name="connsiteX2" fmla="*/ 95116 w 965589"/>
              <a:gd name="connsiteY2" fmla="*/ 11907 h 2054766"/>
              <a:gd name="connsiteX3" fmla="*/ 965589 w 965589"/>
              <a:gd name="connsiteY3" fmla="*/ 0 h 2054766"/>
              <a:gd name="connsiteX4" fmla="*/ 959989 w 965589"/>
              <a:gd name="connsiteY4" fmla="*/ 88908 h 2054766"/>
              <a:gd name="connsiteX5" fmla="*/ 182114 w 965589"/>
              <a:gd name="connsiteY5" fmla="*/ 84145 h 2054766"/>
              <a:gd name="connsiteX6" fmla="*/ 172633 w 965589"/>
              <a:gd name="connsiteY6" fmla="*/ 1866581 h 2054766"/>
              <a:gd name="connsiteX7" fmla="*/ 272511 w 965589"/>
              <a:gd name="connsiteY7" fmla="*/ 1866581 h 2054766"/>
              <a:gd name="connsiteX8" fmla="*/ 136256 w 965589"/>
              <a:gd name="connsiteY8" fmla="*/ 2054766 h 2054766"/>
              <a:gd name="connsiteX9" fmla="*/ 0 w 965589"/>
              <a:gd name="connsiteY9" fmla="*/ 1866581 h 2054766"/>
              <a:gd name="connsiteX0" fmla="*/ 0 w 963207"/>
              <a:gd name="connsiteY0" fmla="*/ 1854675 h 2042860"/>
              <a:gd name="connsiteX1" fmla="*/ 99878 w 963207"/>
              <a:gd name="connsiteY1" fmla="*/ 1854675 h 2042860"/>
              <a:gd name="connsiteX2" fmla="*/ 95116 w 963207"/>
              <a:gd name="connsiteY2" fmla="*/ 1 h 2042860"/>
              <a:gd name="connsiteX3" fmla="*/ 963207 w 963207"/>
              <a:gd name="connsiteY3" fmla="*/ 0 h 2042860"/>
              <a:gd name="connsiteX4" fmla="*/ 959989 w 963207"/>
              <a:gd name="connsiteY4" fmla="*/ 77002 h 2042860"/>
              <a:gd name="connsiteX5" fmla="*/ 182114 w 963207"/>
              <a:gd name="connsiteY5" fmla="*/ 72239 h 2042860"/>
              <a:gd name="connsiteX6" fmla="*/ 172633 w 963207"/>
              <a:gd name="connsiteY6" fmla="*/ 1854675 h 2042860"/>
              <a:gd name="connsiteX7" fmla="*/ 272511 w 963207"/>
              <a:gd name="connsiteY7" fmla="*/ 1854675 h 2042860"/>
              <a:gd name="connsiteX8" fmla="*/ 136256 w 963207"/>
              <a:gd name="connsiteY8" fmla="*/ 2042860 h 2042860"/>
              <a:gd name="connsiteX9" fmla="*/ 0 w 963207"/>
              <a:gd name="connsiteY9" fmla="*/ 1854675 h 2042860"/>
              <a:gd name="connsiteX0" fmla="*/ 0 w 963207"/>
              <a:gd name="connsiteY0" fmla="*/ 1854675 h 2042860"/>
              <a:gd name="connsiteX1" fmla="*/ 99878 w 963207"/>
              <a:gd name="connsiteY1" fmla="*/ 1854675 h 2042860"/>
              <a:gd name="connsiteX2" fmla="*/ 95116 w 963207"/>
              <a:gd name="connsiteY2" fmla="*/ 1 h 2042860"/>
              <a:gd name="connsiteX3" fmla="*/ 963207 w 963207"/>
              <a:gd name="connsiteY3" fmla="*/ 0 h 2042860"/>
              <a:gd name="connsiteX4" fmla="*/ 962370 w 963207"/>
              <a:gd name="connsiteY4" fmla="*/ 74621 h 2042860"/>
              <a:gd name="connsiteX5" fmla="*/ 182114 w 963207"/>
              <a:gd name="connsiteY5" fmla="*/ 72239 h 2042860"/>
              <a:gd name="connsiteX6" fmla="*/ 172633 w 963207"/>
              <a:gd name="connsiteY6" fmla="*/ 1854675 h 2042860"/>
              <a:gd name="connsiteX7" fmla="*/ 272511 w 963207"/>
              <a:gd name="connsiteY7" fmla="*/ 1854675 h 2042860"/>
              <a:gd name="connsiteX8" fmla="*/ 136256 w 963207"/>
              <a:gd name="connsiteY8" fmla="*/ 2042860 h 2042860"/>
              <a:gd name="connsiteX9" fmla="*/ 0 w 963207"/>
              <a:gd name="connsiteY9" fmla="*/ 1854675 h 2042860"/>
              <a:gd name="connsiteX0" fmla="*/ 0 w 963207"/>
              <a:gd name="connsiteY0" fmla="*/ 1854675 h 2042860"/>
              <a:gd name="connsiteX1" fmla="*/ 99878 w 963207"/>
              <a:gd name="connsiteY1" fmla="*/ 1854675 h 2042860"/>
              <a:gd name="connsiteX2" fmla="*/ 95116 w 963207"/>
              <a:gd name="connsiteY2" fmla="*/ 1 h 2042860"/>
              <a:gd name="connsiteX3" fmla="*/ 963207 w 963207"/>
              <a:gd name="connsiteY3" fmla="*/ 0 h 2042860"/>
              <a:gd name="connsiteX4" fmla="*/ 955226 w 963207"/>
              <a:gd name="connsiteY4" fmla="*/ 72240 h 2042860"/>
              <a:gd name="connsiteX5" fmla="*/ 182114 w 963207"/>
              <a:gd name="connsiteY5" fmla="*/ 72239 h 2042860"/>
              <a:gd name="connsiteX6" fmla="*/ 172633 w 963207"/>
              <a:gd name="connsiteY6" fmla="*/ 1854675 h 2042860"/>
              <a:gd name="connsiteX7" fmla="*/ 272511 w 963207"/>
              <a:gd name="connsiteY7" fmla="*/ 1854675 h 2042860"/>
              <a:gd name="connsiteX8" fmla="*/ 136256 w 963207"/>
              <a:gd name="connsiteY8" fmla="*/ 2042860 h 2042860"/>
              <a:gd name="connsiteX9" fmla="*/ 0 w 963207"/>
              <a:gd name="connsiteY9" fmla="*/ 1854675 h 2042860"/>
              <a:gd name="connsiteX0" fmla="*/ 0 w 967132"/>
              <a:gd name="connsiteY0" fmla="*/ 1854675 h 2042860"/>
              <a:gd name="connsiteX1" fmla="*/ 99878 w 967132"/>
              <a:gd name="connsiteY1" fmla="*/ 1854675 h 2042860"/>
              <a:gd name="connsiteX2" fmla="*/ 95116 w 967132"/>
              <a:gd name="connsiteY2" fmla="*/ 1 h 2042860"/>
              <a:gd name="connsiteX3" fmla="*/ 963207 w 967132"/>
              <a:gd name="connsiteY3" fmla="*/ 0 h 2042860"/>
              <a:gd name="connsiteX4" fmla="*/ 967132 w 967132"/>
              <a:gd name="connsiteY4" fmla="*/ 74621 h 2042860"/>
              <a:gd name="connsiteX5" fmla="*/ 182114 w 967132"/>
              <a:gd name="connsiteY5" fmla="*/ 72239 h 2042860"/>
              <a:gd name="connsiteX6" fmla="*/ 172633 w 967132"/>
              <a:gd name="connsiteY6" fmla="*/ 1854675 h 2042860"/>
              <a:gd name="connsiteX7" fmla="*/ 272511 w 967132"/>
              <a:gd name="connsiteY7" fmla="*/ 1854675 h 2042860"/>
              <a:gd name="connsiteX8" fmla="*/ 136256 w 967132"/>
              <a:gd name="connsiteY8" fmla="*/ 2042860 h 2042860"/>
              <a:gd name="connsiteX9" fmla="*/ 0 w 967132"/>
              <a:gd name="connsiteY9" fmla="*/ 1854675 h 2042860"/>
              <a:gd name="connsiteX0" fmla="*/ 0 w 963207"/>
              <a:gd name="connsiteY0" fmla="*/ 1854675 h 2042860"/>
              <a:gd name="connsiteX1" fmla="*/ 99878 w 963207"/>
              <a:gd name="connsiteY1" fmla="*/ 1854675 h 2042860"/>
              <a:gd name="connsiteX2" fmla="*/ 95116 w 963207"/>
              <a:gd name="connsiteY2" fmla="*/ 1 h 2042860"/>
              <a:gd name="connsiteX3" fmla="*/ 963207 w 963207"/>
              <a:gd name="connsiteY3" fmla="*/ 0 h 2042860"/>
              <a:gd name="connsiteX4" fmla="*/ 959988 w 963207"/>
              <a:gd name="connsiteY4" fmla="*/ 74621 h 2042860"/>
              <a:gd name="connsiteX5" fmla="*/ 182114 w 963207"/>
              <a:gd name="connsiteY5" fmla="*/ 72239 h 2042860"/>
              <a:gd name="connsiteX6" fmla="*/ 172633 w 963207"/>
              <a:gd name="connsiteY6" fmla="*/ 1854675 h 2042860"/>
              <a:gd name="connsiteX7" fmla="*/ 272511 w 963207"/>
              <a:gd name="connsiteY7" fmla="*/ 1854675 h 2042860"/>
              <a:gd name="connsiteX8" fmla="*/ 136256 w 963207"/>
              <a:gd name="connsiteY8" fmla="*/ 2042860 h 2042860"/>
              <a:gd name="connsiteX9" fmla="*/ 0 w 963207"/>
              <a:gd name="connsiteY9" fmla="*/ 1854675 h 2042860"/>
              <a:gd name="connsiteX0" fmla="*/ 0 w 963207"/>
              <a:gd name="connsiteY0" fmla="*/ 1854675 h 2042860"/>
              <a:gd name="connsiteX1" fmla="*/ 99878 w 963207"/>
              <a:gd name="connsiteY1" fmla="*/ 1854675 h 2042860"/>
              <a:gd name="connsiteX2" fmla="*/ 95116 w 963207"/>
              <a:gd name="connsiteY2" fmla="*/ 1 h 2042860"/>
              <a:gd name="connsiteX3" fmla="*/ 963207 w 963207"/>
              <a:gd name="connsiteY3" fmla="*/ 0 h 2042860"/>
              <a:gd name="connsiteX4" fmla="*/ 959988 w 963207"/>
              <a:gd name="connsiteY4" fmla="*/ 74621 h 2042860"/>
              <a:gd name="connsiteX5" fmla="*/ 189257 w 963207"/>
              <a:gd name="connsiteY5" fmla="*/ 79382 h 2042860"/>
              <a:gd name="connsiteX6" fmla="*/ 172633 w 963207"/>
              <a:gd name="connsiteY6" fmla="*/ 1854675 h 2042860"/>
              <a:gd name="connsiteX7" fmla="*/ 272511 w 963207"/>
              <a:gd name="connsiteY7" fmla="*/ 1854675 h 2042860"/>
              <a:gd name="connsiteX8" fmla="*/ 136256 w 963207"/>
              <a:gd name="connsiteY8" fmla="*/ 2042860 h 2042860"/>
              <a:gd name="connsiteX9" fmla="*/ 0 w 963207"/>
              <a:gd name="connsiteY9" fmla="*/ 1854675 h 2042860"/>
              <a:gd name="connsiteX0" fmla="*/ 0 w 963207"/>
              <a:gd name="connsiteY0" fmla="*/ 1854675 h 2042860"/>
              <a:gd name="connsiteX1" fmla="*/ 99878 w 963207"/>
              <a:gd name="connsiteY1" fmla="*/ 1854675 h 2042860"/>
              <a:gd name="connsiteX2" fmla="*/ 95116 w 963207"/>
              <a:gd name="connsiteY2" fmla="*/ 1 h 2042860"/>
              <a:gd name="connsiteX3" fmla="*/ 963207 w 963207"/>
              <a:gd name="connsiteY3" fmla="*/ 0 h 2042860"/>
              <a:gd name="connsiteX4" fmla="*/ 959988 w 963207"/>
              <a:gd name="connsiteY4" fmla="*/ 74621 h 2042860"/>
              <a:gd name="connsiteX5" fmla="*/ 165445 w 963207"/>
              <a:gd name="connsiteY5" fmla="*/ 77000 h 2042860"/>
              <a:gd name="connsiteX6" fmla="*/ 172633 w 963207"/>
              <a:gd name="connsiteY6" fmla="*/ 1854675 h 2042860"/>
              <a:gd name="connsiteX7" fmla="*/ 272511 w 963207"/>
              <a:gd name="connsiteY7" fmla="*/ 1854675 h 2042860"/>
              <a:gd name="connsiteX8" fmla="*/ 136256 w 963207"/>
              <a:gd name="connsiteY8" fmla="*/ 2042860 h 2042860"/>
              <a:gd name="connsiteX9" fmla="*/ 0 w 963207"/>
              <a:gd name="connsiteY9" fmla="*/ 1854675 h 2042860"/>
              <a:gd name="connsiteX0" fmla="*/ 0 w 963207"/>
              <a:gd name="connsiteY0" fmla="*/ 1854675 h 2042860"/>
              <a:gd name="connsiteX1" fmla="*/ 99878 w 963207"/>
              <a:gd name="connsiteY1" fmla="*/ 1854675 h 2042860"/>
              <a:gd name="connsiteX2" fmla="*/ 95116 w 963207"/>
              <a:gd name="connsiteY2" fmla="*/ 1 h 2042860"/>
              <a:gd name="connsiteX3" fmla="*/ 963207 w 963207"/>
              <a:gd name="connsiteY3" fmla="*/ 0 h 2042860"/>
              <a:gd name="connsiteX4" fmla="*/ 959988 w 963207"/>
              <a:gd name="connsiteY4" fmla="*/ 74621 h 2042860"/>
              <a:gd name="connsiteX5" fmla="*/ 182114 w 963207"/>
              <a:gd name="connsiteY5" fmla="*/ 79381 h 2042860"/>
              <a:gd name="connsiteX6" fmla="*/ 172633 w 963207"/>
              <a:gd name="connsiteY6" fmla="*/ 1854675 h 2042860"/>
              <a:gd name="connsiteX7" fmla="*/ 272511 w 963207"/>
              <a:gd name="connsiteY7" fmla="*/ 1854675 h 2042860"/>
              <a:gd name="connsiteX8" fmla="*/ 136256 w 963207"/>
              <a:gd name="connsiteY8" fmla="*/ 2042860 h 2042860"/>
              <a:gd name="connsiteX9" fmla="*/ 0 w 963207"/>
              <a:gd name="connsiteY9" fmla="*/ 1854675 h 2042860"/>
              <a:gd name="connsiteX0" fmla="*/ 0 w 963207"/>
              <a:gd name="connsiteY0" fmla="*/ 1854675 h 2042860"/>
              <a:gd name="connsiteX1" fmla="*/ 99878 w 963207"/>
              <a:gd name="connsiteY1" fmla="*/ 1854675 h 2042860"/>
              <a:gd name="connsiteX2" fmla="*/ 95116 w 963207"/>
              <a:gd name="connsiteY2" fmla="*/ 1 h 2042860"/>
              <a:gd name="connsiteX3" fmla="*/ 963207 w 963207"/>
              <a:gd name="connsiteY3" fmla="*/ 0 h 2042860"/>
              <a:gd name="connsiteX4" fmla="*/ 959988 w 963207"/>
              <a:gd name="connsiteY4" fmla="*/ 74621 h 2042860"/>
              <a:gd name="connsiteX5" fmla="*/ 184495 w 963207"/>
              <a:gd name="connsiteY5" fmla="*/ 65094 h 2042860"/>
              <a:gd name="connsiteX6" fmla="*/ 172633 w 963207"/>
              <a:gd name="connsiteY6" fmla="*/ 1854675 h 2042860"/>
              <a:gd name="connsiteX7" fmla="*/ 272511 w 963207"/>
              <a:gd name="connsiteY7" fmla="*/ 1854675 h 2042860"/>
              <a:gd name="connsiteX8" fmla="*/ 136256 w 963207"/>
              <a:gd name="connsiteY8" fmla="*/ 2042860 h 2042860"/>
              <a:gd name="connsiteX9" fmla="*/ 0 w 963207"/>
              <a:gd name="connsiteY9" fmla="*/ 1854675 h 2042860"/>
              <a:gd name="connsiteX0" fmla="*/ 0 w 963207"/>
              <a:gd name="connsiteY0" fmla="*/ 1854675 h 2042860"/>
              <a:gd name="connsiteX1" fmla="*/ 99878 w 963207"/>
              <a:gd name="connsiteY1" fmla="*/ 1854675 h 2042860"/>
              <a:gd name="connsiteX2" fmla="*/ 95116 w 963207"/>
              <a:gd name="connsiteY2" fmla="*/ 1 h 2042860"/>
              <a:gd name="connsiteX3" fmla="*/ 963207 w 963207"/>
              <a:gd name="connsiteY3" fmla="*/ 0 h 2042860"/>
              <a:gd name="connsiteX4" fmla="*/ 959988 w 963207"/>
              <a:gd name="connsiteY4" fmla="*/ 74621 h 2042860"/>
              <a:gd name="connsiteX5" fmla="*/ 186876 w 963207"/>
              <a:gd name="connsiteY5" fmla="*/ 79382 h 2042860"/>
              <a:gd name="connsiteX6" fmla="*/ 172633 w 963207"/>
              <a:gd name="connsiteY6" fmla="*/ 1854675 h 2042860"/>
              <a:gd name="connsiteX7" fmla="*/ 272511 w 963207"/>
              <a:gd name="connsiteY7" fmla="*/ 1854675 h 2042860"/>
              <a:gd name="connsiteX8" fmla="*/ 136256 w 963207"/>
              <a:gd name="connsiteY8" fmla="*/ 2042860 h 2042860"/>
              <a:gd name="connsiteX9" fmla="*/ 0 w 963207"/>
              <a:gd name="connsiteY9" fmla="*/ 1854675 h 2042860"/>
              <a:gd name="connsiteX0" fmla="*/ 0 w 1503706"/>
              <a:gd name="connsiteY0" fmla="*/ 1854675 h 2042860"/>
              <a:gd name="connsiteX1" fmla="*/ 99878 w 1503706"/>
              <a:gd name="connsiteY1" fmla="*/ 1854675 h 2042860"/>
              <a:gd name="connsiteX2" fmla="*/ 95116 w 1503706"/>
              <a:gd name="connsiteY2" fmla="*/ 1 h 2042860"/>
              <a:gd name="connsiteX3" fmla="*/ 963207 w 1503706"/>
              <a:gd name="connsiteY3" fmla="*/ 0 h 2042860"/>
              <a:gd name="connsiteX4" fmla="*/ 959988 w 1503706"/>
              <a:gd name="connsiteY4" fmla="*/ 74621 h 2042860"/>
              <a:gd name="connsiteX5" fmla="*/ 1503706 w 1503706"/>
              <a:gd name="connsiteY5" fmla="*/ 1439079 h 2042860"/>
              <a:gd name="connsiteX6" fmla="*/ 172633 w 1503706"/>
              <a:gd name="connsiteY6" fmla="*/ 1854675 h 2042860"/>
              <a:gd name="connsiteX7" fmla="*/ 272511 w 1503706"/>
              <a:gd name="connsiteY7" fmla="*/ 1854675 h 2042860"/>
              <a:gd name="connsiteX8" fmla="*/ 136256 w 1503706"/>
              <a:gd name="connsiteY8" fmla="*/ 2042860 h 2042860"/>
              <a:gd name="connsiteX9" fmla="*/ 0 w 1503706"/>
              <a:gd name="connsiteY9" fmla="*/ 1854675 h 2042860"/>
              <a:gd name="connsiteX0" fmla="*/ 0 w 1503706"/>
              <a:gd name="connsiteY0" fmla="*/ 1854675 h 2042860"/>
              <a:gd name="connsiteX1" fmla="*/ 99878 w 1503706"/>
              <a:gd name="connsiteY1" fmla="*/ 1854675 h 2042860"/>
              <a:gd name="connsiteX2" fmla="*/ 95116 w 1503706"/>
              <a:gd name="connsiteY2" fmla="*/ 1 h 2042860"/>
              <a:gd name="connsiteX3" fmla="*/ 963207 w 1503706"/>
              <a:gd name="connsiteY3" fmla="*/ 0 h 2042860"/>
              <a:gd name="connsiteX4" fmla="*/ 959988 w 1503706"/>
              <a:gd name="connsiteY4" fmla="*/ 74621 h 2042860"/>
              <a:gd name="connsiteX5" fmla="*/ 1503706 w 1503706"/>
              <a:gd name="connsiteY5" fmla="*/ 1439079 h 2042860"/>
              <a:gd name="connsiteX6" fmla="*/ 275590 w 1503706"/>
              <a:gd name="connsiteY6" fmla="*/ 1652413 h 2042860"/>
              <a:gd name="connsiteX7" fmla="*/ 172633 w 1503706"/>
              <a:gd name="connsiteY7" fmla="*/ 1854675 h 2042860"/>
              <a:gd name="connsiteX8" fmla="*/ 272511 w 1503706"/>
              <a:gd name="connsiteY8" fmla="*/ 1854675 h 2042860"/>
              <a:gd name="connsiteX9" fmla="*/ 136256 w 1503706"/>
              <a:gd name="connsiteY9" fmla="*/ 2042860 h 2042860"/>
              <a:gd name="connsiteX10" fmla="*/ 0 w 1503706"/>
              <a:gd name="connsiteY10" fmla="*/ 1854675 h 2042860"/>
              <a:gd name="connsiteX0" fmla="*/ 0 w 1503706"/>
              <a:gd name="connsiteY0" fmla="*/ 1854675 h 2042860"/>
              <a:gd name="connsiteX1" fmla="*/ 99878 w 1503706"/>
              <a:gd name="connsiteY1" fmla="*/ 1854675 h 2042860"/>
              <a:gd name="connsiteX2" fmla="*/ 95116 w 1503706"/>
              <a:gd name="connsiteY2" fmla="*/ 1 h 2042860"/>
              <a:gd name="connsiteX3" fmla="*/ 963207 w 1503706"/>
              <a:gd name="connsiteY3" fmla="*/ 0 h 2042860"/>
              <a:gd name="connsiteX4" fmla="*/ 959988 w 1503706"/>
              <a:gd name="connsiteY4" fmla="*/ 74621 h 2042860"/>
              <a:gd name="connsiteX5" fmla="*/ 1503706 w 1503706"/>
              <a:gd name="connsiteY5" fmla="*/ 1439079 h 2042860"/>
              <a:gd name="connsiteX6" fmla="*/ 263684 w 1503706"/>
              <a:gd name="connsiteY6" fmla="*/ 1433338 h 2042860"/>
              <a:gd name="connsiteX7" fmla="*/ 172633 w 1503706"/>
              <a:gd name="connsiteY7" fmla="*/ 1854675 h 2042860"/>
              <a:gd name="connsiteX8" fmla="*/ 272511 w 1503706"/>
              <a:gd name="connsiteY8" fmla="*/ 1854675 h 2042860"/>
              <a:gd name="connsiteX9" fmla="*/ 136256 w 1503706"/>
              <a:gd name="connsiteY9" fmla="*/ 2042860 h 2042860"/>
              <a:gd name="connsiteX10" fmla="*/ 0 w 1503706"/>
              <a:gd name="connsiteY10" fmla="*/ 1854675 h 2042860"/>
              <a:gd name="connsiteX0" fmla="*/ 0 w 1503706"/>
              <a:gd name="connsiteY0" fmla="*/ 1854675 h 2042860"/>
              <a:gd name="connsiteX1" fmla="*/ 99878 w 1503706"/>
              <a:gd name="connsiteY1" fmla="*/ 1854675 h 2042860"/>
              <a:gd name="connsiteX2" fmla="*/ 95116 w 1503706"/>
              <a:gd name="connsiteY2" fmla="*/ 1 h 2042860"/>
              <a:gd name="connsiteX3" fmla="*/ 963207 w 1503706"/>
              <a:gd name="connsiteY3" fmla="*/ 0 h 2042860"/>
              <a:gd name="connsiteX4" fmla="*/ 959988 w 1503706"/>
              <a:gd name="connsiteY4" fmla="*/ 74621 h 2042860"/>
              <a:gd name="connsiteX5" fmla="*/ 1503706 w 1503706"/>
              <a:gd name="connsiteY5" fmla="*/ 1439079 h 2042860"/>
              <a:gd name="connsiteX6" fmla="*/ 263684 w 1503706"/>
              <a:gd name="connsiteY6" fmla="*/ 1433338 h 2042860"/>
              <a:gd name="connsiteX7" fmla="*/ 172633 w 1503706"/>
              <a:gd name="connsiteY7" fmla="*/ 1854675 h 2042860"/>
              <a:gd name="connsiteX8" fmla="*/ 272511 w 1503706"/>
              <a:gd name="connsiteY8" fmla="*/ 1854675 h 2042860"/>
              <a:gd name="connsiteX9" fmla="*/ 136256 w 1503706"/>
              <a:gd name="connsiteY9" fmla="*/ 2042860 h 2042860"/>
              <a:gd name="connsiteX10" fmla="*/ 0 w 1503706"/>
              <a:gd name="connsiteY10" fmla="*/ 1854675 h 2042860"/>
              <a:gd name="connsiteX0" fmla="*/ 0 w 1503706"/>
              <a:gd name="connsiteY0" fmla="*/ 1854675 h 2042860"/>
              <a:gd name="connsiteX1" fmla="*/ 99878 w 1503706"/>
              <a:gd name="connsiteY1" fmla="*/ 1854675 h 2042860"/>
              <a:gd name="connsiteX2" fmla="*/ 95116 w 1503706"/>
              <a:gd name="connsiteY2" fmla="*/ 1 h 2042860"/>
              <a:gd name="connsiteX3" fmla="*/ 963207 w 1503706"/>
              <a:gd name="connsiteY3" fmla="*/ 0 h 2042860"/>
              <a:gd name="connsiteX4" fmla="*/ 959988 w 1503706"/>
              <a:gd name="connsiteY4" fmla="*/ 74621 h 2042860"/>
              <a:gd name="connsiteX5" fmla="*/ 1503706 w 1503706"/>
              <a:gd name="connsiteY5" fmla="*/ 1439079 h 2042860"/>
              <a:gd name="connsiteX6" fmla="*/ 263684 w 1503706"/>
              <a:gd name="connsiteY6" fmla="*/ 1433338 h 2042860"/>
              <a:gd name="connsiteX7" fmla="*/ 172633 w 1503706"/>
              <a:gd name="connsiteY7" fmla="*/ 1854675 h 2042860"/>
              <a:gd name="connsiteX8" fmla="*/ 272511 w 1503706"/>
              <a:gd name="connsiteY8" fmla="*/ 1854675 h 2042860"/>
              <a:gd name="connsiteX9" fmla="*/ 136256 w 1503706"/>
              <a:gd name="connsiteY9" fmla="*/ 2042860 h 2042860"/>
              <a:gd name="connsiteX10" fmla="*/ 0 w 1503706"/>
              <a:gd name="connsiteY10" fmla="*/ 1854675 h 2042860"/>
              <a:gd name="connsiteX0" fmla="*/ 0 w 1503706"/>
              <a:gd name="connsiteY0" fmla="*/ 1854675 h 2042860"/>
              <a:gd name="connsiteX1" fmla="*/ 99878 w 1503706"/>
              <a:gd name="connsiteY1" fmla="*/ 1854675 h 2042860"/>
              <a:gd name="connsiteX2" fmla="*/ 99378 w 1503706"/>
              <a:gd name="connsiteY2" fmla="*/ 1400001 h 2042860"/>
              <a:gd name="connsiteX3" fmla="*/ 95116 w 1503706"/>
              <a:gd name="connsiteY3" fmla="*/ 1 h 2042860"/>
              <a:gd name="connsiteX4" fmla="*/ 963207 w 1503706"/>
              <a:gd name="connsiteY4" fmla="*/ 0 h 2042860"/>
              <a:gd name="connsiteX5" fmla="*/ 959988 w 1503706"/>
              <a:gd name="connsiteY5" fmla="*/ 74621 h 2042860"/>
              <a:gd name="connsiteX6" fmla="*/ 1503706 w 1503706"/>
              <a:gd name="connsiteY6" fmla="*/ 1439079 h 2042860"/>
              <a:gd name="connsiteX7" fmla="*/ 263684 w 1503706"/>
              <a:gd name="connsiteY7" fmla="*/ 1433338 h 2042860"/>
              <a:gd name="connsiteX8" fmla="*/ 172633 w 1503706"/>
              <a:gd name="connsiteY8" fmla="*/ 1854675 h 2042860"/>
              <a:gd name="connsiteX9" fmla="*/ 272511 w 1503706"/>
              <a:gd name="connsiteY9" fmla="*/ 1854675 h 2042860"/>
              <a:gd name="connsiteX10" fmla="*/ 136256 w 1503706"/>
              <a:gd name="connsiteY10" fmla="*/ 2042860 h 2042860"/>
              <a:gd name="connsiteX11" fmla="*/ 0 w 1503706"/>
              <a:gd name="connsiteY11" fmla="*/ 1854675 h 2042860"/>
              <a:gd name="connsiteX0" fmla="*/ 0 w 1503706"/>
              <a:gd name="connsiteY0" fmla="*/ 1854675 h 2042860"/>
              <a:gd name="connsiteX1" fmla="*/ 99878 w 1503706"/>
              <a:gd name="connsiteY1" fmla="*/ 1854675 h 2042860"/>
              <a:gd name="connsiteX2" fmla="*/ 99378 w 1503706"/>
              <a:gd name="connsiteY2" fmla="*/ 1400001 h 2042860"/>
              <a:gd name="connsiteX3" fmla="*/ 95116 w 1503706"/>
              <a:gd name="connsiteY3" fmla="*/ 1 h 2042860"/>
              <a:gd name="connsiteX4" fmla="*/ 963207 w 1503706"/>
              <a:gd name="connsiteY4" fmla="*/ 0 h 2042860"/>
              <a:gd name="connsiteX5" fmla="*/ 959988 w 1503706"/>
              <a:gd name="connsiteY5" fmla="*/ 74621 h 2042860"/>
              <a:gd name="connsiteX6" fmla="*/ 1503706 w 1503706"/>
              <a:gd name="connsiteY6" fmla="*/ 1439079 h 2042860"/>
              <a:gd name="connsiteX7" fmla="*/ 263684 w 1503706"/>
              <a:gd name="connsiteY7" fmla="*/ 1433338 h 2042860"/>
              <a:gd name="connsiteX8" fmla="*/ 172633 w 1503706"/>
              <a:gd name="connsiteY8" fmla="*/ 1854675 h 2042860"/>
              <a:gd name="connsiteX9" fmla="*/ 272511 w 1503706"/>
              <a:gd name="connsiteY9" fmla="*/ 1854675 h 2042860"/>
              <a:gd name="connsiteX10" fmla="*/ 136256 w 1503706"/>
              <a:gd name="connsiteY10" fmla="*/ 2042860 h 2042860"/>
              <a:gd name="connsiteX11" fmla="*/ 0 w 1503706"/>
              <a:gd name="connsiteY11" fmla="*/ 1854675 h 2042860"/>
              <a:gd name="connsiteX0" fmla="*/ 0 w 1503706"/>
              <a:gd name="connsiteY0" fmla="*/ 1854675 h 2042860"/>
              <a:gd name="connsiteX1" fmla="*/ 99878 w 1503706"/>
              <a:gd name="connsiteY1" fmla="*/ 1854675 h 2042860"/>
              <a:gd name="connsiteX2" fmla="*/ 99378 w 1503706"/>
              <a:gd name="connsiteY2" fmla="*/ 1400001 h 2042860"/>
              <a:gd name="connsiteX3" fmla="*/ 95116 w 1503706"/>
              <a:gd name="connsiteY3" fmla="*/ 1 h 2042860"/>
              <a:gd name="connsiteX4" fmla="*/ 963207 w 1503706"/>
              <a:gd name="connsiteY4" fmla="*/ 0 h 2042860"/>
              <a:gd name="connsiteX5" fmla="*/ 959988 w 1503706"/>
              <a:gd name="connsiteY5" fmla="*/ 74621 h 2042860"/>
              <a:gd name="connsiteX6" fmla="*/ 1503706 w 1503706"/>
              <a:gd name="connsiteY6" fmla="*/ 1439079 h 2042860"/>
              <a:gd name="connsiteX7" fmla="*/ 263684 w 1503706"/>
              <a:gd name="connsiteY7" fmla="*/ 1433338 h 2042860"/>
              <a:gd name="connsiteX8" fmla="*/ 172633 w 1503706"/>
              <a:gd name="connsiteY8" fmla="*/ 1854675 h 2042860"/>
              <a:gd name="connsiteX9" fmla="*/ 272511 w 1503706"/>
              <a:gd name="connsiteY9" fmla="*/ 1854675 h 2042860"/>
              <a:gd name="connsiteX10" fmla="*/ 136256 w 1503706"/>
              <a:gd name="connsiteY10" fmla="*/ 2042860 h 2042860"/>
              <a:gd name="connsiteX11" fmla="*/ 0 w 1503706"/>
              <a:gd name="connsiteY11" fmla="*/ 1854675 h 2042860"/>
              <a:gd name="connsiteX0" fmla="*/ 0 w 1503706"/>
              <a:gd name="connsiteY0" fmla="*/ 1854675 h 2042860"/>
              <a:gd name="connsiteX1" fmla="*/ 99878 w 1503706"/>
              <a:gd name="connsiteY1" fmla="*/ 1854675 h 2042860"/>
              <a:gd name="connsiteX2" fmla="*/ 99378 w 1503706"/>
              <a:gd name="connsiteY2" fmla="*/ 1400001 h 2042860"/>
              <a:gd name="connsiteX3" fmla="*/ 1492910 w 1503706"/>
              <a:gd name="connsiteY3" fmla="*/ 1402557 h 2042860"/>
              <a:gd name="connsiteX4" fmla="*/ 963207 w 1503706"/>
              <a:gd name="connsiteY4" fmla="*/ 0 h 2042860"/>
              <a:gd name="connsiteX5" fmla="*/ 959988 w 1503706"/>
              <a:gd name="connsiteY5" fmla="*/ 74621 h 2042860"/>
              <a:gd name="connsiteX6" fmla="*/ 1503706 w 1503706"/>
              <a:gd name="connsiteY6" fmla="*/ 1439079 h 2042860"/>
              <a:gd name="connsiteX7" fmla="*/ 263684 w 1503706"/>
              <a:gd name="connsiteY7" fmla="*/ 1433338 h 2042860"/>
              <a:gd name="connsiteX8" fmla="*/ 172633 w 1503706"/>
              <a:gd name="connsiteY8" fmla="*/ 1854675 h 2042860"/>
              <a:gd name="connsiteX9" fmla="*/ 272511 w 1503706"/>
              <a:gd name="connsiteY9" fmla="*/ 1854675 h 2042860"/>
              <a:gd name="connsiteX10" fmla="*/ 136256 w 1503706"/>
              <a:gd name="connsiteY10" fmla="*/ 2042860 h 2042860"/>
              <a:gd name="connsiteX11" fmla="*/ 0 w 1503706"/>
              <a:gd name="connsiteY11" fmla="*/ 1854675 h 2042860"/>
              <a:gd name="connsiteX0" fmla="*/ 0 w 1503706"/>
              <a:gd name="connsiteY0" fmla="*/ 1854675 h 2042860"/>
              <a:gd name="connsiteX1" fmla="*/ 99878 w 1503706"/>
              <a:gd name="connsiteY1" fmla="*/ 1854675 h 2042860"/>
              <a:gd name="connsiteX2" fmla="*/ 99378 w 1503706"/>
              <a:gd name="connsiteY2" fmla="*/ 1400001 h 2042860"/>
              <a:gd name="connsiteX3" fmla="*/ 1492910 w 1503706"/>
              <a:gd name="connsiteY3" fmla="*/ 1402557 h 2042860"/>
              <a:gd name="connsiteX4" fmla="*/ 963207 w 1503706"/>
              <a:gd name="connsiteY4" fmla="*/ 0 h 2042860"/>
              <a:gd name="connsiteX5" fmla="*/ 959988 w 1503706"/>
              <a:gd name="connsiteY5" fmla="*/ 74621 h 2042860"/>
              <a:gd name="connsiteX6" fmla="*/ 1503706 w 1503706"/>
              <a:gd name="connsiteY6" fmla="*/ 1439079 h 2042860"/>
              <a:gd name="connsiteX7" fmla="*/ 263684 w 1503706"/>
              <a:gd name="connsiteY7" fmla="*/ 1433338 h 2042860"/>
              <a:gd name="connsiteX8" fmla="*/ 172633 w 1503706"/>
              <a:gd name="connsiteY8" fmla="*/ 1854675 h 2042860"/>
              <a:gd name="connsiteX9" fmla="*/ 272511 w 1503706"/>
              <a:gd name="connsiteY9" fmla="*/ 1854675 h 2042860"/>
              <a:gd name="connsiteX10" fmla="*/ 136256 w 1503706"/>
              <a:gd name="connsiteY10" fmla="*/ 2042860 h 2042860"/>
              <a:gd name="connsiteX11" fmla="*/ 0 w 1503706"/>
              <a:gd name="connsiteY11" fmla="*/ 1854675 h 2042860"/>
              <a:gd name="connsiteX0" fmla="*/ 0 w 1513276"/>
              <a:gd name="connsiteY0" fmla="*/ 1780054 h 2006592"/>
              <a:gd name="connsiteX1" fmla="*/ 99878 w 1513276"/>
              <a:gd name="connsiteY1" fmla="*/ 1780054 h 2006592"/>
              <a:gd name="connsiteX2" fmla="*/ 99378 w 1513276"/>
              <a:gd name="connsiteY2" fmla="*/ 1325380 h 2006592"/>
              <a:gd name="connsiteX3" fmla="*/ 1492910 w 1513276"/>
              <a:gd name="connsiteY3" fmla="*/ 1327936 h 2006592"/>
              <a:gd name="connsiteX4" fmla="*/ 1513276 w 1513276"/>
              <a:gd name="connsiteY4" fmla="*/ 2006592 h 2006592"/>
              <a:gd name="connsiteX5" fmla="*/ 959988 w 1513276"/>
              <a:gd name="connsiteY5" fmla="*/ 0 h 2006592"/>
              <a:gd name="connsiteX6" fmla="*/ 1503706 w 1513276"/>
              <a:gd name="connsiteY6" fmla="*/ 1364458 h 2006592"/>
              <a:gd name="connsiteX7" fmla="*/ 263684 w 1513276"/>
              <a:gd name="connsiteY7" fmla="*/ 1358717 h 2006592"/>
              <a:gd name="connsiteX8" fmla="*/ 172633 w 1513276"/>
              <a:gd name="connsiteY8" fmla="*/ 1780054 h 2006592"/>
              <a:gd name="connsiteX9" fmla="*/ 272511 w 1513276"/>
              <a:gd name="connsiteY9" fmla="*/ 1780054 h 2006592"/>
              <a:gd name="connsiteX10" fmla="*/ 136256 w 1513276"/>
              <a:gd name="connsiteY10" fmla="*/ 1968239 h 2006592"/>
              <a:gd name="connsiteX11" fmla="*/ 0 w 1513276"/>
              <a:gd name="connsiteY11" fmla="*/ 1780054 h 2006592"/>
              <a:gd name="connsiteX0" fmla="*/ 0 w 1583875"/>
              <a:gd name="connsiteY0" fmla="*/ 454674 h 681212"/>
              <a:gd name="connsiteX1" fmla="*/ 99878 w 1583875"/>
              <a:gd name="connsiteY1" fmla="*/ 454674 h 681212"/>
              <a:gd name="connsiteX2" fmla="*/ 99378 w 1583875"/>
              <a:gd name="connsiteY2" fmla="*/ 0 h 681212"/>
              <a:gd name="connsiteX3" fmla="*/ 1492910 w 1583875"/>
              <a:gd name="connsiteY3" fmla="*/ 2556 h 681212"/>
              <a:gd name="connsiteX4" fmla="*/ 1513276 w 1583875"/>
              <a:gd name="connsiteY4" fmla="*/ 681212 h 681212"/>
              <a:gd name="connsiteX5" fmla="*/ 1583875 w 1583875"/>
              <a:gd name="connsiteY5" fmla="*/ 667726 h 681212"/>
              <a:gd name="connsiteX6" fmla="*/ 1503706 w 1583875"/>
              <a:gd name="connsiteY6" fmla="*/ 39078 h 681212"/>
              <a:gd name="connsiteX7" fmla="*/ 263684 w 1583875"/>
              <a:gd name="connsiteY7" fmla="*/ 33337 h 681212"/>
              <a:gd name="connsiteX8" fmla="*/ 172633 w 1583875"/>
              <a:gd name="connsiteY8" fmla="*/ 454674 h 681212"/>
              <a:gd name="connsiteX9" fmla="*/ 272511 w 1583875"/>
              <a:gd name="connsiteY9" fmla="*/ 454674 h 681212"/>
              <a:gd name="connsiteX10" fmla="*/ 136256 w 1583875"/>
              <a:gd name="connsiteY10" fmla="*/ 642859 h 681212"/>
              <a:gd name="connsiteX11" fmla="*/ 0 w 1583875"/>
              <a:gd name="connsiteY11" fmla="*/ 454674 h 681212"/>
              <a:gd name="connsiteX0" fmla="*/ 0 w 1583875"/>
              <a:gd name="connsiteY0" fmla="*/ 454674 h 681212"/>
              <a:gd name="connsiteX1" fmla="*/ 99878 w 1583875"/>
              <a:gd name="connsiteY1" fmla="*/ 454674 h 681212"/>
              <a:gd name="connsiteX2" fmla="*/ 99378 w 1583875"/>
              <a:gd name="connsiteY2" fmla="*/ 0 h 681212"/>
              <a:gd name="connsiteX3" fmla="*/ 1552442 w 1583875"/>
              <a:gd name="connsiteY3" fmla="*/ 177 h 681212"/>
              <a:gd name="connsiteX4" fmla="*/ 1513276 w 1583875"/>
              <a:gd name="connsiteY4" fmla="*/ 681212 h 681212"/>
              <a:gd name="connsiteX5" fmla="*/ 1583875 w 1583875"/>
              <a:gd name="connsiteY5" fmla="*/ 667726 h 681212"/>
              <a:gd name="connsiteX6" fmla="*/ 1503706 w 1583875"/>
              <a:gd name="connsiteY6" fmla="*/ 39078 h 681212"/>
              <a:gd name="connsiteX7" fmla="*/ 263684 w 1583875"/>
              <a:gd name="connsiteY7" fmla="*/ 33337 h 681212"/>
              <a:gd name="connsiteX8" fmla="*/ 172633 w 1583875"/>
              <a:gd name="connsiteY8" fmla="*/ 454674 h 681212"/>
              <a:gd name="connsiteX9" fmla="*/ 272511 w 1583875"/>
              <a:gd name="connsiteY9" fmla="*/ 454674 h 681212"/>
              <a:gd name="connsiteX10" fmla="*/ 136256 w 1583875"/>
              <a:gd name="connsiteY10" fmla="*/ 642859 h 681212"/>
              <a:gd name="connsiteX11" fmla="*/ 0 w 1583875"/>
              <a:gd name="connsiteY11" fmla="*/ 454674 h 681212"/>
              <a:gd name="connsiteX0" fmla="*/ 0 w 1583875"/>
              <a:gd name="connsiteY0" fmla="*/ 459257 h 685795"/>
              <a:gd name="connsiteX1" fmla="*/ 99878 w 1583875"/>
              <a:gd name="connsiteY1" fmla="*/ 459257 h 685795"/>
              <a:gd name="connsiteX2" fmla="*/ 99378 w 1583875"/>
              <a:gd name="connsiteY2" fmla="*/ 4583 h 685795"/>
              <a:gd name="connsiteX3" fmla="*/ 1545298 w 1583875"/>
              <a:gd name="connsiteY3" fmla="*/ 0 h 685795"/>
              <a:gd name="connsiteX4" fmla="*/ 1513276 w 1583875"/>
              <a:gd name="connsiteY4" fmla="*/ 685795 h 685795"/>
              <a:gd name="connsiteX5" fmla="*/ 1583875 w 1583875"/>
              <a:gd name="connsiteY5" fmla="*/ 672309 h 685795"/>
              <a:gd name="connsiteX6" fmla="*/ 1503706 w 1583875"/>
              <a:gd name="connsiteY6" fmla="*/ 43661 h 685795"/>
              <a:gd name="connsiteX7" fmla="*/ 263684 w 1583875"/>
              <a:gd name="connsiteY7" fmla="*/ 37920 h 685795"/>
              <a:gd name="connsiteX8" fmla="*/ 172633 w 1583875"/>
              <a:gd name="connsiteY8" fmla="*/ 459257 h 685795"/>
              <a:gd name="connsiteX9" fmla="*/ 272511 w 1583875"/>
              <a:gd name="connsiteY9" fmla="*/ 459257 h 685795"/>
              <a:gd name="connsiteX10" fmla="*/ 136256 w 1583875"/>
              <a:gd name="connsiteY10" fmla="*/ 647442 h 685795"/>
              <a:gd name="connsiteX11" fmla="*/ 0 w 1583875"/>
              <a:gd name="connsiteY11" fmla="*/ 459257 h 685795"/>
              <a:gd name="connsiteX0" fmla="*/ 0 w 1545298"/>
              <a:gd name="connsiteY0" fmla="*/ 459257 h 685795"/>
              <a:gd name="connsiteX1" fmla="*/ 99878 w 1545298"/>
              <a:gd name="connsiteY1" fmla="*/ 459257 h 685795"/>
              <a:gd name="connsiteX2" fmla="*/ 99378 w 1545298"/>
              <a:gd name="connsiteY2" fmla="*/ 4583 h 685795"/>
              <a:gd name="connsiteX3" fmla="*/ 1545298 w 1545298"/>
              <a:gd name="connsiteY3" fmla="*/ 0 h 685795"/>
              <a:gd name="connsiteX4" fmla="*/ 1513276 w 1545298"/>
              <a:gd name="connsiteY4" fmla="*/ 685795 h 685795"/>
              <a:gd name="connsiteX5" fmla="*/ 1479100 w 1545298"/>
              <a:gd name="connsiteY5" fmla="*/ 674690 h 685795"/>
              <a:gd name="connsiteX6" fmla="*/ 1503706 w 1545298"/>
              <a:gd name="connsiteY6" fmla="*/ 43661 h 685795"/>
              <a:gd name="connsiteX7" fmla="*/ 263684 w 1545298"/>
              <a:gd name="connsiteY7" fmla="*/ 37920 h 685795"/>
              <a:gd name="connsiteX8" fmla="*/ 172633 w 1545298"/>
              <a:gd name="connsiteY8" fmla="*/ 459257 h 685795"/>
              <a:gd name="connsiteX9" fmla="*/ 272511 w 1545298"/>
              <a:gd name="connsiteY9" fmla="*/ 459257 h 685795"/>
              <a:gd name="connsiteX10" fmla="*/ 136256 w 1545298"/>
              <a:gd name="connsiteY10" fmla="*/ 647442 h 685795"/>
              <a:gd name="connsiteX11" fmla="*/ 0 w 1545298"/>
              <a:gd name="connsiteY11" fmla="*/ 459257 h 685795"/>
              <a:gd name="connsiteX0" fmla="*/ 0 w 1545298"/>
              <a:gd name="connsiteY0" fmla="*/ 459257 h 711992"/>
              <a:gd name="connsiteX1" fmla="*/ 99878 w 1545298"/>
              <a:gd name="connsiteY1" fmla="*/ 459257 h 711992"/>
              <a:gd name="connsiteX2" fmla="*/ 99378 w 1545298"/>
              <a:gd name="connsiteY2" fmla="*/ 4583 h 711992"/>
              <a:gd name="connsiteX3" fmla="*/ 1545298 w 1545298"/>
              <a:gd name="connsiteY3" fmla="*/ 0 h 711992"/>
              <a:gd name="connsiteX4" fmla="*/ 1544233 w 1545298"/>
              <a:gd name="connsiteY4" fmla="*/ 711992 h 711992"/>
              <a:gd name="connsiteX5" fmla="*/ 1479100 w 1545298"/>
              <a:gd name="connsiteY5" fmla="*/ 674690 h 711992"/>
              <a:gd name="connsiteX6" fmla="*/ 1503706 w 1545298"/>
              <a:gd name="connsiteY6" fmla="*/ 43661 h 711992"/>
              <a:gd name="connsiteX7" fmla="*/ 263684 w 1545298"/>
              <a:gd name="connsiteY7" fmla="*/ 37920 h 711992"/>
              <a:gd name="connsiteX8" fmla="*/ 172633 w 1545298"/>
              <a:gd name="connsiteY8" fmla="*/ 459257 h 711992"/>
              <a:gd name="connsiteX9" fmla="*/ 272511 w 1545298"/>
              <a:gd name="connsiteY9" fmla="*/ 459257 h 711992"/>
              <a:gd name="connsiteX10" fmla="*/ 136256 w 1545298"/>
              <a:gd name="connsiteY10" fmla="*/ 647442 h 711992"/>
              <a:gd name="connsiteX11" fmla="*/ 0 w 1545298"/>
              <a:gd name="connsiteY11" fmla="*/ 459257 h 711992"/>
              <a:gd name="connsiteX0" fmla="*/ 0 w 1545298"/>
              <a:gd name="connsiteY0" fmla="*/ 459257 h 711992"/>
              <a:gd name="connsiteX1" fmla="*/ 99878 w 1545298"/>
              <a:gd name="connsiteY1" fmla="*/ 459257 h 711992"/>
              <a:gd name="connsiteX2" fmla="*/ 99378 w 1545298"/>
              <a:gd name="connsiteY2" fmla="*/ 4583 h 711992"/>
              <a:gd name="connsiteX3" fmla="*/ 1545298 w 1545298"/>
              <a:gd name="connsiteY3" fmla="*/ 0 h 711992"/>
              <a:gd name="connsiteX4" fmla="*/ 1544233 w 1545298"/>
              <a:gd name="connsiteY4" fmla="*/ 711992 h 711992"/>
              <a:gd name="connsiteX5" fmla="*/ 1469575 w 1545298"/>
              <a:gd name="connsiteY5" fmla="*/ 636590 h 711992"/>
              <a:gd name="connsiteX6" fmla="*/ 1503706 w 1545298"/>
              <a:gd name="connsiteY6" fmla="*/ 43661 h 711992"/>
              <a:gd name="connsiteX7" fmla="*/ 263684 w 1545298"/>
              <a:gd name="connsiteY7" fmla="*/ 37920 h 711992"/>
              <a:gd name="connsiteX8" fmla="*/ 172633 w 1545298"/>
              <a:gd name="connsiteY8" fmla="*/ 459257 h 711992"/>
              <a:gd name="connsiteX9" fmla="*/ 272511 w 1545298"/>
              <a:gd name="connsiteY9" fmla="*/ 459257 h 711992"/>
              <a:gd name="connsiteX10" fmla="*/ 136256 w 1545298"/>
              <a:gd name="connsiteY10" fmla="*/ 647442 h 711992"/>
              <a:gd name="connsiteX11" fmla="*/ 0 w 1545298"/>
              <a:gd name="connsiteY11" fmla="*/ 459257 h 711992"/>
              <a:gd name="connsiteX0" fmla="*/ 0 w 1563283"/>
              <a:gd name="connsiteY0" fmla="*/ 459257 h 647442"/>
              <a:gd name="connsiteX1" fmla="*/ 99878 w 1563283"/>
              <a:gd name="connsiteY1" fmla="*/ 459257 h 647442"/>
              <a:gd name="connsiteX2" fmla="*/ 99378 w 1563283"/>
              <a:gd name="connsiteY2" fmla="*/ 4583 h 647442"/>
              <a:gd name="connsiteX3" fmla="*/ 1545298 w 1563283"/>
              <a:gd name="connsiteY3" fmla="*/ 0 h 647442"/>
              <a:gd name="connsiteX4" fmla="*/ 1563283 w 1563283"/>
              <a:gd name="connsiteY4" fmla="*/ 645317 h 647442"/>
              <a:gd name="connsiteX5" fmla="*/ 1469575 w 1563283"/>
              <a:gd name="connsiteY5" fmla="*/ 636590 h 647442"/>
              <a:gd name="connsiteX6" fmla="*/ 1503706 w 1563283"/>
              <a:gd name="connsiteY6" fmla="*/ 43661 h 647442"/>
              <a:gd name="connsiteX7" fmla="*/ 263684 w 1563283"/>
              <a:gd name="connsiteY7" fmla="*/ 37920 h 647442"/>
              <a:gd name="connsiteX8" fmla="*/ 172633 w 1563283"/>
              <a:gd name="connsiteY8" fmla="*/ 459257 h 647442"/>
              <a:gd name="connsiteX9" fmla="*/ 272511 w 1563283"/>
              <a:gd name="connsiteY9" fmla="*/ 459257 h 647442"/>
              <a:gd name="connsiteX10" fmla="*/ 136256 w 1563283"/>
              <a:gd name="connsiteY10" fmla="*/ 647442 h 647442"/>
              <a:gd name="connsiteX11" fmla="*/ 0 w 1563283"/>
              <a:gd name="connsiteY11" fmla="*/ 459257 h 647442"/>
              <a:gd name="connsiteX0" fmla="*/ 0 w 1563283"/>
              <a:gd name="connsiteY0" fmla="*/ 459257 h 647442"/>
              <a:gd name="connsiteX1" fmla="*/ 99878 w 1563283"/>
              <a:gd name="connsiteY1" fmla="*/ 459257 h 647442"/>
              <a:gd name="connsiteX2" fmla="*/ 99378 w 1563283"/>
              <a:gd name="connsiteY2" fmla="*/ 4583 h 647442"/>
              <a:gd name="connsiteX3" fmla="*/ 1545298 w 1563283"/>
              <a:gd name="connsiteY3" fmla="*/ 0 h 647442"/>
              <a:gd name="connsiteX4" fmla="*/ 1563283 w 1563283"/>
              <a:gd name="connsiteY4" fmla="*/ 645317 h 647442"/>
              <a:gd name="connsiteX5" fmla="*/ 1469575 w 1563283"/>
              <a:gd name="connsiteY5" fmla="*/ 636590 h 647442"/>
              <a:gd name="connsiteX6" fmla="*/ 1503706 w 1563283"/>
              <a:gd name="connsiteY6" fmla="*/ 43661 h 647442"/>
              <a:gd name="connsiteX7" fmla="*/ 263684 w 1563283"/>
              <a:gd name="connsiteY7" fmla="*/ 37923 h 647442"/>
              <a:gd name="connsiteX8" fmla="*/ 172633 w 1563283"/>
              <a:gd name="connsiteY8" fmla="*/ 459257 h 647442"/>
              <a:gd name="connsiteX9" fmla="*/ 272511 w 1563283"/>
              <a:gd name="connsiteY9" fmla="*/ 459257 h 647442"/>
              <a:gd name="connsiteX10" fmla="*/ 136256 w 1563283"/>
              <a:gd name="connsiteY10" fmla="*/ 647442 h 647442"/>
              <a:gd name="connsiteX11" fmla="*/ 0 w 1563283"/>
              <a:gd name="connsiteY11" fmla="*/ 459257 h 647442"/>
              <a:gd name="connsiteX0" fmla="*/ 0 w 1563283"/>
              <a:gd name="connsiteY0" fmla="*/ 459257 h 647442"/>
              <a:gd name="connsiteX1" fmla="*/ 99878 w 1563283"/>
              <a:gd name="connsiteY1" fmla="*/ 459257 h 647442"/>
              <a:gd name="connsiteX2" fmla="*/ 99378 w 1563283"/>
              <a:gd name="connsiteY2" fmla="*/ 4583 h 647442"/>
              <a:gd name="connsiteX3" fmla="*/ 1545298 w 1563283"/>
              <a:gd name="connsiteY3" fmla="*/ 0 h 647442"/>
              <a:gd name="connsiteX4" fmla="*/ 1563283 w 1563283"/>
              <a:gd name="connsiteY4" fmla="*/ 645317 h 647442"/>
              <a:gd name="connsiteX5" fmla="*/ 1469575 w 1563283"/>
              <a:gd name="connsiteY5" fmla="*/ 636590 h 647442"/>
              <a:gd name="connsiteX6" fmla="*/ 1503706 w 1563283"/>
              <a:gd name="connsiteY6" fmla="*/ 43661 h 647442"/>
              <a:gd name="connsiteX7" fmla="*/ 189865 w 1563283"/>
              <a:gd name="connsiteY7" fmla="*/ 71264 h 647442"/>
              <a:gd name="connsiteX8" fmla="*/ 172633 w 1563283"/>
              <a:gd name="connsiteY8" fmla="*/ 459257 h 647442"/>
              <a:gd name="connsiteX9" fmla="*/ 272511 w 1563283"/>
              <a:gd name="connsiteY9" fmla="*/ 459257 h 647442"/>
              <a:gd name="connsiteX10" fmla="*/ 136256 w 1563283"/>
              <a:gd name="connsiteY10" fmla="*/ 647442 h 647442"/>
              <a:gd name="connsiteX11" fmla="*/ 0 w 1563283"/>
              <a:gd name="connsiteY11" fmla="*/ 459257 h 647442"/>
              <a:gd name="connsiteX0" fmla="*/ 0 w 1563283"/>
              <a:gd name="connsiteY0" fmla="*/ 459257 h 647442"/>
              <a:gd name="connsiteX1" fmla="*/ 99878 w 1563283"/>
              <a:gd name="connsiteY1" fmla="*/ 459257 h 647442"/>
              <a:gd name="connsiteX2" fmla="*/ 99378 w 1563283"/>
              <a:gd name="connsiteY2" fmla="*/ 4583 h 647442"/>
              <a:gd name="connsiteX3" fmla="*/ 1545298 w 1563283"/>
              <a:gd name="connsiteY3" fmla="*/ 0 h 647442"/>
              <a:gd name="connsiteX4" fmla="*/ 1563283 w 1563283"/>
              <a:gd name="connsiteY4" fmla="*/ 645317 h 647442"/>
              <a:gd name="connsiteX5" fmla="*/ 1469575 w 1563283"/>
              <a:gd name="connsiteY5" fmla="*/ 636590 h 647442"/>
              <a:gd name="connsiteX6" fmla="*/ 1503706 w 1563283"/>
              <a:gd name="connsiteY6" fmla="*/ 43661 h 647442"/>
              <a:gd name="connsiteX7" fmla="*/ 175578 w 1563283"/>
              <a:gd name="connsiteY7" fmla="*/ 73648 h 647442"/>
              <a:gd name="connsiteX8" fmla="*/ 172633 w 1563283"/>
              <a:gd name="connsiteY8" fmla="*/ 459257 h 647442"/>
              <a:gd name="connsiteX9" fmla="*/ 272511 w 1563283"/>
              <a:gd name="connsiteY9" fmla="*/ 459257 h 647442"/>
              <a:gd name="connsiteX10" fmla="*/ 136256 w 1563283"/>
              <a:gd name="connsiteY10" fmla="*/ 647442 h 647442"/>
              <a:gd name="connsiteX11" fmla="*/ 0 w 1563283"/>
              <a:gd name="connsiteY11" fmla="*/ 459257 h 647442"/>
              <a:gd name="connsiteX0" fmla="*/ 0 w 1563283"/>
              <a:gd name="connsiteY0" fmla="*/ 459257 h 647442"/>
              <a:gd name="connsiteX1" fmla="*/ 99878 w 1563283"/>
              <a:gd name="connsiteY1" fmla="*/ 459257 h 647442"/>
              <a:gd name="connsiteX2" fmla="*/ 101759 w 1563283"/>
              <a:gd name="connsiteY2" fmla="*/ 11729 h 647442"/>
              <a:gd name="connsiteX3" fmla="*/ 1545298 w 1563283"/>
              <a:gd name="connsiteY3" fmla="*/ 0 h 647442"/>
              <a:gd name="connsiteX4" fmla="*/ 1563283 w 1563283"/>
              <a:gd name="connsiteY4" fmla="*/ 645317 h 647442"/>
              <a:gd name="connsiteX5" fmla="*/ 1469575 w 1563283"/>
              <a:gd name="connsiteY5" fmla="*/ 636590 h 647442"/>
              <a:gd name="connsiteX6" fmla="*/ 1503706 w 1563283"/>
              <a:gd name="connsiteY6" fmla="*/ 43661 h 647442"/>
              <a:gd name="connsiteX7" fmla="*/ 175578 w 1563283"/>
              <a:gd name="connsiteY7" fmla="*/ 73648 h 647442"/>
              <a:gd name="connsiteX8" fmla="*/ 172633 w 1563283"/>
              <a:gd name="connsiteY8" fmla="*/ 459257 h 647442"/>
              <a:gd name="connsiteX9" fmla="*/ 272511 w 1563283"/>
              <a:gd name="connsiteY9" fmla="*/ 459257 h 647442"/>
              <a:gd name="connsiteX10" fmla="*/ 136256 w 1563283"/>
              <a:gd name="connsiteY10" fmla="*/ 647442 h 647442"/>
              <a:gd name="connsiteX11" fmla="*/ 0 w 1563283"/>
              <a:gd name="connsiteY11" fmla="*/ 459257 h 647442"/>
              <a:gd name="connsiteX0" fmla="*/ 0 w 1563283"/>
              <a:gd name="connsiteY0" fmla="*/ 459257 h 647442"/>
              <a:gd name="connsiteX1" fmla="*/ 99878 w 1563283"/>
              <a:gd name="connsiteY1" fmla="*/ 459257 h 647442"/>
              <a:gd name="connsiteX2" fmla="*/ 101759 w 1563283"/>
              <a:gd name="connsiteY2" fmla="*/ 11729 h 647442"/>
              <a:gd name="connsiteX3" fmla="*/ 1545298 w 1563283"/>
              <a:gd name="connsiteY3" fmla="*/ 0 h 647442"/>
              <a:gd name="connsiteX4" fmla="*/ 1563283 w 1563283"/>
              <a:gd name="connsiteY4" fmla="*/ 645317 h 647442"/>
              <a:gd name="connsiteX5" fmla="*/ 1469575 w 1563283"/>
              <a:gd name="connsiteY5" fmla="*/ 636590 h 647442"/>
              <a:gd name="connsiteX6" fmla="*/ 1503706 w 1563283"/>
              <a:gd name="connsiteY6" fmla="*/ 43661 h 647442"/>
              <a:gd name="connsiteX7" fmla="*/ 175578 w 1563283"/>
              <a:gd name="connsiteY7" fmla="*/ 73648 h 647442"/>
              <a:gd name="connsiteX8" fmla="*/ 172633 w 1563283"/>
              <a:gd name="connsiteY8" fmla="*/ 459257 h 647442"/>
              <a:gd name="connsiteX9" fmla="*/ 272511 w 1563283"/>
              <a:gd name="connsiteY9" fmla="*/ 459257 h 647442"/>
              <a:gd name="connsiteX10" fmla="*/ 136256 w 1563283"/>
              <a:gd name="connsiteY10" fmla="*/ 647442 h 647442"/>
              <a:gd name="connsiteX11" fmla="*/ 0 w 1563283"/>
              <a:gd name="connsiteY11" fmla="*/ 459257 h 647442"/>
              <a:gd name="connsiteX0" fmla="*/ 0 w 1563283"/>
              <a:gd name="connsiteY0" fmla="*/ 459257 h 647442"/>
              <a:gd name="connsiteX1" fmla="*/ 99878 w 1563283"/>
              <a:gd name="connsiteY1" fmla="*/ 459257 h 647442"/>
              <a:gd name="connsiteX2" fmla="*/ 101759 w 1563283"/>
              <a:gd name="connsiteY2" fmla="*/ 11729 h 647442"/>
              <a:gd name="connsiteX3" fmla="*/ 1545298 w 1563283"/>
              <a:gd name="connsiteY3" fmla="*/ 0 h 647442"/>
              <a:gd name="connsiteX4" fmla="*/ 1563283 w 1563283"/>
              <a:gd name="connsiteY4" fmla="*/ 645317 h 647442"/>
              <a:gd name="connsiteX5" fmla="*/ 1469575 w 1563283"/>
              <a:gd name="connsiteY5" fmla="*/ 636590 h 647442"/>
              <a:gd name="connsiteX6" fmla="*/ 1475131 w 1563283"/>
              <a:gd name="connsiteY6" fmla="*/ 69858 h 647442"/>
              <a:gd name="connsiteX7" fmla="*/ 175578 w 1563283"/>
              <a:gd name="connsiteY7" fmla="*/ 73648 h 647442"/>
              <a:gd name="connsiteX8" fmla="*/ 172633 w 1563283"/>
              <a:gd name="connsiteY8" fmla="*/ 459257 h 647442"/>
              <a:gd name="connsiteX9" fmla="*/ 272511 w 1563283"/>
              <a:gd name="connsiteY9" fmla="*/ 459257 h 647442"/>
              <a:gd name="connsiteX10" fmla="*/ 136256 w 1563283"/>
              <a:gd name="connsiteY10" fmla="*/ 647442 h 647442"/>
              <a:gd name="connsiteX11" fmla="*/ 0 w 1563283"/>
              <a:gd name="connsiteY11" fmla="*/ 459257 h 647442"/>
              <a:gd name="connsiteX0" fmla="*/ 0 w 1560902"/>
              <a:gd name="connsiteY0" fmla="*/ 459257 h 647442"/>
              <a:gd name="connsiteX1" fmla="*/ 99878 w 1560902"/>
              <a:gd name="connsiteY1" fmla="*/ 459257 h 647442"/>
              <a:gd name="connsiteX2" fmla="*/ 101759 w 1560902"/>
              <a:gd name="connsiteY2" fmla="*/ 11729 h 647442"/>
              <a:gd name="connsiteX3" fmla="*/ 1545298 w 1560902"/>
              <a:gd name="connsiteY3" fmla="*/ 0 h 647442"/>
              <a:gd name="connsiteX4" fmla="*/ 1560902 w 1560902"/>
              <a:gd name="connsiteY4" fmla="*/ 623888 h 647442"/>
              <a:gd name="connsiteX5" fmla="*/ 1469575 w 1560902"/>
              <a:gd name="connsiteY5" fmla="*/ 636590 h 647442"/>
              <a:gd name="connsiteX6" fmla="*/ 1475131 w 1560902"/>
              <a:gd name="connsiteY6" fmla="*/ 69858 h 647442"/>
              <a:gd name="connsiteX7" fmla="*/ 175578 w 1560902"/>
              <a:gd name="connsiteY7" fmla="*/ 73648 h 647442"/>
              <a:gd name="connsiteX8" fmla="*/ 172633 w 1560902"/>
              <a:gd name="connsiteY8" fmla="*/ 459257 h 647442"/>
              <a:gd name="connsiteX9" fmla="*/ 272511 w 1560902"/>
              <a:gd name="connsiteY9" fmla="*/ 459257 h 647442"/>
              <a:gd name="connsiteX10" fmla="*/ 136256 w 1560902"/>
              <a:gd name="connsiteY10" fmla="*/ 647442 h 647442"/>
              <a:gd name="connsiteX11" fmla="*/ 0 w 1560902"/>
              <a:gd name="connsiteY11" fmla="*/ 459257 h 647442"/>
              <a:gd name="connsiteX0" fmla="*/ 0 w 1560902"/>
              <a:gd name="connsiteY0" fmla="*/ 459257 h 647442"/>
              <a:gd name="connsiteX1" fmla="*/ 99878 w 1560902"/>
              <a:gd name="connsiteY1" fmla="*/ 459257 h 647442"/>
              <a:gd name="connsiteX2" fmla="*/ 101759 w 1560902"/>
              <a:gd name="connsiteY2" fmla="*/ 11729 h 647442"/>
              <a:gd name="connsiteX3" fmla="*/ 1545298 w 1560902"/>
              <a:gd name="connsiteY3" fmla="*/ 0 h 647442"/>
              <a:gd name="connsiteX4" fmla="*/ 1560902 w 1560902"/>
              <a:gd name="connsiteY4" fmla="*/ 623888 h 647442"/>
              <a:gd name="connsiteX5" fmla="*/ 1469575 w 1560902"/>
              <a:gd name="connsiteY5" fmla="*/ 622303 h 647442"/>
              <a:gd name="connsiteX6" fmla="*/ 1475131 w 1560902"/>
              <a:gd name="connsiteY6" fmla="*/ 69858 h 647442"/>
              <a:gd name="connsiteX7" fmla="*/ 175578 w 1560902"/>
              <a:gd name="connsiteY7" fmla="*/ 73648 h 647442"/>
              <a:gd name="connsiteX8" fmla="*/ 172633 w 1560902"/>
              <a:gd name="connsiteY8" fmla="*/ 459257 h 647442"/>
              <a:gd name="connsiteX9" fmla="*/ 272511 w 1560902"/>
              <a:gd name="connsiteY9" fmla="*/ 459257 h 647442"/>
              <a:gd name="connsiteX10" fmla="*/ 136256 w 1560902"/>
              <a:gd name="connsiteY10" fmla="*/ 647442 h 647442"/>
              <a:gd name="connsiteX11" fmla="*/ 0 w 1560902"/>
              <a:gd name="connsiteY11" fmla="*/ 459257 h 647442"/>
              <a:gd name="connsiteX0" fmla="*/ 0 w 1560902"/>
              <a:gd name="connsiteY0" fmla="*/ 449732 h 637917"/>
              <a:gd name="connsiteX1" fmla="*/ 99878 w 1560902"/>
              <a:gd name="connsiteY1" fmla="*/ 449732 h 637917"/>
              <a:gd name="connsiteX2" fmla="*/ 101759 w 1560902"/>
              <a:gd name="connsiteY2" fmla="*/ 2204 h 637917"/>
              <a:gd name="connsiteX3" fmla="*/ 1535773 w 1560902"/>
              <a:gd name="connsiteY3" fmla="*/ 0 h 637917"/>
              <a:gd name="connsiteX4" fmla="*/ 1560902 w 1560902"/>
              <a:gd name="connsiteY4" fmla="*/ 614363 h 637917"/>
              <a:gd name="connsiteX5" fmla="*/ 1469575 w 1560902"/>
              <a:gd name="connsiteY5" fmla="*/ 612778 h 637917"/>
              <a:gd name="connsiteX6" fmla="*/ 1475131 w 1560902"/>
              <a:gd name="connsiteY6" fmla="*/ 60333 h 637917"/>
              <a:gd name="connsiteX7" fmla="*/ 175578 w 1560902"/>
              <a:gd name="connsiteY7" fmla="*/ 64123 h 637917"/>
              <a:gd name="connsiteX8" fmla="*/ 172633 w 1560902"/>
              <a:gd name="connsiteY8" fmla="*/ 449732 h 637917"/>
              <a:gd name="connsiteX9" fmla="*/ 272511 w 1560902"/>
              <a:gd name="connsiteY9" fmla="*/ 449732 h 637917"/>
              <a:gd name="connsiteX10" fmla="*/ 136256 w 1560902"/>
              <a:gd name="connsiteY10" fmla="*/ 637917 h 637917"/>
              <a:gd name="connsiteX11" fmla="*/ 0 w 1560902"/>
              <a:gd name="connsiteY11" fmla="*/ 449732 h 637917"/>
              <a:gd name="connsiteX0" fmla="*/ 0 w 1537089"/>
              <a:gd name="connsiteY0" fmla="*/ 449732 h 637917"/>
              <a:gd name="connsiteX1" fmla="*/ 99878 w 1537089"/>
              <a:gd name="connsiteY1" fmla="*/ 449732 h 637917"/>
              <a:gd name="connsiteX2" fmla="*/ 101759 w 1537089"/>
              <a:gd name="connsiteY2" fmla="*/ 2204 h 637917"/>
              <a:gd name="connsiteX3" fmla="*/ 1535773 w 1537089"/>
              <a:gd name="connsiteY3" fmla="*/ 0 h 637917"/>
              <a:gd name="connsiteX4" fmla="*/ 1537089 w 1537089"/>
              <a:gd name="connsiteY4" fmla="*/ 611984 h 637917"/>
              <a:gd name="connsiteX5" fmla="*/ 1469575 w 1537089"/>
              <a:gd name="connsiteY5" fmla="*/ 612778 h 637917"/>
              <a:gd name="connsiteX6" fmla="*/ 1475131 w 1537089"/>
              <a:gd name="connsiteY6" fmla="*/ 60333 h 637917"/>
              <a:gd name="connsiteX7" fmla="*/ 175578 w 1537089"/>
              <a:gd name="connsiteY7" fmla="*/ 64123 h 637917"/>
              <a:gd name="connsiteX8" fmla="*/ 172633 w 1537089"/>
              <a:gd name="connsiteY8" fmla="*/ 449732 h 637917"/>
              <a:gd name="connsiteX9" fmla="*/ 272511 w 1537089"/>
              <a:gd name="connsiteY9" fmla="*/ 449732 h 637917"/>
              <a:gd name="connsiteX10" fmla="*/ 136256 w 1537089"/>
              <a:gd name="connsiteY10" fmla="*/ 637917 h 637917"/>
              <a:gd name="connsiteX11" fmla="*/ 0 w 1537089"/>
              <a:gd name="connsiteY11" fmla="*/ 449732 h 637917"/>
              <a:gd name="connsiteX0" fmla="*/ 0 w 1537089"/>
              <a:gd name="connsiteY0" fmla="*/ 449732 h 637917"/>
              <a:gd name="connsiteX1" fmla="*/ 99878 w 1537089"/>
              <a:gd name="connsiteY1" fmla="*/ 449732 h 637917"/>
              <a:gd name="connsiteX2" fmla="*/ 101759 w 1537089"/>
              <a:gd name="connsiteY2" fmla="*/ 2204 h 637917"/>
              <a:gd name="connsiteX3" fmla="*/ 1535773 w 1537089"/>
              <a:gd name="connsiteY3" fmla="*/ 0 h 637917"/>
              <a:gd name="connsiteX4" fmla="*/ 1537089 w 1537089"/>
              <a:gd name="connsiteY4" fmla="*/ 611984 h 637917"/>
              <a:gd name="connsiteX5" fmla="*/ 1469575 w 1537089"/>
              <a:gd name="connsiteY5" fmla="*/ 612778 h 637917"/>
              <a:gd name="connsiteX6" fmla="*/ 1467987 w 1537089"/>
              <a:gd name="connsiteY6" fmla="*/ 53189 h 637917"/>
              <a:gd name="connsiteX7" fmla="*/ 175578 w 1537089"/>
              <a:gd name="connsiteY7" fmla="*/ 64123 h 637917"/>
              <a:gd name="connsiteX8" fmla="*/ 172633 w 1537089"/>
              <a:gd name="connsiteY8" fmla="*/ 449732 h 637917"/>
              <a:gd name="connsiteX9" fmla="*/ 272511 w 1537089"/>
              <a:gd name="connsiteY9" fmla="*/ 449732 h 637917"/>
              <a:gd name="connsiteX10" fmla="*/ 136256 w 1537089"/>
              <a:gd name="connsiteY10" fmla="*/ 637917 h 637917"/>
              <a:gd name="connsiteX11" fmla="*/ 0 w 1537089"/>
              <a:gd name="connsiteY11" fmla="*/ 449732 h 637917"/>
              <a:gd name="connsiteX0" fmla="*/ 0 w 1537089"/>
              <a:gd name="connsiteY0" fmla="*/ 449732 h 637917"/>
              <a:gd name="connsiteX1" fmla="*/ 99878 w 1537089"/>
              <a:gd name="connsiteY1" fmla="*/ 449732 h 637917"/>
              <a:gd name="connsiteX2" fmla="*/ 101759 w 1537089"/>
              <a:gd name="connsiteY2" fmla="*/ 2204 h 637917"/>
              <a:gd name="connsiteX3" fmla="*/ 1535773 w 1537089"/>
              <a:gd name="connsiteY3" fmla="*/ 0 h 637917"/>
              <a:gd name="connsiteX4" fmla="*/ 1537089 w 1537089"/>
              <a:gd name="connsiteY4" fmla="*/ 611984 h 637917"/>
              <a:gd name="connsiteX5" fmla="*/ 1469575 w 1537089"/>
              <a:gd name="connsiteY5" fmla="*/ 612778 h 637917"/>
              <a:gd name="connsiteX6" fmla="*/ 1467987 w 1537089"/>
              <a:gd name="connsiteY6" fmla="*/ 53189 h 637917"/>
              <a:gd name="connsiteX7" fmla="*/ 180340 w 1537089"/>
              <a:gd name="connsiteY7" fmla="*/ 90317 h 637917"/>
              <a:gd name="connsiteX8" fmla="*/ 172633 w 1537089"/>
              <a:gd name="connsiteY8" fmla="*/ 449732 h 637917"/>
              <a:gd name="connsiteX9" fmla="*/ 272511 w 1537089"/>
              <a:gd name="connsiteY9" fmla="*/ 449732 h 637917"/>
              <a:gd name="connsiteX10" fmla="*/ 136256 w 1537089"/>
              <a:gd name="connsiteY10" fmla="*/ 637917 h 637917"/>
              <a:gd name="connsiteX11" fmla="*/ 0 w 1537089"/>
              <a:gd name="connsiteY11" fmla="*/ 449732 h 637917"/>
              <a:gd name="connsiteX0" fmla="*/ 0 w 1537089"/>
              <a:gd name="connsiteY0" fmla="*/ 449732 h 637917"/>
              <a:gd name="connsiteX1" fmla="*/ 99878 w 1537089"/>
              <a:gd name="connsiteY1" fmla="*/ 449732 h 637917"/>
              <a:gd name="connsiteX2" fmla="*/ 101759 w 1537089"/>
              <a:gd name="connsiteY2" fmla="*/ 2204 h 637917"/>
              <a:gd name="connsiteX3" fmla="*/ 1535773 w 1537089"/>
              <a:gd name="connsiteY3" fmla="*/ 0 h 637917"/>
              <a:gd name="connsiteX4" fmla="*/ 1537089 w 1537089"/>
              <a:gd name="connsiteY4" fmla="*/ 611984 h 637917"/>
              <a:gd name="connsiteX5" fmla="*/ 1469575 w 1537089"/>
              <a:gd name="connsiteY5" fmla="*/ 612778 h 637917"/>
              <a:gd name="connsiteX6" fmla="*/ 1463224 w 1537089"/>
              <a:gd name="connsiteY6" fmla="*/ 98433 h 637917"/>
              <a:gd name="connsiteX7" fmla="*/ 180340 w 1537089"/>
              <a:gd name="connsiteY7" fmla="*/ 90317 h 637917"/>
              <a:gd name="connsiteX8" fmla="*/ 172633 w 1537089"/>
              <a:gd name="connsiteY8" fmla="*/ 449732 h 637917"/>
              <a:gd name="connsiteX9" fmla="*/ 272511 w 1537089"/>
              <a:gd name="connsiteY9" fmla="*/ 449732 h 637917"/>
              <a:gd name="connsiteX10" fmla="*/ 136256 w 1537089"/>
              <a:gd name="connsiteY10" fmla="*/ 637917 h 637917"/>
              <a:gd name="connsiteX11" fmla="*/ 0 w 1537089"/>
              <a:gd name="connsiteY11" fmla="*/ 449732 h 637917"/>
              <a:gd name="connsiteX0" fmla="*/ 0 w 1537089"/>
              <a:gd name="connsiteY0" fmla="*/ 449732 h 637917"/>
              <a:gd name="connsiteX1" fmla="*/ 99878 w 1537089"/>
              <a:gd name="connsiteY1" fmla="*/ 449732 h 637917"/>
              <a:gd name="connsiteX2" fmla="*/ 101759 w 1537089"/>
              <a:gd name="connsiteY2" fmla="*/ 2204 h 637917"/>
              <a:gd name="connsiteX3" fmla="*/ 1535773 w 1537089"/>
              <a:gd name="connsiteY3" fmla="*/ 0 h 637917"/>
              <a:gd name="connsiteX4" fmla="*/ 1537089 w 1537089"/>
              <a:gd name="connsiteY4" fmla="*/ 611984 h 637917"/>
              <a:gd name="connsiteX5" fmla="*/ 1469575 w 1537089"/>
              <a:gd name="connsiteY5" fmla="*/ 612778 h 637917"/>
              <a:gd name="connsiteX6" fmla="*/ 1470367 w 1537089"/>
              <a:gd name="connsiteY6" fmla="*/ 65096 h 637917"/>
              <a:gd name="connsiteX7" fmla="*/ 180340 w 1537089"/>
              <a:gd name="connsiteY7" fmla="*/ 90317 h 637917"/>
              <a:gd name="connsiteX8" fmla="*/ 172633 w 1537089"/>
              <a:gd name="connsiteY8" fmla="*/ 449732 h 637917"/>
              <a:gd name="connsiteX9" fmla="*/ 272511 w 1537089"/>
              <a:gd name="connsiteY9" fmla="*/ 449732 h 637917"/>
              <a:gd name="connsiteX10" fmla="*/ 136256 w 1537089"/>
              <a:gd name="connsiteY10" fmla="*/ 637917 h 637917"/>
              <a:gd name="connsiteX11" fmla="*/ 0 w 1537089"/>
              <a:gd name="connsiteY11" fmla="*/ 449732 h 637917"/>
              <a:gd name="connsiteX0" fmla="*/ 0 w 1537089"/>
              <a:gd name="connsiteY0" fmla="*/ 449732 h 637917"/>
              <a:gd name="connsiteX1" fmla="*/ 99878 w 1537089"/>
              <a:gd name="connsiteY1" fmla="*/ 449732 h 637917"/>
              <a:gd name="connsiteX2" fmla="*/ 101759 w 1537089"/>
              <a:gd name="connsiteY2" fmla="*/ 2204 h 637917"/>
              <a:gd name="connsiteX3" fmla="*/ 1535773 w 1537089"/>
              <a:gd name="connsiteY3" fmla="*/ 0 h 637917"/>
              <a:gd name="connsiteX4" fmla="*/ 1537089 w 1537089"/>
              <a:gd name="connsiteY4" fmla="*/ 611984 h 637917"/>
              <a:gd name="connsiteX5" fmla="*/ 1469575 w 1537089"/>
              <a:gd name="connsiteY5" fmla="*/ 612778 h 637917"/>
              <a:gd name="connsiteX6" fmla="*/ 1467985 w 1537089"/>
              <a:gd name="connsiteY6" fmla="*/ 72240 h 637917"/>
              <a:gd name="connsiteX7" fmla="*/ 180340 w 1537089"/>
              <a:gd name="connsiteY7" fmla="*/ 90317 h 637917"/>
              <a:gd name="connsiteX8" fmla="*/ 172633 w 1537089"/>
              <a:gd name="connsiteY8" fmla="*/ 449732 h 637917"/>
              <a:gd name="connsiteX9" fmla="*/ 272511 w 1537089"/>
              <a:gd name="connsiteY9" fmla="*/ 449732 h 637917"/>
              <a:gd name="connsiteX10" fmla="*/ 136256 w 1537089"/>
              <a:gd name="connsiteY10" fmla="*/ 637917 h 637917"/>
              <a:gd name="connsiteX11" fmla="*/ 0 w 1537089"/>
              <a:gd name="connsiteY11" fmla="*/ 449732 h 637917"/>
              <a:gd name="connsiteX0" fmla="*/ 0 w 1537089"/>
              <a:gd name="connsiteY0" fmla="*/ 449732 h 637917"/>
              <a:gd name="connsiteX1" fmla="*/ 99878 w 1537089"/>
              <a:gd name="connsiteY1" fmla="*/ 449732 h 637917"/>
              <a:gd name="connsiteX2" fmla="*/ 101759 w 1537089"/>
              <a:gd name="connsiteY2" fmla="*/ 2204 h 637917"/>
              <a:gd name="connsiteX3" fmla="*/ 1535773 w 1537089"/>
              <a:gd name="connsiteY3" fmla="*/ 0 h 637917"/>
              <a:gd name="connsiteX4" fmla="*/ 1537089 w 1537089"/>
              <a:gd name="connsiteY4" fmla="*/ 611984 h 637917"/>
              <a:gd name="connsiteX5" fmla="*/ 1469575 w 1537089"/>
              <a:gd name="connsiteY5" fmla="*/ 612778 h 637917"/>
              <a:gd name="connsiteX6" fmla="*/ 1467985 w 1537089"/>
              <a:gd name="connsiteY6" fmla="*/ 72240 h 637917"/>
              <a:gd name="connsiteX7" fmla="*/ 185102 w 1537089"/>
              <a:gd name="connsiteY7" fmla="*/ 71267 h 637917"/>
              <a:gd name="connsiteX8" fmla="*/ 172633 w 1537089"/>
              <a:gd name="connsiteY8" fmla="*/ 449732 h 637917"/>
              <a:gd name="connsiteX9" fmla="*/ 272511 w 1537089"/>
              <a:gd name="connsiteY9" fmla="*/ 449732 h 637917"/>
              <a:gd name="connsiteX10" fmla="*/ 136256 w 1537089"/>
              <a:gd name="connsiteY10" fmla="*/ 637917 h 637917"/>
              <a:gd name="connsiteX11" fmla="*/ 0 w 1537089"/>
              <a:gd name="connsiteY11" fmla="*/ 449732 h 637917"/>
              <a:gd name="connsiteX0" fmla="*/ 0 w 1537089"/>
              <a:gd name="connsiteY0" fmla="*/ 449732 h 637917"/>
              <a:gd name="connsiteX1" fmla="*/ 99878 w 1537089"/>
              <a:gd name="connsiteY1" fmla="*/ 449732 h 637917"/>
              <a:gd name="connsiteX2" fmla="*/ 101759 w 1537089"/>
              <a:gd name="connsiteY2" fmla="*/ 2204 h 637917"/>
              <a:gd name="connsiteX3" fmla="*/ 1535773 w 1537089"/>
              <a:gd name="connsiteY3" fmla="*/ 0 h 637917"/>
              <a:gd name="connsiteX4" fmla="*/ 1537089 w 1537089"/>
              <a:gd name="connsiteY4" fmla="*/ 611984 h 637917"/>
              <a:gd name="connsiteX5" fmla="*/ 1469575 w 1537089"/>
              <a:gd name="connsiteY5" fmla="*/ 612778 h 637917"/>
              <a:gd name="connsiteX6" fmla="*/ 1467985 w 1537089"/>
              <a:gd name="connsiteY6" fmla="*/ 72240 h 637917"/>
              <a:gd name="connsiteX7" fmla="*/ 185102 w 1537089"/>
              <a:gd name="connsiteY7" fmla="*/ 71267 h 637917"/>
              <a:gd name="connsiteX8" fmla="*/ 172633 w 1537089"/>
              <a:gd name="connsiteY8" fmla="*/ 449732 h 637917"/>
              <a:gd name="connsiteX9" fmla="*/ 272511 w 1537089"/>
              <a:gd name="connsiteY9" fmla="*/ 449732 h 637917"/>
              <a:gd name="connsiteX10" fmla="*/ 136256 w 1537089"/>
              <a:gd name="connsiteY10" fmla="*/ 637917 h 637917"/>
              <a:gd name="connsiteX11" fmla="*/ 0 w 1537089"/>
              <a:gd name="connsiteY11" fmla="*/ 449732 h 637917"/>
              <a:gd name="connsiteX0" fmla="*/ 0 w 1537089"/>
              <a:gd name="connsiteY0" fmla="*/ 449732 h 637917"/>
              <a:gd name="connsiteX1" fmla="*/ 99878 w 1537089"/>
              <a:gd name="connsiteY1" fmla="*/ 449732 h 637917"/>
              <a:gd name="connsiteX2" fmla="*/ 101759 w 1537089"/>
              <a:gd name="connsiteY2" fmla="*/ 2204 h 637917"/>
              <a:gd name="connsiteX3" fmla="*/ 1535773 w 1537089"/>
              <a:gd name="connsiteY3" fmla="*/ 0 h 637917"/>
              <a:gd name="connsiteX4" fmla="*/ 1537089 w 1537089"/>
              <a:gd name="connsiteY4" fmla="*/ 611984 h 637917"/>
              <a:gd name="connsiteX5" fmla="*/ 1469575 w 1537089"/>
              <a:gd name="connsiteY5" fmla="*/ 612778 h 637917"/>
              <a:gd name="connsiteX6" fmla="*/ 1467985 w 1537089"/>
              <a:gd name="connsiteY6" fmla="*/ 72240 h 637917"/>
              <a:gd name="connsiteX7" fmla="*/ 173196 w 1537089"/>
              <a:gd name="connsiteY7" fmla="*/ 76030 h 637917"/>
              <a:gd name="connsiteX8" fmla="*/ 172633 w 1537089"/>
              <a:gd name="connsiteY8" fmla="*/ 449732 h 637917"/>
              <a:gd name="connsiteX9" fmla="*/ 272511 w 1537089"/>
              <a:gd name="connsiteY9" fmla="*/ 449732 h 637917"/>
              <a:gd name="connsiteX10" fmla="*/ 136256 w 1537089"/>
              <a:gd name="connsiteY10" fmla="*/ 637917 h 637917"/>
              <a:gd name="connsiteX11" fmla="*/ 0 w 1537089"/>
              <a:gd name="connsiteY11" fmla="*/ 449732 h 637917"/>
              <a:gd name="connsiteX0" fmla="*/ 0 w 1537089"/>
              <a:gd name="connsiteY0" fmla="*/ 449732 h 637917"/>
              <a:gd name="connsiteX1" fmla="*/ 99878 w 1537089"/>
              <a:gd name="connsiteY1" fmla="*/ 449732 h 637917"/>
              <a:gd name="connsiteX2" fmla="*/ 101759 w 1537089"/>
              <a:gd name="connsiteY2" fmla="*/ 2204 h 637917"/>
              <a:gd name="connsiteX3" fmla="*/ 1535773 w 1537089"/>
              <a:gd name="connsiteY3" fmla="*/ 0 h 637917"/>
              <a:gd name="connsiteX4" fmla="*/ 1537089 w 1537089"/>
              <a:gd name="connsiteY4" fmla="*/ 611984 h 637917"/>
              <a:gd name="connsiteX5" fmla="*/ 1469575 w 1537089"/>
              <a:gd name="connsiteY5" fmla="*/ 612778 h 637917"/>
              <a:gd name="connsiteX6" fmla="*/ 1467985 w 1537089"/>
              <a:gd name="connsiteY6" fmla="*/ 72240 h 637917"/>
              <a:gd name="connsiteX7" fmla="*/ 177958 w 1537089"/>
              <a:gd name="connsiteY7" fmla="*/ 87936 h 637917"/>
              <a:gd name="connsiteX8" fmla="*/ 172633 w 1537089"/>
              <a:gd name="connsiteY8" fmla="*/ 449732 h 637917"/>
              <a:gd name="connsiteX9" fmla="*/ 272511 w 1537089"/>
              <a:gd name="connsiteY9" fmla="*/ 449732 h 637917"/>
              <a:gd name="connsiteX10" fmla="*/ 136256 w 1537089"/>
              <a:gd name="connsiteY10" fmla="*/ 637917 h 637917"/>
              <a:gd name="connsiteX11" fmla="*/ 0 w 1537089"/>
              <a:gd name="connsiteY11" fmla="*/ 449732 h 637917"/>
              <a:gd name="connsiteX0" fmla="*/ 0 w 1537089"/>
              <a:gd name="connsiteY0" fmla="*/ 449732 h 637917"/>
              <a:gd name="connsiteX1" fmla="*/ 99878 w 1537089"/>
              <a:gd name="connsiteY1" fmla="*/ 449732 h 637917"/>
              <a:gd name="connsiteX2" fmla="*/ 101759 w 1537089"/>
              <a:gd name="connsiteY2" fmla="*/ 2204 h 637917"/>
              <a:gd name="connsiteX3" fmla="*/ 1535773 w 1537089"/>
              <a:gd name="connsiteY3" fmla="*/ 0 h 637917"/>
              <a:gd name="connsiteX4" fmla="*/ 1537089 w 1537089"/>
              <a:gd name="connsiteY4" fmla="*/ 611984 h 637917"/>
              <a:gd name="connsiteX5" fmla="*/ 1469575 w 1537089"/>
              <a:gd name="connsiteY5" fmla="*/ 612778 h 637917"/>
              <a:gd name="connsiteX6" fmla="*/ 1467985 w 1537089"/>
              <a:gd name="connsiteY6" fmla="*/ 72240 h 637917"/>
              <a:gd name="connsiteX7" fmla="*/ 173195 w 1537089"/>
              <a:gd name="connsiteY7" fmla="*/ 78411 h 637917"/>
              <a:gd name="connsiteX8" fmla="*/ 172633 w 1537089"/>
              <a:gd name="connsiteY8" fmla="*/ 449732 h 637917"/>
              <a:gd name="connsiteX9" fmla="*/ 272511 w 1537089"/>
              <a:gd name="connsiteY9" fmla="*/ 449732 h 637917"/>
              <a:gd name="connsiteX10" fmla="*/ 136256 w 1537089"/>
              <a:gd name="connsiteY10" fmla="*/ 637917 h 637917"/>
              <a:gd name="connsiteX11" fmla="*/ 0 w 1537089"/>
              <a:gd name="connsiteY11" fmla="*/ 449732 h 637917"/>
              <a:gd name="connsiteX0" fmla="*/ 0 w 1537089"/>
              <a:gd name="connsiteY0" fmla="*/ 449732 h 637917"/>
              <a:gd name="connsiteX1" fmla="*/ 99878 w 1537089"/>
              <a:gd name="connsiteY1" fmla="*/ 449732 h 637917"/>
              <a:gd name="connsiteX2" fmla="*/ 101759 w 1537089"/>
              <a:gd name="connsiteY2" fmla="*/ 2204 h 637917"/>
              <a:gd name="connsiteX3" fmla="*/ 1535773 w 1537089"/>
              <a:gd name="connsiteY3" fmla="*/ 0 h 637917"/>
              <a:gd name="connsiteX4" fmla="*/ 1537089 w 1537089"/>
              <a:gd name="connsiteY4" fmla="*/ 611984 h 637917"/>
              <a:gd name="connsiteX5" fmla="*/ 1469575 w 1537089"/>
              <a:gd name="connsiteY5" fmla="*/ 612778 h 637917"/>
              <a:gd name="connsiteX6" fmla="*/ 1467985 w 1537089"/>
              <a:gd name="connsiteY6" fmla="*/ 72240 h 637917"/>
              <a:gd name="connsiteX7" fmla="*/ 173195 w 1537089"/>
              <a:gd name="connsiteY7" fmla="*/ 83173 h 637917"/>
              <a:gd name="connsiteX8" fmla="*/ 172633 w 1537089"/>
              <a:gd name="connsiteY8" fmla="*/ 449732 h 637917"/>
              <a:gd name="connsiteX9" fmla="*/ 272511 w 1537089"/>
              <a:gd name="connsiteY9" fmla="*/ 449732 h 637917"/>
              <a:gd name="connsiteX10" fmla="*/ 136256 w 1537089"/>
              <a:gd name="connsiteY10" fmla="*/ 637917 h 637917"/>
              <a:gd name="connsiteX11" fmla="*/ 0 w 1537089"/>
              <a:gd name="connsiteY11" fmla="*/ 449732 h 637917"/>
              <a:gd name="connsiteX0" fmla="*/ 0 w 1537089"/>
              <a:gd name="connsiteY0" fmla="*/ 449732 h 637917"/>
              <a:gd name="connsiteX1" fmla="*/ 99878 w 1537089"/>
              <a:gd name="connsiteY1" fmla="*/ 449732 h 637917"/>
              <a:gd name="connsiteX2" fmla="*/ 101759 w 1537089"/>
              <a:gd name="connsiteY2" fmla="*/ 2204 h 637917"/>
              <a:gd name="connsiteX3" fmla="*/ 1535773 w 1537089"/>
              <a:gd name="connsiteY3" fmla="*/ 0 h 637917"/>
              <a:gd name="connsiteX4" fmla="*/ 1537089 w 1537089"/>
              <a:gd name="connsiteY4" fmla="*/ 611984 h 637917"/>
              <a:gd name="connsiteX5" fmla="*/ 1469575 w 1537089"/>
              <a:gd name="connsiteY5" fmla="*/ 612778 h 637917"/>
              <a:gd name="connsiteX6" fmla="*/ 1465604 w 1537089"/>
              <a:gd name="connsiteY6" fmla="*/ 86527 h 637917"/>
              <a:gd name="connsiteX7" fmla="*/ 173195 w 1537089"/>
              <a:gd name="connsiteY7" fmla="*/ 83173 h 637917"/>
              <a:gd name="connsiteX8" fmla="*/ 172633 w 1537089"/>
              <a:gd name="connsiteY8" fmla="*/ 449732 h 637917"/>
              <a:gd name="connsiteX9" fmla="*/ 272511 w 1537089"/>
              <a:gd name="connsiteY9" fmla="*/ 449732 h 637917"/>
              <a:gd name="connsiteX10" fmla="*/ 136256 w 1537089"/>
              <a:gd name="connsiteY10" fmla="*/ 637917 h 637917"/>
              <a:gd name="connsiteX11" fmla="*/ 0 w 1537089"/>
              <a:gd name="connsiteY11" fmla="*/ 449732 h 637917"/>
              <a:gd name="connsiteX0" fmla="*/ 0 w 1537089"/>
              <a:gd name="connsiteY0" fmla="*/ 449732 h 637917"/>
              <a:gd name="connsiteX1" fmla="*/ 99878 w 1537089"/>
              <a:gd name="connsiteY1" fmla="*/ 449732 h 637917"/>
              <a:gd name="connsiteX2" fmla="*/ 101759 w 1537089"/>
              <a:gd name="connsiteY2" fmla="*/ 2204 h 637917"/>
              <a:gd name="connsiteX3" fmla="*/ 1535773 w 1537089"/>
              <a:gd name="connsiteY3" fmla="*/ 0 h 637917"/>
              <a:gd name="connsiteX4" fmla="*/ 1537089 w 1537089"/>
              <a:gd name="connsiteY4" fmla="*/ 611984 h 637917"/>
              <a:gd name="connsiteX5" fmla="*/ 1469575 w 1537089"/>
              <a:gd name="connsiteY5" fmla="*/ 612778 h 637917"/>
              <a:gd name="connsiteX6" fmla="*/ 1470366 w 1537089"/>
              <a:gd name="connsiteY6" fmla="*/ 81764 h 637917"/>
              <a:gd name="connsiteX7" fmla="*/ 173195 w 1537089"/>
              <a:gd name="connsiteY7" fmla="*/ 83173 h 637917"/>
              <a:gd name="connsiteX8" fmla="*/ 172633 w 1537089"/>
              <a:gd name="connsiteY8" fmla="*/ 449732 h 637917"/>
              <a:gd name="connsiteX9" fmla="*/ 272511 w 1537089"/>
              <a:gd name="connsiteY9" fmla="*/ 449732 h 637917"/>
              <a:gd name="connsiteX10" fmla="*/ 136256 w 1537089"/>
              <a:gd name="connsiteY10" fmla="*/ 637917 h 637917"/>
              <a:gd name="connsiteX11" fmla="*/ 0 w 1537089"/>
              <a:gd name="connsiteY11" fmla="*/ 449732 h 63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7089" h="637917">
                <a:moveTo>
                  <a:pt x="0" y="449732"/>
                </a:moveTo>
                <a:lnTo>
                  <a:pt x="99878" y="449732"/>
                </a:lnTo>
                <a:lnTo>
                  <a:pt x="101759" y="2204"/>
                </a:lnTo>
                <a:lnTo>
                  <a:pt x="1535773" y="0"/>
                </a:lnTo>
                <a:cubicBezTo>
                  <a:pt x="1536212" y="203995"/>
                  <a:pt x="1536650" y="407989"/>
                  <a:pt x="1537089" y="611984"/>
                </a:cubicBezTo>
                <a:lnTo>
                  <a:pt x="1469575" y="612778"/>
                </a:lnTo>
                <a:cubicBezTo>
                  <a:pt x="1469046" y="426248"/>
                  <a:pt x="1470895" y="268294"/>
                  <a:pt x="1470366" y="81764"/>
                </a:cubicBezTo>
                <a:lnTo>
                  <a:pt x="173195" y="83173"/>
                </a:lnTo>
                <a:cubicBezTo>
                  <a:pt x="173007" y="207740"/>
                  <a:pt x="172821" y="325165"/>
                  <a:pt x="172633" y="449732"/>
                </a:cubicBezTo>
                <a:lnTo>
                  <a:pt x="272511" y="449732"/>
                </a:lnTo>
                <a:lnTo>
                  <a:pt x="136256" y="637917"/>
                </a:lnTo>
                <a:lnTo>
                  <a:pt x="0" y="449732"/>
                </a:lnTo>
                <a:close/>
              </a:path>
            </a:pathLst>
          </a:cu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 rot="5400000">
            <a:off x="7805818" y="186845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…</a:t>
            </a:r>
            <a:endParaRPr kumimoji="1" lang="ja-JP" altLang="en-US" sz="2400" b="1" dirty="0"/>
          </a:p>
        </p:txBody>
      </p:sp>
      <p:sp>
        <p:nvSpPr>
          <p:cNvPr id="44" name="テキスト ボックス 43"/>
          <p:cNvSpPr txBox="1"/>
          <p:nvPr/>
        </p:nvSpPr>
        <p:spPr>
          <a:xfrm rot="5400000">
            <a:off x="7816709" y="473478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…</a:t>
            </a:r>
            <a:endParaRPr kumimoji="1" lang="ja-JP" altLang="en-US" sz="2400" b="1" dirty="0"/>
          </a:p>
        </p:txBody>
      </p:sp>
      <p:sp>
        <p:nvSpPr>
          <p:cNvPr id="45" name="テキスト ボックス 44"/>
          <p:cNvSpPr txBox="1"/>
          <p:nvPr/>
        </p:nvSpPr>
        <p:spPr>
          <a:xfrm rot="5400000">
            <a:off x="2486069" y="45704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…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91522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/>
        </p:nvSpPr>
        <p:spPr bwMode="auto">
          <a:xfrm>
            <a:off x="1315742" y="1405997"/>
            <a:ext cx="1512168" cy="143667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 bwMode="auto">
          <a:xfrm>
            <a:off x="1176627" y="1502411"/>
            <a:ext cx="1512168" cy="143667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4. </a:t>
            </a:r>
            <a:r>
              <a:rPr lang="ja-JP" altLang="en-US" sz="2954" dirty="0"/>
              <a:t>実験 </a:t>
            </a:r>
            <a:r>
              <a:rPr lang="en-US" altLang="ja-JP" sz="2954" dirty="0"/>
              <a:t>–2. </a:t>
            </a:r>
            <a:r>
              <a:rPr lang="ja-JP" altLang="en-US" sz="2954" dirty="0"/>
              <a:t>パラメータの単位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3832643"/>
            <a:ext cx="309571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dirty="0"/>
              <a:t>Mini-batch</a:t>
            </a:r>
            <a:r>
              <a:rPr kumimoji="1" lang="ja-JP" altLang="en-US" sz="3200" dirty="0"/>
              <a:t>単位</a:t>
            </a:r>
          </a:p>
        </p:txBody>
      </p:sp>
      <p:sp>
        <p:nvSpPr>
          <p:cNvPr id="7" name="正方形/長方形 6"/>
          <p:cNvSpPr/>
          <p:nvPr/>
        </p:nvSpPr>
        <p:spPr bwMode="auto">
          <a:xfrm>
            <a:off x="1037512" y="1610763"/>
            <a:ext cx="1512168" cy="143667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 bwMode="auto">
          <a:xfrm>
            <a:off x="899803" y="1719115"/>
            <a:ext cx="1512168" cy="143667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 bwMode="auto">
          <a:xfrm>
            <a:off x="758958" y="1827467"/>
            <a:ext cx="1512168" cy="143667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6038" y="759574"/>
            <a:ext cx="112562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/>
              <a:t>Input</a:t>
            </a:r>
            <a:endParaRPr kumimoji="1" lang="ja-JP" altLang="en-US" sz="2800" dirty="0"/>
          </a:p>
        </p:txBody>
      </p:sp>
      <p:sp>
        <p:nvSpPr>
          <p:cNvPr id="40" name="正方形/長方形 39"/>
          <p:cNvSpPr/>
          <p:nvPr/>
        </p:nvSpPr>
        <p:spPr bwMode="auto">
          <a:xfrm>
            <a:off x="1315742" y="4657458"/>
            <a:ext cx="1512168" cy="1436672"/>
          </a:xfrm>
          <a:prstGeom prst="rect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 bwMode="auto">
          <a:xfrm>
            <a:off x="1176627" y="4753872"/>
            <a:ext cx="1512168" cy="1436672"/>
          </a:xfrm>
          <a:prstGeom prst="rect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 bwMode="auto">
          <a:xfrm>
            <a:off x="1037512" y="4862224"/>
            <a:ext cx="1512168" cy="1436672"/>
          </a:xfrm>
          <a:prstGeom prst="rect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 bwMode="auto">
          <a:xfrm>
            <a:off x="899803" y="4970576"/>
            <a:ext cx="1512168" cy="1436672"/>
          </a:xfrm>
          <a:prstGeom prst="rect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 bwMode="auto">
          <a:xfrm>
            <a:off x="758958" y="5078928"/>
            <a:ext cx="1512168" cy="1436672"/>
          </a:xfrm>
          <a:prstGeom prst="rect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 bwMode="auto">
          <a:xfrm>
            <a:off x="3791949" y="4645858"/>
            <a:ext cx="1512168" cy="1436672"/>
          </a:xfrm>
          <a:prstGeom prst="rect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 bwMode="auto">
          <a:xfrm>
            <a:off x="3652834" y="4742272"/>
            <a:ext cx="1512168" cy="1436672"/>
          </a:xfrm>
          <a:prstGeom prst="rect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 bwMode="auto">
          <a:xfrm>
            <a:off x="3513719" y="4850624"/>
            <a:ext cx="1512168" cy="1436672"/>
          </a:xfrm>
          <a:prstGeom prst="rect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 bwMode="auto">
          <a:xfrm>
            <a:off x="3376010" y="4958976"/>
            <a:ext cx="1512168" cy="1436672"/>
          </a:xfrm>
          <a:prstGeom prst="rect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 bwMode="auto">
          <a:xfrm>
            <a:off x="3235165" y="5067328"/>
            <a:ext cx="1512168" cy="1436672"/>
          </a:xfrm>
          <a:prstGeom prst="rect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7" name="正方形/長方形 56"/>
          <p:cNvSpPr/>
          <p:nvPr/>
        </p:nvSpPr>
        <p:spPr bwMode="auto">
          <a:xfrm>
            <a:off x="3796434" y="1407887"/>
            <a:ext cx="1512168" cy="143667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 bwMode="auto">
          <a:xfrm>
            <a:off x="3657319" y="1504301"/>
            <a:ext cx="1512168" cy="143667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 bwMode="auto">
          <a:xfrm>
            <a:off x="3518204" y="1612653"/>
            <a:ext cx="1512168" cy="143667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0" name="正方形/長方形 59"/>
          <p:cNvSpPr/>
          <p:nvPr/>
        </p:nvSpPr>
        <p:spPr bwMode="auto">
          <a:xfrm>
            <a:off x="3380495" y="1721005"/>
            <a:ext cx="1512168" cy="143667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1" name="正方形/長方形 60"/>
          <p:cNvSpPr/>
          <p:nvPr/>
        </p:nvSpPr>
        <p:spPr bwMode="auto">
          <a:xfrm>
            <a:off x="3239650" y="1829357"/>
            <a:ext cx="1512168" cy="143667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2" name="正方形/長方形 61"/>
          <p:cNvSpPr/>
          <p:nvPr/>
        </p:nvSpPr>
        <p:spPr bwMode="auto">
          <a:xfrm>
            <a:off x="6265398" y="1405167"/>
            <a:ext cx="1512168" cy="143667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 bwMode="auto">
          <a:xfrm>
            <a:off x="6126283" y="1501581"/>
            <a:ext cx="1512168" cy="143667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4" name="正方形/長方形 63"/>
          <p:cNvSpPr/>
          <p:nvPr/>
        </p:nvSpPr>
        <p:spPr bwMode="auto">
          <a:xfrm>
            <a:off x="5987168" y="1609933"/>
            <a:ext cx="1512168" cy="143667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5" name="正方形/長方形 64"/>
          <p:cNvSpPr/>
          <p:nvPr/>
        </p:nvSpPr>
        <p:spPr bwMode="auto">
          <a:xfrm>
            <a:off x="5849459" y="1718285"/>
            <a:ext cx="1512168" cy="143667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6" name="正方形/長方形 65"/>
          <p:cNvSpPr/>
          <p:nvPr/>
        </p:nvSpPr>
        <p:spPr bwMode="auto">
          <a:xfrm>
            <a:off x="5708614" y="1826637"/>
            <a:ext cx="1512168" cy="143667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7" name="正方形/長方形 66"/>
          <p:cNvSpPr/>
          <p:nvPr/>
        </p:nvSpPr>
        <p:spPr bwMode="auto">
          <a:xfrm>
            <a:off x="6265398" y="4657458"/>
            <a:ext cx="1512168" cy="1436672"/>
          </a:xfrm>
          <a:prstGeom prst="rect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8" name="正方形/長方形 67"/>
          <p:cNvSpPr/>
          <p:nvPr/>
        </p:nvSpPr>
        <p:spPr bwMode="auto">
          <a:xfrm>
            <a:off x="6126283" y="4753872"/>
            <a:ext cx="1512168" cy="1436672"/>
          </a:xfrm>
          <a:prstGeom prst="rect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9" name="正方形/長方形 68"/>
          <p:cNvSpPr/>
          <p:nvPr/>
        </p:nvSpPr>
        <p:spPr bwMode="auto">
          <a:xfrm>
            <a:off x="5987168" y="4862224"/>
            <a:ext cx="1512168" cy="1436672"/>
          </a:xfrm>
          <a:prstGeom prst="rect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0" name="正方形/長方形 69"/>
          <p:cNvSpPr/>
          <p:nvPr/>
        </p:nvSpPr>
        <p:spPr bwMode="auto">
          <a:xfrm>
            <a:off x="5849459" y="4970576"/>
            <a:ext cx="1512168" cy="1436672"/>
          </a:xfrm>
          <a:prstGeom prst="rect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 bwMode="auto">
          <a:xfrm>
            <a:off x="5708614" y="5078928"/>
            <a:ext cx="1512168" cy="1436672"/>
          </a:xfrm>
          <a:prstGeom prst="rect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920372" y="598528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…</a:t>
            </a:r>
            <a:endParaRPr kumimoji="1" lang="ja-JP" altLang="en-US" sz="4000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7920604" y="280101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…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1937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/>
        </p:nvSpPr>
        <p:spPr bwMode="auto">
          <a:xfrm>
            <a:off x="1315742" y="1405997"/>
            <a:ext cx="1512168" cy="1436672"/>
          </a:xfrm>
          <a:prstGeom prst="rect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 bwMode="auto">
          <a:xfrm>
            <a:off x="1176627" y="1502411"/>
            <a:ext cx="1512168" cy="1436672"/>
          </a:xfrm>
          <a:prstGeom prst="rect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4. </a:t>
            </a:r>
            <a:r>
              <a:rPr lang="ja-JP" altLang="en-US" sz="2954" dirty="0"/>
              <a:t>実験 </a:t>
            </a:r>
            <a:r>
              <a:rPr lang="en-US" altLang="ja-JP" sz="2954" dirty="0"/>
              <a:t>–2. </a:t>
            </a:r>
            <a:r>
              <a:rPr lang="ja-JP" altLang="en-US" sz="2954" dirty="0"/>
              <a:t>パラメータの単位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3556" y="724594"/>
            <a:ext cx="182614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3200" dirty="0"/>
              <a:t>画像単位</a:t>
            </a:r>
            <a:endParaRPr kumimoji="1" lang="ja-JP" altLang="en-US" sz="3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1520" y="3930886"/>
            <a:ext cx="262123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dirty="0"/>
              <a:t>Channel</a:t>
            </a:r>
            <a:r>
              <a:rPr kumimoji="1" lang="ja-JP" altLang="en-US" sz="3200" dirty="0"/>
              <a:t>単位</a:t>
            </a:r>
          </a:p>
        </p:txBody>
      </p:sp>
      <p:sp>
        <p:nvSpPr>
          <p:cNvPr id="7" name="正方形/長方形 6"/>
          <p:cNvSpPr/>
          <p:nvPr/>
        </p:nvSpPr>
        <p:spPr bwMode="auto">
          <a:xfrm>
            <a:off x="1037512" y="1610763"/>
            <a:ext cx="1512168" cy="1436672"/>
          </a:xfrm>
          <a:prstGeom prst="rect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 bwMode="auto">
          <a:xfrm>
            <a:off x="899803" y="1719115"/>
            <a:ext cx="1512168" cy="1436672"/>
          </a:xfrm>
          <a:prstGeom prst="rect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 bwMode="auto">
          <a:xfrm>
            <a:off x="758958" y="1827467"/>
            <a:ext cx="1512168" cy="1436672"/>
          </a:xfrm>
          <a:prstGeom prst="rect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 bwMode="auto">
          <a:xfrm>
            <a:off x="1315742" y="4657458"/>
            <a:ext cx="1512168" cy="1436672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 bwMode="auto">
          <a:xfrm>
            <a:off x="1176627" y="4753872"/>
            <a:ext cx="1512168" cy="143667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 bwMode="auto">
          <a:xfrm>
            <a:off x="1037512" y="4862224"/>
            <a:ext cx="1512168" cy="143667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 bwMode="auto">
          <a:xfrm>
            <a:off x="899803" y="4970576"/>
            <a:ext cx="1512168" cy="143667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 bwMode="auto">
          <a:xfrm>
            <a:off x="758958" y="5078928"/>
            <a:ext cx="1512168" cy="143667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 bwMode="auto">
          <a:xfrm>
            <a:off x="3791949" y="4645858"/>
            <a:ext cx="1512168" cy="1436672"/>
          </a:xfrm>
          <a:prstGeom prst="rect">
            <a:avLst/>
          </a:prstGeom>
          <a:ln>
            <a:solidFill>
              <a:schemeClr val="accent1">
                <a:lumMod val="10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 bwMode="auto">
          <a:xfrm>
            <a:off x="3652834" y="4742272"/>
            <a:ext cx="1512168" cy="1436672"/>
          </a:xfrm>
          <a:prstGeom prst="rect">
            <a:avLst/>
          </a:prstGeom>
          <a:ln>
            <a:solidFill>
              <a:schemeClr val="accent1">
                <a:lumMod val="25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 bwMode="auto">
          <a:xfrm>
            <a:off x="3513719" y="4850624"/>
            <a:ext cx="1512168" cy="143667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 bwMode="auto">
          <a:xfrm>
            <a:off x="3376010" y="4958976"/>
            <a:ext cx="1512168" cy="143667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 bwMode="auto">
          <a:xfrm>
            <a:off x="3235165" y="5067328"/>
            <a:ext cx="1512168" cy="143667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7" name="正方形/長方形 56"/>
          <p:cNvSpPr/>
          <p:nvPr/>
        </p:nvSpPr>
        <p:spPr bwMode="auto">
          <a:xfrm>
            <a:off x="3796434" y="1407887"/>
            <a:ext cx="1512168" cy="1436672"/>
          </a:xfrm>
          <a:prstGeom prst="rect">
            <a:avLst/>
          </a:prstGeom>
          <a:ln>
            <a:solidFill>
              <a:srgbClr val="0070C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 bwMode="auto">
          <a:xfrm>
            <a:off x="3657319" y="1504301"/>
            <a:ext cx="1512168" cy="1436672"/>
          </a:xfrm>
          <a:prstGeom prst="rect">
            <a:avLst/>
          </a:prstGeom>
          <a:ln>
            <a:solidFill>
              <a:srgbClr val="0070C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 bwMode="auto">
          <a:xfrm>
            <a:off x="3518204" y="1612653"/>
            <a:ext cx="1512168" cy="1436672"/>
          </a:xfrm>
          <a:prstGeom prst="rect">
            <a:avLst/>
          </a:prstGeom>
          <a:ln>
            <a:solidFill>
              <a:srgbClr val="0070C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0" name="正方形/長方形 59"/>
          <p:cNvSpPr/>
          <p:nvPr/>
        </p:nvSpPr>
        <p:spPr bwMode="auto">
          <a:xfrm>
            <a:off x="3380495" y="1721005"/>
            <a:ext cx="1512168" cy="1436672"/>
          </a:xfrm>
          <a:prstGeom prst="rect">
            <a:avLst/>
          </a:prstGeom>
          <a:ln>
            <a:solidFill>
              <a:srgbClr val="0070C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1" name="正方形/長方形 60"/>
          <p:cNvSpPr/>
          <p:nvPr/>
        </p:nvSpPr>
        <p:spPr bwMode="auto">
          <a:xfrm>
            <a:off x="3239650" y="1829357"/>
            <a:ext cx="1512168" cy="1436672"/>
          </a:xfrm>
          <a:prstGeom prst="rect">
            <a:avLst/>
          </a:prstGeom>
          <a:ln>
            <a:solidFill>
              <a:srgbClr val="0070C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2" name="正方形/長方形 61"/>
          <p:cNvSpPr/>
          <p:nvPr/>
        </p:nvSpPr>
        <p:spPr bwMode="auto">
          <a:xfrm>
            <a:off x="6265398" y="1405167"/>
            <a:ext cx="1512168" cy="1436672"/>
          </a:xfrm>
          <a:prstGeom prst="rect">
            <a:avLst/>
          </a:prstGeom>
          <a:ln>
            <a:solidFill>
              <a:srgbClr val="7030A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 bwMode="auto">
          <a:xfrm>
            <a:off x="6126283" y="1501581"/>
            <a:ext cx="1512168" cy="1436672"/>
          </a:xfrm>
          <a:prstGeom prst="rect">
            <a:avLst/>
          </a:prstGeom>
          <a:ln>
            <a:solidFill>
              <a:srgbClr val="7030A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4" name="正方形/長方形 63"/>
          <p:cNvSpPr/>
          <p:nvPr/>
        </p:nvSpPr>
        <p:spPr bwMode="auto">
          <a:xfrm>
            <a:off x="5987168" y="1609933"/>
            <a:ext cx="1512168" cy="1436672"/>
          </a:xfrm>
          <a:prstGeom prst="rect">
            <a:avLst/>
          </a:prstGeom>
          <a:ln>
            <a:solidFill>
              <a:srgbClr val="7030A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5" name="正方形/長方形 64"/>
          <p:cNvSpPr/>
          <p:nvPr/>
        </p:nvSpPr>
        <p:spPr bwMode="auto">
          <a:xfrm>
            <a:off x="5849459" y="1718285"/>
            <a:ext cx="1512168" cy="1436672"/>
          </a:xfrm>
          <a:prstGeom prst="rect">
            <a:avLst/>
          </a:prstGeom>
          <a:ln>
            <a:solidFill>
              <a:srgbClr val="7030A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6" name="正方形/長方形 65"/>
          <p:cNvSpPr/>
          <p:nvPr/>
        </p:nvSpPr>
        <p:spPr bwMode="auto">
          <a:xfrm>
            <a:off x="5708614" y="1826637"/>
            <a:ext cx="1512168" cy="1436672"/>
          </a:xfrm>
          <a:prstGeom prst="rect">
            <a:avLst/>
          </a:prstGeom>
          <a:ln>
            <a:solidFill>
              <a:srgbClr val="7030A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7" name="正方形/長方形 66"/>
          <p:cNvSpPr/>
          <p:nvPr/>
        </p:nvSpPr>
        <p:spPr bwMode="auto">
          <a:xfrm>
            <a:off x="6265398" y="4657458"/>
            <a:ext cx="1512168" cy="1436672"/>
          </a:xfrm>
          <a:prstGeom prst="rect">
            <a:avLst/>
          </a:prstGeom>
          <a:ln>
            <a:solidFill>
              <a:srgbClr val="00B05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8" name="正方形/長方形 67"/>
          <p:cNvSpPr/>
          <p:nvPr/>
        </p:nvSpPr>
        <p:spPr bwMode="auto">
          <a:xfrm>
            <a:off x="6126283" y="4753872"/>
            <a:ext cx="1512168" cy="1436672"/>
          </a:xfrm>
          <a:prstGeom prst="rect">
            <a:avLst/>
          </a:prstGeom>
          <a:ln>
            <a:solidFill>
              <a:srgbClr val="92D05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9" name="正方形/長方形 68"/>
          <p:cNvSpPr/>
          <p:nvPr/>
        </p:nvSpPr>
        <p:spPr bwMode="auto">
          <a:xfrm>
            <a:off x="5987168" y="4862224"/>
            <a:ext cx="1512168" cy="1436672"/>
          </a:xfrm>
          <a:prstGeom prst="rect">
            <a:avLst/>
          </a:prstGeom>
          <a:ln>
            <a:solidFill>
              <a:srgbClr val="FFFF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0" name="正方形/長方形 69"/>
          <p:cNvSpPr/>
          <p:nvPr/>
        </p:nvSpPr>
        <p:spPr bwMode="auto">
          <a:xfrm>
            <a:off x="5849459" y="4970576"/>
            <a:ext cx="1512168" cy="1436672"/>
          </a:xfrm>
          <a:prstGeom prst="rect">
            <a:avLst/>
          </a:prstGeom>
          <a:ln>
            <a:solidFill>
              <a:srgbClr val="FFC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 bwMode="auto">
          <a:xfrm>
            <a:off x="5708614" y="5078928"/>
            <a:ext cx="1512168" cy="1436672"/>
          </a:xfrm>
          <a:prstGeom prst="rect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920372" y="598528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…</a:t>
            </a:r>
            <a:endParaRPr kumimoji="1" lang="ja-JP" altLang="en-US" sz="40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920604" y="280101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…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84564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01" y="3474995"/>
            <a:ext cx="2623077" cy="1967308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4. </a:t>
            </a:r>
            <a:r>
              <a:rPr lang="ja-JP" altLang="en-US" sz="2954" dirty="0"/>
              <a:t>実験 </a:t>
            </a:r>
            <a:r>
              <a:rPr lang="en-US" altLang="ja-JP" sz="2954" dirty="0"/>
              <a:t>-</a:t>
            </a:r>
            <a:r>
              <a:rPr lang="ja-JP" altLang="en-US" sz="2954" dirty="0"/>
              <a:t>考察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251520" y="908907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提案手法では何が起こってる？</a:t>
            </a:r>
            <a:endParaRPr lang="en-US" altLang="ja-JP" sz="32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39752" y="5657962"/>
            <a:ext cx="68531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勾配の平均と分散の振れ幅が大きい</a:t>
            </a:r>
            <a:endParaRPr kumimoji="1" lang="en-US" altLang="ja-JP" sz="3200" dirty="0"/>
          </a:p>
          <a:p>
            <a:r>
              <a:rPr lang="ja-JP" altLang="en-US" sz="3200" dirty="0"/>
              <a:t>→学習を効果的に進めている？</a:t>
            </a:r>
            <a:endParaRPr kumimoji="1" lang="ja-JP" altLang="en-US" sz="32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43" y="1701778"/>
            <a:ext cx="2549576" cy="191218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43" y="3558186"/>
            <a:ext cx="2633549" cy="197516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01" y="1698846"/>
            <a:ext cx="2553485" cy="191511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079573" y="2951816"/>
            <a:ext cx="198002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/>
              <a:t>勾配の平均</a:t>
            </a: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7074285" y="4893439"/>
            <a:ext cx="198002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/>
              <a:t>勾配の分散</a:t>
            </a:r>
          </a:p>
        </p:txBody>
      </p:sp>
      <p:sp>
        <p:nvSpPr>
          <p:cNvPr id="11" name="右矢印 10"/>
          <p:cNvSpPr/>
          <p:nvPr/>
        </p:nvSpPr>
        <p:spPr bwMode="auto">
          <a:xfrm>
            <a:off x="3738117" y="2815550"/>
            <a:ext cx="1139542" cy="1368152"/>
          </a:xfrm>
          <a:prstGeom prst="right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64272" y="1578160"/>
            <a:ext cx="162095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/>
              <a:t>提案手法</a:t>
            </a: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359532" y="1573266"/>
            <a:ext cx="222016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err="1"/>
              <a:t>PyramidNet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21843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/>
              <a:t>3. </a:t>
            </a:r>
            <a:r>
              <a:rPr lang="ja-JP" altLang="en-US" sz="2800" dirty="0"/>
              <a:t>提案手法 </a:t>
            </a:r>
            <a:r>
              <a:rPr lang="en-US" altLang="ja-JP" sz="2800" dirty="0"/>
              <a:t>–</a:t>
            </a:r>
            <a:r>
              <a:rPr lang="ja-JP" altLang="en-US" sz="2800" dirty="0"/>
              <a:t>既存手法の問題点</a:t>
            </a:r>
            <a:r>
              <a:rPr lang="en-US" altLang="ja-JP" sz="2800" dirty="0"/>
              <a:t>-</a:t>
            </a:r>
            <a:endParaRPr lang="ja-JP" altLang="en-US" sz="2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03848" y="5539262"/>
            <a:ext cx="551946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dirty="0"/>
              <a:t>そもそも</a:t>
            </a:r>
            <a:r>
              <a:rPr kumimoji="1" lang="en-US" altLang="ja-JP" sz="3200" dirty="0"/>
              <a:t>Shake-Shake</a:t>
            </a:r>
            <a:r>
              <a:rPr kumimoji="1" lang="ja-JP" altLang="en-US" sz="3200" dirty="0"/>
              <a:t>は</a:t>
            </a:r>
            <a:endParaRPr kumimoji="1" lang="en-US" altLang="ja-JP" sz="3200" dirty="0"/>
          </a:p>
          <a:p>
            <a:r>
              <a:rPr lang="ja-JP" altLang="en-US" sz="3200" dirty="0"/>
              <a:t>なぜ精度を改善できるのか？</a:t>
            </a:r>
            <a:endParaRPr kumimoji="1" lang="ja-JP" altLang="en-US" sz="3200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369741"/>
              </p:ext>
            </p:extLst>
          </p:nvPr>
        </p:nvGraphicFramePr>
        <p:xfrm>
          <a:off x="503548" y="2096852"/>
          <a:ext cx="8226915" cy="27886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2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2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066"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/>
                        <a:t>メモリ効率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/>
                        <a:t>認識精度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en-US" altLang="ja-JP" sz="2800" b="1" dirty="0" err="1"/>
                        <a:t>PyramidDrop</a:t>
                      </a:r>
                      <a:endParaRPr kumimoji="1" lang="ja-JP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en-US" altLang="ja-JP" sz="2800" b="1" dirty="0"/>
                        <a:t>Shake-Shake</a:t>
                      </a:r>
                      <a:endParaRPr kumimoji="1" lang="ja-JP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2800" b="1" dirty="0">
                          <a:solidFill>
                            <a:srgbClr val="FF0000"/>
                          </a:solidFill>
                        </a:rPr>
                        <a:t>提案手法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円/楕円 7"/>
          <p:cNvSpPr/>
          <p:nvPr/>
        </p:nvSpPr>
        <p:spPr bwMode="auto">
          <a:xfrm>
            <a:off x="4391980" y="2875734"/>
            <a:ext cx="360040" cy="342038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乗算記号 8"/>
          <p:cNvSpPr/>
          <p:nvPr/>
        </p:nvSpPr>
        <p:spPr bwMode="auto">
          <a:xfrm>
            <a:off x="7200292" y="2785724"/>
            <a:ext cx="468052" cy="522058"/>
          </a:xfrm>
          <a:prstGeom prst="mathMultiply">
            <a:avLst/>
          </a:prstGeom>
          <a:solidFill>
            <a:srgbClr val="0070C0"/>
          </a:solidFill>
          <a:ln w="6350">
            <a:noFill/>
          </a:ln>
          <a:effectLst/>
          <a:extLst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乗算記号 9"/>
          <p:cNvSpPr/>
          <p:nvPr/>
        </p:nvSpPr>
        <p:spPr bwMode="auto">
          <a:xfrm>
            <a:off x="4337974" y="3460758"/>
            <a:ext cx="468052" cy="522058"/>
          </a:xfrm>
          <a:prstGeom prst="mathMultiply">
            <a:avLst/>
          </a:prstGeom>
          <a:solidFill>
            <a:srgbClr val="0070C0"/>
          </a:solidFill>
          <a:ln w="6350">
            <a:noFill/>
          </a:ln>
          <a:effectLst/>
          <a:extLst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円/楕円 10"/>
          <p:cNvSpPr/>
          <p:nvPr/>
        </p:nvSpPr>
        <p:spPr bwMode="auto">
          <a:xfrm>
            <a:off x="4391980" y="4227500"/>
            <a:ext cx="360040" cy="342038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円/楕円 11"/>
          <p:cNvSpPr/>
          <p:nvPr/>
        </p:nvSpPr>
        <p:spPr bwMode="auto">
          <a:xfrm>
            <a:off x="7254298" y="4227500"/>
            <a:ext cx="360040" cy="342038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円/楕円 13"/>
          <p:cNvSpPr/>
          <p:nvPr/>
        </p:nvSpPr>
        <p:spPr bwMode="auto">
          <a:xfrm>
            <a:off x="7254298" y="3550768"/>
            <a:ext cx="360040" cy="342038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角丸四角形吹き出し 6"/>
          <p:cNvSpPr/>
          <p:nvPr/>
        </p:nvSpPr>
        <p:spPr bwMode="auto">
          <a:xfrm>
            <a:off x="1151620" y="4761148"/>
            <a:ext cx="1973066" cy="667417"/>
          </a:xfrm>
          <a:prstGeom prst="wedgeRoundRectCallout">
            <a:avLst>
              <a:gd name="adj1" fmla="val -35446"/>
              <a:gd name="adj2" fmla="val -67828"/>
              <a:gd name="adj3" fmla="val 1666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8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研究の目標</a:t>
            </a:r>
          </a:p>
        </p:txBody>
      </p:sp>
    </p:spTree>
    <p:extLst>
      <p:ext uri="{BB962C8B-B14F-4D97-AF65-F5344CB8AC3E}">
        <p14:creationId xmlns:p14="http://schemas.microsoft.com/office/powerpoint/2010/main" val="1286483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正方形/長方形 72"/>
          <p:cNvSpPr/>
          <p:nvPr/>
        </p:nvSpPr>
        <p:spPr bwMode="auto">
          <a:xfrm>
            <a:off x="6030090" y="1227628"/>
            <a:ext cx="2862390" cy="49016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0070C0"/>
            </a:solidFill>
          </a:ln>
          <a:effectLst/>
          <a:ex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 bwMode="auto">
          <a:xfrm>
            <a:off x="251519" y="1227628"/>
            <a:ext cx="5579223" cy="49016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  <a:effectLst/>
          <a:ex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/>
              <a:t>3. </a:t>
            </a:r>
            <a:r>
              <a:rPr lang="ja-JP" altLang="en-US" sz="2800" dirty="0"/>
              <a:t>提案手法 </a:t>
            </a:r>
            <a:r>
              <a:rPr lang="en-US" altLang="ja-JP" sz="2800" dirty="0"/>
              <a:t>–</a:t>
            </a:r>
            <a:r>
              <a:rPr lang="en-US" altLang="ja-JP" sz="2800" dirty="0" err="1"/>
              <a:t>ShakeDrop</a:t>
            </a:r>
            <a:r>
              <a:rPr lang="ja-JP" altLang="en-US" sz="2800" dirty="0"/>
              <a:t>の位置付け</a:t>
            </a:r>
            <a:r>
              <a:rPr lang="en-US" altLang="ja-JP" sz="2800" dirty="0"/>
              <a:t>-</a:t>
            </a:r>
            <a:endParaRPr lang="ja-JP" altLang="en-US" sz="28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660232" y="2168860"/>
            <a:ext cx="165898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err="1"/>
              <a:t>ResNeXt</a:t>
            </a:r>
            <a:endParaRPr kumimoji="1" lang="ja-JP" altLang="en-US" sz="2800" dirty="0"/>
          </a:p>
        </p:txBody>
      </p:sp>
      <p:cxnSp>
        <p:nvCxnSpPr>
          <p:cNvPr id="10" name="直線矢印コネクタ 9"/>
          <p:cNvCxnSpPr>
            <a:stCxn id="39" idx="2"/>
            <a:endCxn id="40" idx="0"/>
          </p:cNvCxnSpPr>
          <p:nvPr/>
        </p:nvCxnSpPr>
        <p:spPr>
          <a:xfrm flipH="1">
            <a:off x="1695737" y="2686883"/>
            <a:ext cx="1345393" cy="9619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>
            <a:stCxn id="40" idx="2"/>
            <a:endCxn id="45" idx="1"/>
          </p:cNvCxnSpPr>
          <p:nvPr/>
        </p:nvCxnSpPr>
        <p:spPr>
          <a:xfrm>
            <a:off x="1695737" y="4172086"/>
            <a:ext cx="1544115" cy="1102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>
            <a:stCxn id="39" idx="2"/>
            <a:endCxn id="45" idx="0"/>
          </p:cNvCxnSpPr>
          <p:nvPr/>
        </p:nvCxnSpPr>
        <p:spPr>
          <a:xfrm>
            <a:off x="3041130" y="2686883"/>
            <a:ext cx="1330635" cy="23262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>
            <a:stCxn id="43" idx="2"/>
            <a:endCxn id="44" idx="0"/>
          </p:cNvCxnSpPr>
          <p:nvPr/>
        </p:nvCxnSpPr>
        <p:spPr>
          <a:xfrm>
            <a:off x="7489722" y="2692080"/>
            <a:ext cx="0" cy="8593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>
            <a:stCxn id="44" idx="2"/>
            <a:endCxn id="45" idx="3"/>
          </p:cNvCxnSpPr>
          <p:nvPr/>
        </p:nvCxnSpPr>
        <p:spPr>
          <a:xfrm flipH="1">
            <a:off x="5503677" y="4074657"/>
            <a:ext cx="1986045" cy="12001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1931050" y="2163663"/>
            <a:ext cx="222016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err="1"/>
              <a:t>PyramidNet</a:t>
            </a:r>
            <a:endParaRPr kumimoji="1" lang="ja-JP" altLang="en-US" sz="28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65432" y="3648866"/>
            <a:ext cx="246061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err="1"/>
              <a:t>PyramidDrop</a:t>
            </a:r>
            <a:endParaRPr kumimoji="1" lang="ja-JP" altLang="en-US" sz="28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239852" y="5013176"/>
            <a:ext cx="2263825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 err="1">
                <a:solidFill>
                  <a:srgbClr val="FF0000"/>
                </a:solidFill>
              </a:rPr>
              <a:t>Shake</a:t>
            </a:r>
            <a:r>
              <a:rPr kumimoji="1" lang="en-US" altLang="ja-JP" sz="2800" b="1" dirty="0" err="1">
                <a:solidFill>
                  <a:srgbClr val="FF0000"/>
                </a:solidFill>
              </a:rPr>
              <a:t>Drop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260796" y="3551437"/>
            <a:ext cx="245785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/>
              <a:t>Shake-Shake</a:t>
            </a:r>
            <a:endParaRPr kumimoji="1" lang="ja-JP" altLang="en-US" sz="28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51520" y="1227628"/>
            <a:ext cx="1290738" cy="5847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chemeClr val="bg1"/>
                </a:solidFill>
              </a:rPr>
              <a:t>Deep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031560" y="1237836"/>
            <a:ext cx="1268296" cy="584775"/>
          </a:xfrm>
          <a:prstGeom prst="rect">
            <a:avLst/>
          </a:prstGeom>
          <a:solidFill>
            <a:srgbClr val="0070C0"/>
          </a:solidFill>
          <a:ln w="254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chemeClr val="bg1"/>
                </a:solidFill>
              </a:rPr>
              <a:t>Wide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33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/>
              <a:t>3. </a:t>
            </a:r>
            <a:r>
              <a:rPr lang="ja-JP" altLang="en-US" sz="2800" dirty="0"/>
              <a:t>提案手法 </a:t>
            </a:r>
            <a:r>
              <a:rPr lang="en-US" altLang="ja-JP" sz="2800" dirty="0"/>
              <a:t>–</a:t>
            </a:r>
            <a:r>
              <a:rPr lang="ja-JP" altLang="en-US" sz="2800" dirty="0"/>
              <a:t>なぜ</a:t>
            </a:r>
            <a:r>
              <a:rPr lang="en-US" altLang="ja-JP" sz="2800" dirty="0" err="1"/>
              <a:t>ShakeDrop</a:t>
            </a:r>
            <a:r>
              <a:rPr lang="ja-JP" altLang="en-US" sz="2800" dirty="0"/>
              <a:t>はこの形なのか</a:t>
            </a:r>
            <a:r>
              <a:rPr lang="en-US" altLang="ja-JP" sz="2800" dirty="0"/>
              <a:t>-</a:t>
            </a:r>
            <a:endParaRPr lang="ja-JP" altLang="en-US" sz="2800" dirty="0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230475" y="1371722"/>
            <a:ext cx="2973373" cy="387772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367229" y="1493192"/>
            <a:ext cx="2582455" cy="3108179"/>
          </a:xfrm>
          <a:prstGeom prst="rect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643556" y="1625694"/>
            <a:ext cx="21477" cy="29036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endCxn id="18" idx="0"/>
          </p:cNvCxnSpPr>
          <p:nvPr/>
        </p:nvCxnSpPr>
        <p:spPr>
          <a:xfrm>
            <a:off x="665033" y="1868261"/>
            <a:ext cx="1165172" cy="5729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430095" y="2441179"/>
            <a:ext cx="8002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4D4D4D"/>
                </a:solidFill>
              </a:rPr>
              <a:t>畳み</a:t>
            </a:r>
            <a:endParaRPr lang="en-US" altLang="ja-JP" sz="2400" b="1" dirty="0">
              <a:solidFill>
                <a:srgbClr val="4D4D4D"/>
              </a:solidFill>
            </a:endParaRPr>
          </a:p>
          <a:p>
            <a:r>
              <a:rPr lang="ja-JP" altLang="en-US" sz="2400" b="1" dirty="0">
                <a:solidFill>
                  <a:srgbClr val="4D4D4D"/>
                </a:solidFill>
              </a:rPr>
              <a:t>込み</a:t>
            </a:r>
            <a:endParaRPr kumimoji="1" lang="ja-JP" altLang="en-US" sz="2400" b="1" dirty="0">
              <a:solidFill>
                <a:srgbClr val="4D4D4D"/>
              </a:solidFill>
            </a:endParaRPr>
          </a:p>
        </p:txBody>
      </p:sp>
      <p:cxnSp>
        <p:nvCxnSpPr>
          <p:cNvPr id="21" name="直線矢印コネクタ 20"/>
          <p:cNvCxnSpPr>
            <a:stCxn id="18" idx="2"/>
            <a:endCxn id="56" idx="0"/>
          </p:cNvCxnSpPr>
          <p:nvPr/>
        </p:nvCxnSpPr>
        <p:spPr>
          <a:xfrm flipH="1">
            <a:off x="1826099" y="3272176"/>
            <a:ext cx="4106" cy="2046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stCxn id="56" idx="2"/>
          </p:cNvCxnSpPr>
          <p:nvPr/>
        </p:nvCxnSpPr>
        <p:spPr>
          <a:xfrm flipH="1">
            <a:off x="805360" y="3846157"/>
            <a:ext cx="1020739" cy="2570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図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68" y="3921388"/>
            <a:ext cx="481626" cy="548688"/>
          </a:xfrm>
          <a:prstGeom prst="rect">
            <a:avLst/>
          </a:prstGeom>
        </p:spPr>
      </p:pic>
      <p:sp>
        <p:nvSpPr>
          <p:cNvPr id="50" name="テキスト ボックス 49"/>
          <p:cNvSpPr txBox="1"/>
          <p:nvPr/>
        </p:nvSpPr>
        <p:spPr>
          <a:xfrm>
            <a:off x="1573348" y="4273559"/>
            <a:ext cx="13773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学習</a:t>
            </a:r>
            <a:endParaRPr lang="en-US" altLang="ja-JP" sz="2400" dirty="0"/>
          </a:p>
          <a:p>
            <a:r>
              <a:rPr kumimoji="1" lang="en-US" altLang="ja-JP" sz="2400" dirty="0">
                <a:solidFill>
                  <a:srgbClr val="FF0000"/>
                </a:solidFill>
              </a:rPr>
              <a:t>(</a:t>
            </a:r>
            <a:r>
              <a:rPr kumimoji="1" lang="ja-JP" altLang="en-US" sz="2400" dirty="0">
                <a:solidFill>
                  <a:srgbClr val="FF0000"/>
                </a:solidFill>
              </a:rPr>
              <a:t>前向き</a:t>
            </a:r>
            <a:r>
              <a:rPr kumimoji="1" lang="en-US" altLang="ja-JP" sz="2400" dirty="0">
                <a:solidFill>
                  <a:srgbClr val="FF0000"/>
                </a:solidFill>
              </a:rPr>
              <a:t>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/>
              <p:cNvSpPr txBox="1"/>
              <p:nvPr/>
            </p:nvSpPr>
            <p:spPr>
              <a:xfrm>
                <a:off x="788859" y="3476825"/>
                <a:ext cx="2074479" cy="36933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sSub>
                        <m:sSubPr>
                          <m:ctrlPr>
                            <a:rPr kumimoji="1"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kumimoji="1"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kumimoji="1"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ja-JP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kumimoji="1"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ja-JP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ja-JP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テキスト ボックス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59" y="3476825"/>
                <a:ext cx="2074479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615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/>
          <p:cNvSpPr txBox="1"/>
          <p:nvPr/>
        </p:nvSpPr>
        <p:spPr>
          <a:xfrm>
            <a:off x="6347893" y="4642823"/>
            <a:ext cx="2683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err="1"/>
              <a:t>PyramidDrop</a:t>
            </a:r>
            <a:endParaRPr kumimoji="1" lang="ja-JP" altLang="en-US" sz="28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5280" y="6262517"/>
            <a:ext cx="844333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/>
              <a:t>従来手法の自然な拡張で学習がより安定するはず！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30475" y="750615"/>
            <a:ext cx="2380652" cy="546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954" b="1" dirty="0" err="1"/>
              <a:t>ShakeDrop</a:t>
            </a:r>
            <a:endParaRPr lang="ja-JP" altLang="en-US" sz="2954" b="1" dirty="0"/>
          </a:p>
        </p:txBody>
      </p:sp>
      <p:sp>
        <p:nvSpPr>
          <p:cNvPr id="35" name="正方形/長方形 34"/>
          <p:cNvSpPr/>
          <p:nvPr/>
        </p:nvSpPr>
        <p:spPr bwMode="auto">
          <a:xfrm>
            <a:off x="3608544" y="1490770"/>
            <a:ext cx="2582455" cy="3108179"/>
          </a:xfrm>
          <a:prstGeom prst="rect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37" name="直線矢印コネクタ 36"/>
          <p:cNvCxnSpPr/>
          <p:nvPr/>
        </p:nvCxnSpPr>
        <p:spPr>
          <a:xfrm flipH="1">
            <a:off x="3884871" y="1623272"/>
            <a:ext cx="21477" cy="29036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endCxn id="39" idx="0"/>
          </p:cNvCxnSpPr>
          <p:nvPr/>
        </p:nvCxnSpPr>
        <p:spPr>
          <a:xfrm>
            <a:off x="3906348" y="1865839"/>
            <a:ext cx="1165172" cy="5729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4671410" y="2438757"/>
            <a:ext cx="8002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4D4D4D"/>
                </a:solidFill>
              </a:rPr>
              <a:t>畳み</a:t>
            </a:r>
            <a:endParaRPr lang="en-US" altLang="ja-JP" sz="2400" b="1" dirty="0">
              <a:solidFill>
                <a:srgbClr val="4D4D4D"/>
              </a:solidFill>
            </a:endParaRPr>
          </a:p>
          <a:p>
            <a:r>
              <a:rPr lang="ja-JP" altLang="en-US" sz="2400" b="1" dirty="0">
                <a:solidFill>
                  <a:srgbClr val="4D4D4D"/>
                </a:solidFill>
              </a:rPr>
              <a:t>込み</a:t>
            </a:r>
            <a:endParaRPr kumimoji="1" lang="ja-JP" altLang="en-US" sz="2400" b="1" dirty="0">
              <a:solidFill>
                <a:srgbClr val="4D4D4D"/>
              </a:solidFill>
            </a:endParaRPr>
          </a:p>
        </p:txBody>
      </p:sp>
      <p:cxnSp>
        <p:nvCxnSpPr>
          <p:cNvPr id="43" name="直線矢印コネクタ 42"/>
          <p:cNvCxnSpPr>
            <a:stCxn id="39" idx="2"/>
          </p:cNvCxnSpPr>
          <p:nvPr/>
        </p:nvCxnSpPr>
        <p:spPr>
          <a:xfrm flipH="1">
            <a:off x="4046676" y="3269754"/>
            <a:ext cx="1024844" cy="8309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図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383" y="3918966"/>
            <a:ext cx="481626" cy="548688"/>
          </a:xfrm>
          <a:prstGeom prst="rect">
            <a:avLst/>
          </a:prstGeom>
        </p:spPr>
      </p:pic>
      <p:sp>
        <p:nvSpPr>
          <p:cNvPr id="46" name="正方形/長方形 45"/>
          <p:cNvSpPr/>
          <p:nvPr/>
        </p:nvSpPr>
        <p:spPr bwMode="auto">
          <a:xfrm>
            <a:off x="6432036" y="1493192"/>
            <a:ext cx="2582455" cy="3108179"/>
          </a:xfrm>
          <a:prstGeom prst="rect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 flipH="1">
            <a:off x="6708363" y="1625694"/>
            <a:ext cx="21477" cy="29036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>
            <a:endCxn id="49" idx="0"/>
          </p:cNvCxnSpPr>
          <p:nvPr/>
        </p:nvCxnSpPr>
        <p:spPr>
          <a:xfrm>
            <a:off x="6729840" y="1868261"/>
            <a:ext cx="1165172" cy="5729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7494902" y="2441179"/>
            <a:ext cx="8002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4D4D4D"/>
                </a:solidFill>
              </a:rPr>
              <a:t>畳み</a:t>
            </a:r>
            <a:endParaRPr lang="en-US" altLang="ja-JP" sz="2400" b="1" dirty="0">
              <a:solidFill>
                <a:srgbClr val="4D4D4D"/>
              </a:solidFill>
            </a:endParaRPr>
          </a:p>
          <a:p>
            <a:r>
              <a:rPr lang="ja-JP" altLang="en-US" sz="2400" b="1" dirty="0">
                <a:solidFill>
                  <a:srgbClr val="4D4D4D"/>
                </a:solidFill>
              </a:rPr>
              <a:t>込み</a:t>
            </a:r>
            <a:endParaRPr kumimoji="1" lang="ja-JP" altLang="en-US" sz="2400" b="1" dirty="0">
              <a:solidFill>
                <a:srgbClr val="4D4D4D"/>
              </a:solidFill>
            </a:endParaRPr>
          </a:p>
        </p:txBody>
      </p:sp>
      <p:cxnSp>
        <p:nvCxnSpPr>
          <p:cNvPr id="53" name="直線矢印コネクタ 52"/>
          <p:cNvCxnSpPr>
            <a:stCxn id="49" idx="2"/>
            <a:endCxn id="71" idx="0"/>
          </p:cNvCxnSpPr>
          <p:nvPr/>
        </p:nvCxnSpPr>
        <p:spPr>
          <a:xfrm>
            <a:off x="7895012" y="3272176"/>
            <a:ext cx="15979" cy="2046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>
            <a:stCxn id="71" idx="2"/>
          </p:cNvCxnSpPr>
          <p:nvPr/>
        </p:nvCxnSpPr>
        <p:spPr>
          <a:xfrm flipH="1">
            <a:off x="6870168" y="3846157"/>
            <a:ext cx="1040823" cy="2561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図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875" y="3921388"/>
            <a:ext cx="481626" cy="5486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/>
              <p:cNvSpPr txBox="1"/>
              <p:nvPr/>
            </p:nvSpPr>
            <p:spPr>
              <a:xfrm>
                <a:off x="7536562" y="3476825"/>
                <a:ext cx="748858" cy="36933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kumimoji="1"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kumimoji="1"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テキスト ボックス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562" y="3476825"/>
                <a:ext cx="74885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4504432" y="4137284"/>
                <a:ext cx="1688731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432" y="4137284"/>
                <a:ext cx="1688731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13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正方形/長方形 71"/>
              <p:cNvSpPr/>
              <p:nvPr/>
            </p:nvSpPr>
            <p:spPr>
              <a:xfrm>
                <a:off x="7325760" y="4139706"/>
                <a:ext cx="1688731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altLang="ja-JP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altLang="ja-JP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72" name="正方形/長方形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760" y="4139706"/>
                <a:ext cx="1688731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/>
          <p:cNvSpPr/>
          <p:nvPr/>
        </p:nvSpPr>
        <p:spPr>
          <a:xfrm>
            <a:off x="3687099" y="4642823"/>
            <a:ext cx="2425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err="1"/>
              <a:t>PyramidNet</a:t>
            </a:r>
            <a:endParaRPr lang="en-US" altLang="ja-JP" sz="2800" b="1" dirty="0"/>
          </a:p>
        </p:txBody>
      </p:sp>
    </p:spTree>
    <p:extLst>
      <p:ext uri="{BB962C8B-B14F-4D97-AF65-F5344CB8AC3E}">
        <p14:creationId xmlns:p14="http://schemas.microsoft.com/office/powerpoint/2010/main" val="1038754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65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57398" y="1036786"/>
            <a:ext cx="159710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dirty="0" err="1"/>
              <a:t>ResNet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350071" y="2732653"/>
            <a:ext cx="165898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err="1"/>
              <a:t>ResDrop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50229" y="2737596"/>
            <a:ext cx="222016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err="1"/>
              <a:t>PyramidNet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1709" y="2732653"/>
            <a:ext cx="165898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err="1"/>
              <a:t>ResNeXt</a:t>
            </a:r>
            <a:endParaRPr kumimoji="1" lang="ja-JP" altLang="en-US" sz="2800" dirty="0"/>
          </a:p>
        </p:txBody>
      </p:sp>
      <p:cxnSp>
        <p:nvCxnSpPr>
          <p:cNvPr id="9" name="直線矢印コネクタ 8"/>
          <p:cNvCxnSpPr>
            <a:stCxn id="5" idx="2"/>
          </p:cNvCxnSpPr>
          <p:nvPr/>
        </p:nvCxnSpPr>
        <p:spPr>
          <a:xfrm>
            <a:off x="479419" y="3255873"/>
            <a:ext cx="1978822" cy="1022462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207804" y="4273392"/>
            <a:ext cx="278890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dirty="0" err="1"/>
              <a:t>PyramidDrop</a:t>
            </a:r>
            <a:endParaRPr kumimoji="1" lang="ja-JP" altLang="en-US" sz="3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24028" y="4257092"/>
            <a:ext cx="279198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dirty="0"/>
              <a:t>Shake-Shake</a:t>
            </a:r>
            <a:endParaRPr kumimoji="1" lang="ja-JP" altLang="en-US" sz="3200" dirty="0"/>
          </a:p>
        </p:txBody>
      </p:sp>
      <p:cxnSp>
        <p:nvCxnSpPr>
          <p:cNvPr id="12" name="直線矢印コネクタ 11"/>
          <p:cNvCxnSpPr>
            <a:stCxn id="10" idx="2"/>
          </p:cNvCxnSpPr>
          <p:nvPr/>
        </p:nvCxnSpPr>
        <p:spPr>
          <a:xfrm>
            <a:off x="2602257" y="4858167"/>
            <a:ext cx="2455871" cy="984919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034320" y="5863261"/>
            <a:ext cx="236917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dirty="0" err="1"/>
              <a:t>ShakeDrop</a:t>
            </a:r>
            <a:endParaRPr kumimoji="1" lang="ja-JP" altLang="en-US" sz="3200" dirty="0"/>
          </a:p>
        </p:txBody>
      </p:sp>
      <p:cxnSp>
        <p:nvCxnSpPr>
          <p:cNvPr id="14" name="直線矢印コネクタ 13"/>
          <p:cNvCxnSpPr>
            <a:stCxn id="6" idx="2"/>
            <a:endCxn id="10" idx="0"/>
          </p:cNvCxnSpPr>
          <p:nvPr/>
        </p:nvCxnSpPr>
        <p:spPr>
          <a:xfrm flipH="1">
            <a:off x="2602257" y="3260816"/>
            <a:ext cx="858052" cy="1012576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7" idx="2"/>
          </p:cNvCxnSpPr>
          <p:nvPr/>
        </p:nvCxnSpPr>
        <p:spPr>
          <a:xfrm flipH="1">
            <a:off x="6403495" y="3255873"/>
            <a:ext cx="37704" cy="984919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endCxn id="13" idx="0"/>
          </p:cNvCxnSpPr>
          <p:nvPr/>
        </p:nvCxnSpPr>
        <p:spPr>
          <a:xfrm flipH="1">
            <a:off x="5218908" y="4845811"/>
            <a:ext cx="932134" cy="101745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4157488" y="1636038"/>
            <a:ext cx="2122838" cy="109696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endCxn id="6" idx="0"/>
          </p:cNvCxnSpPr>
          <p:nvPr/>
        </p:nvCxnSpPr>
        <p:spPr>
          <a:xfrm>
            <a:off x="3443259" y="1589226"/>
            <a:ext cx="17050" cy="114837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4" idx="2"/>
            <a:endCxn id="5" idx="0"/>
          </p:cNvCxnSpPr>
          <p:nvPr/>
        </p:nvCxnSpPr>
        <p:spPr>
          <a:xfrm flipH="1">
            <a:off x="479419" y="1621561"/>
            <a:ext cx="2976531" cy="1111092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7507079" y="1098341"/>
            <a:ext cx="181338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/>
              <a:t>Shakeout</a:t>
            </a:r>
            <a:endParaRPr kumimoji="1" lang="ja-JP" altLang="en-US" sz="2800" dirty="0"/>
          </a:p>
        </p:txBody>
      </p:sp>
      <p:cxnSp>
        <p:nvCxnSpPr>
          <p:cNvPr id="29" name="直線矢印コネクタ 28"/>
          <p:cNvCxnSpPr>
            <a:stCxn id="28" idx="2"/>
          </p:cNvCxnSpPr>
          <p:nvPr/>
        </p:nvCxnSpPr>
        <p:spPr>
          <a:xfrm flipH="1">
            <a:off x="6865178" y="1621561"/>
            <a:ext cx="1548592" cy="2619231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808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2. </a:t>
            </a:r>
            <a:r>
              <a:rPr lang="ja-JP" altLang="en-US" sz="2954" dirty="0"/>
              <a:t>既存研究 </a:t>
            </a:r>
            <a:r>
              <a:rPr lang="en-US" altLang="ja-JP" sz="2954" dirty="0"/>
              <a:t>–Shake-Shake</a:t>
            </a:r>
            <a:r>
              <a:rPr lang="ja-JP" altLang="en-US" sz="2954" dirty="0"/>
              <a:t>の特徴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25702" y="5775952"/>
            <a:ext cx="44935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学習をより狂わせることで</a:t>
            </a:r>
            <a:endParaRPr lang="en-US" altLang="ja-JP" sz="2800" dirty="0"/>
          </a:p>
          <a:p>
            <a:r>
              <a:rPr kumimoji="1" lang="ja-JP" altLang="en-US" sz="2800" dirty="0"/>
              <a:t>認識精度を向上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85052" y="900743"/>
            <a:ext cx="4331186" cy="546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954" b="1" dirty="0"/>
              <a:t>Shake-Shake </a:t>
            </a:r>
            <a:r>
              <a:rPr lang="en-US" altLang="ja-JP" sz="2215" b="1" dirty="0"/>
              <a:t>(2017/2)</a:t>
            </a:r>
            <a:endParaRPr lang="ja-JP" altLang="en-US" sz="2954" b="1" dirty="0"/>
          </a:p>
        </p:txBody>
      </p:sp>
      <p:sp>
        <p:nvSpPr>
          <p:cNvPr id="50" name="正方形/長方形 49"/>
          <p:cNvSpPr/>
          <p:nvPr/>
        </p:nvSpPr>
        <p:spPr bwMode="auto">
          <a:xfrm>
            <a:off x="183349" y="1592797"/>
            <a:ext cx="8532948" cy="3877722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 bwMode="auto">
          <a:xfrm>
            <a:off x="254137" y="1714267"/>
            <a:ext cx="2648421" cy="3108179"/>
          </a:xfrm>
          <a:prstGeom prst="rect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52" name="直線矢印コネクタ 51"/>
          <p:cNvCxnSpPr/>
          <p:nvPr/>
        </p:nvCxnSpPr>
        <p:spPr>
          <a:xfrm flipH="1">
            <a:off x="596430" y="1846769"/>
            <a:ext cx="21477" cy="29036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>
            <a:off x="617907" y="2089336"/>
            <a:ext cx="648072" cy="585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>
            <a:off x="650327" y="2089333"/>
            <a:ext cx="1528401" cy="5855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 flipH="1">
            <a:off x="727684" y="4200391"/>
            <a:ext cx="1473108" cy="1911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865869" y="2674861"/>
            <a:ext cx="8002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4D4D4D"/>
                </a:solidFill>
              </a:rPr>
              <a:t>畳み</a:t>
            </a:r>
            <a:endParaRPr lang="en-US" altLang="ja-JP" sz="2400" b="1" dirty="0">
              <a:solidFill>
                <a:srgbClr val="4D4D4D"/>
              </a:solidFill>
            </a:endParaRPr>
          </a:p>
          <a:p>
            <a:r>
              <a:rPr lang="ja-JP" altLang="en-US" sz="2400" b="1" dirty="0">
                <a:solidFill>
                  <a:srgbClr val="4D4D4D"/>
                </a:solidFill>
              </a:rPr>
              <a:t>込み</a:t>
            </a:r>
            <a:endParaRPr kumimoji="1" lang="ja-JP" altLang="en-US" sz="2400" b="1" dirty="0">
              <a:solidFill>
                <a:srgbClr val="4D4D4D"/>
              </a:solidFill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1778618" y="2674861"/>
            <a:ext cx="8002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4D4D4D"/>
                </a:solidFill>
              </a:rPr>
              <a:t>畳み</a:t>
            </a:r>
            <a:endParaRPr lang="en-US" altLang="ja-JP" sz="2400" b="1" dirty="0">
              <a:solidFill>
                <a:srgbClr val="4D4D4D"/>
              </a:solidFill>
            </a:endParaRPr>
          </a:p>
          <a:p>
            <a:r>
              <a:rPr lang="ja-JP" altLang="en-US" sz="2400" b="1" dirty="0">
                <a:solidFill>
                  <a:srgbClr val="4D4D4D"/>
                </a:solidFill>
              </a:rPr>
              <a:t>込み</a:t>
            </a:r>
            <a:endParaRPr kumimoji="1" lang="ja-JP" altLang="en-US" sz="2400" b="1" dirty="0">
              <a:solidFill>
                <a:srgbClr val="4D4D4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/>
              <p:cNvSpPr txBox="1"/>
              <p:nvPr/>
            </p:nvSpPr>
            <p:spPr>
              <a:xfrm>
                <a:off x="1625490" y="3811291"/>
                <a:ext cx="1239442" cy="36933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kumimoji="1"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kumimoji="1"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0" name="テキスト ボックス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490" y="3811291"/>
                <a:ext cx="1239442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615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直線矢印コネクタ 80"/>
          <p:cNvCxnSpPr>
            <a:stCxn id="56" idx="2"/>
            <a:endCxn id="133" idx="0"/>
          </p:cNvCxnSpPr>
          <p:nvPr/>
        </p:nvCxnSpPr>
        <p:spPr>
          <a:xfrm>
            <a:off x="1265979" y="3505858"/>
            <a:ext cx="1233" cy="3054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/>
          <p:cNvCxnSpPr/>
          <p:nvPr/>
        </p:nvCxnSpPr>
        <p:spPr>
          <a:xfrm flipH="1">
            <a:off x="2171440" y="3512259"/>
            <a:ext cx="3288" cy="3054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正方形/長方形 82"/>
          <p:cNvSpPr/>
          <p:nvPr/>
        </p:nvSpPr>
        <p:spPr bwMode="auto">
          <a:xfrm>
            <a:off x="5901758" y="1714267"/>
            <a:ext cx="2625821" cy="3108179"/>
          </a:xfrm>
          <a:prstGeom prst="rect">
            <a:avLst/>
          </a:prstGeom>
          <a:ln>
            <a:solidFill>
              <a:srgbClr val="7030A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84" name="直線矢印コネクタ 83"/>
          <p:cNvCxnSpPr/>
          <p:nvPr/>
        </p:nvCxnSpPr>
        <p:spPr>
          <a:xfrm flipH="1">
            <a:off x="6221451" y="1846769"/>
            <a:ext cx="21477" cy="29036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/>
          <p:cNvCxnSpPr/>
          <p:nvPr/>
        </p:nvCxnSpPr>
        <p:spPr>
          <a:xfrm>
            <a:off x="6242928" y="2089336"/>
            <a:ext cx="648072" cy="585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/>
          <p:cNvCxnSpPr/>
          <p:nvPr/>
        </p:nvCxnSpPr>
        <p:spPr>
          <a:xfrm>
            <a:off x="6275348" y="2089333"/>
            <a:ext cx="1528401" cy="5855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88"/>
          <p:cNvSpPr txBox="1"/>
          <p:nvPr/>
        </p:nvSpPr>
        <p:spPr>
          <a:xfrm>
            <a:off x="6490890" y="2674861"/>
            <a:ext cx="8002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4D4D4D"/>
                </a:solidFill>
              </a:rPr>
              <a:t>畳み</a:t>
            </a:r>
            <a:endParaRPr lang="en-US" altLang="ja-JP" sz="2400" b="1" dirty="0">
              <a:solidFill>
                <a:srgbClr val="4D4D4D"/>
              </a:solidFill>
            </a:endParaRPr>
          </a:p>
          <a:p>
            <a:r>
              <a:rPr lang="ja-JP" altLang="en-US" sz="2400" b="1" dirty="0">
                <a:solidFill>
                  <a:srgbClr val="4D4D4D"/>
                </a:solidFill>
              </a:rPr>
              <a:t>込み</a:t>
            </a:r>
            <a:endParaRPr kumimoji="1" lang="ja-JP" altLang="en-US" sz="2400" b="1" dirty="0">
              <a:solidFill>
                <a:srgbClr val="4D4D4D"/>
              </a:solidFill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7403639" y="2674861"/>
            <a:ext cx="8002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4D4D4D"/>
                </a:solidFill>
              </a:rPr>
              <a:t>畳み</a:t>
            </a:r>
            <a:endParaRPr lang="en-US" altLang="ja-JP" sz="2400" b="1" dirty="0">
              <a:solidFill>
                <a:srgbClr val="4D4D4D"/>
              </a:solidFill>
            </a:endParaRPr>
          </a:p>
          <a:p>
            <a:r>
              <a:rPr lang="ja-JP" altLang="en-US" sz="2400" b="1" dirty="0">
                <a:solidFill>
                  <a:srgbClr val="4D4D4D"/>
                </a:solidFill>
              </a:rPr>
              <a:t>込み</a:t>
            </a:r>
            <a:endParaRPr kumimoji="1" lang="ja-JP" altLang="en-US" sz="2400" b="1" dirty="0">
              <a:solidFill>
                <a:srgbClr val="4D4D4D"/>
              </a:solidFill>
            </a:endParaRPr>
          </a:p>
        </p:txBody>
      </p:sp>
      <p:cxnSp>
        <p:nvCxnSpPr>
          <p:cNvPr id="91" name="直線矢印コネクタ 90"/>
          <p:cNvCxnSpPr>
            <a:stCxn id="89" idx="2"/>
          </p:cNvCxnSpPr>
          <p:nvPr/>
        </p:nvCxnSpPr>
        <p:spPr>
          <a:xfrm flipH="1">
            <a:off x="6890999" y="3505858"/>
            <a:ext cx="1" cy="2837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/>
          <p:cNvCxnSpPr/>
          <p:nvPr/>
        </p:nvCxnSpPr>
        <p:spPr>
          <a:xfrm flipH="1">
            <a:off x="7796461" y="3512259"/>
            <a:ext cx="3288" cy="3054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正方形/長方形 92"/>
          <p:cNvSpPr/>
          <p:nvPr/>
        </p:nvSpPr>
        <p:spPr bwMode="auto">
          <a:xfrm>
            <a:off x="3087455" y="1705637"/>
            <a:ext cx="2628528" cy="3108179"/>
          </a:xfrm>
          <a:prstGeom prst="rect">
            <a:avLst/>
          </a:prstGeom>
          <a:ln>
            <a:solidFill>
              <a:schemeClr val="tx2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94" name="直線矢印コネクタ 93"/>
          <p:cNvCxnSpPr/>
          <p:nvPr/>
        </p:nvCxnSpPr>
        <p:spPr>
          <a:xfrm flipH="1">
            <a:off x="3409854" y="1838139"/>
            <a:ext cx="21477" cy="29036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/>
          <p:nvPr/>
        </p:nvCxnSpPr>
        <p:spPr>
          <a:xfrm>
            <a:off x="3431331" y="2080706"/>
            <a:ext cx="648072" cy="585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/>
          <p:cNvCxnSpPr/>
          <p:nvPr/>
        </p:nvCxnSpPr>
        <p:spPr>
          <a:xfrm>
            <a:off x="3463751" y="2080703"/>
            <a:ext cx="1528401" cy="5855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96"/>
          <p:cNvSpPr txBox="1"/>
          <p:nvPr/>
        </p:nvSpPr>
        <p:spPr>
          <a:xfrm>
            <a:off x="3679293" y="2666231"/>
            <a:ext cx="8002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4D4D4D"/>
                </a:solidFill>
              </a:rPr>
              <a:t>畳み</a:t>
            </a:r>
            <a:endParaRPr lang="en-US" altLang="ja-JP" sz="2400" b="1" dirty="0">
              <a:solidFill>
                <a:srgbClr val="4D4D4D"/>
              </a:solidFill>
            </a:endParaRPr>
          </a:p>
          <a:p>
            <a:r>
              <a:rPr lang="ja-JP" altLang="en-US" sz="2400" b="1" dirty="0">
                <a:solidFill>
                  <a:srgbClr val="4D4D4D"/>
                </a:solidFill>
              </a:rPr>
              <a:t>込み</a:t>
            </a:r>
            <a:endParaRPr kumimoji="1" lang="ja-JP" altLang="en-US" sz="2400" b="1" dirty="0">
              <a:solidFill>
                <a:srgbClr val="4D4D4D"/>
              </a:solidFill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4592042" y="2666231"/>
            <a:ext cx="8002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4D4D4D"/>
                </a:solidFill>
              </a:rPr>
              <a:t>畳み</a:t>
            </a:r>
            <a:endParaRPr lang="en-US" altLang="ja-JP" sz="2400" b="1" dirty="0">
              <a:solidFill>
                <a:srgbClr val="4D4D4D"/>
              </a:solidFill>
            </a:endParaRPr>
          </a:p>
          <a:p>
            <a:r>
              <a:rPr lang="ja-JP" altLang="en-US" sz="2400" b="1" dirty="0">
                <a:solidFill>
                  <a:srgbClr val="4D4D4D"/>
                </a:solidFill>
              </a:rPr>
              <a:t>込み</a:t>
            </a:r>
            <a:endParaRPr kumimoji="1" lang="ja-JP" altLang="en-US" sz="2400" b="1" dirty="0">
              <a:solidFill>
                <a:srgbClr val="4D4D4D"/>
              </a:solidFill>
            </a:endParaRPr>
          </a:p>
        </p:txBody>
      </p:sp>
      <p:cxnSp>
        <p:nvCxnSpPr>
          <p:cNvPr id="101" name="直線矢印コネクタ 100"/>
          <p:cNvCxnSpPr>
            <a:stCxn id="97" idx="2"/>
            <a:endCxn id="118" idx="0"/>
          </p:cNvCxnSpPr>
          <p:nvPr/>
        </p:nvCxnSpPr>
        <p:spPr>
          <a:xfrm>
            <a:off x="4079403" y="3497228"/>
            <a:ext cx="2034" cy="3054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/>
          <p:cNvCxnSpPr/>
          <p:nvPr/>
        </p:nvCxnSpPr>
        <p:spPr>
          <a:xfrm flipH="1">
            <a:off x="4984864" y="3503629"/>
            <a:ext cx="3288" cy="3054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/>
          <p:cNvCxnSpPr/>
          <p:nvPr/>
        </p:nvCxnSpPr>
        <p:spPr>
          <a:xfrm flipH="1">
            <a:off x="727684" y="4189424"/>
            <a:ext cx="596630" cy="1126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図 1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42" y="4142463"/>
            <a:ext cx="481626" cy="548688"/>
          </a:xfrm>
          <a:prstGeom prst="rect">
            <a:avLst/>
          </a:prstGeom>
        </p:spPr>
      </p:pic>
      <p:cxnSp>
        <p:nvCxnSpPr>
          <p:cNvPr id="105" name="直線矢印コネクタ 104"/>
          <p:cNvCxnSpPr>
            <a:stCxn id="118" idx="2"/>
          </p:cNvCxnSpPr>
          <p:nvPr/>
        </p:nvCxnSpPr>
        <p:spPr>
          <a:xfrm flipH="1">
            <a:off x="3543357" y="4171993"/>
            <a:ext cx="538080" cy="1382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図 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366" y="4133833"/>
            <a:ext cx="481626" cy="548688"/>
          </a:xfrm>
          <a:prstGeom prst="rect">
            <a:avLst/>
          </a:prstGeom>
        </p:spPr>
      </p:pic>
      <p:cxnSp>
        <p:nvCxnSpPr>
          <p:cNvPr id="107" name="直線矢印コネクタ 106"/>
          <p:cNvCxnSpPr>
            <a:stCxn id="113" idx="2"/>
          </p:cNvCxnSpPr>
          <p:nvPr/>
        </p:nvCxnSpPr>
        <p:spPr>
          <a:xfrm flipH="1">
            <a:off x="6369717" y="4173535"/>
            <a:ext cx="1490281" cy="2376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/>
          <p:cNvCxnSpPr>
            <a:stCxn id="122" idx="2"/>
          </p:cNvCxnSpPr>
          <p:nvPr/>
        </p:nvCxnSpPr>
        <p:spPr>
          <a:xfrm flipH="1">
            <a:off x="6349535" y="4175188"/>
            <a:ext cx="569517" cy="1392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図 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963" y="4142463"/>
            <a:ext cx="481626" cy="5486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テキスト ボックス 112"/>
              <p:cNvSpPr txBox="1"/>
              <p:nvPr/>
            </p:nvSpPr>
            <p:spPr>
              <a:xfrm>
                <a:off x="7439850" y="3804203"/>
                <a:ext cx="840295" cy="369332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ja-JP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kumimoji="1" lang="ja-JP" alt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3" name="テキスト ボックス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850" y="3804203"/>
                <a:ext cx="84029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テキスト ボックス 113"/>
          <p:cNvSpPr txBox="1"/>
          <p:nvPr/>
        </p:nvSpPr>
        <p:spPr>
          <a:xfrm>
            <a:off x="1526222" y="4494634"/>
            <a:ext cx="13773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学習</a:t>
            </a:r>
            <a:endParaRPr lang="en-US" altLang="ja-JP" sz="2400" dirty="0"/>
          </a:p>
          <a:p>
            <a:r>
              <a:rPr kumimoji="1" lang="en-US" altLang="ja-JP" sz="2400" dirty="0">
                <a:solidFill>
                  <a:srgbClr val="FF0000"/>
                </a:solidFill>
              </a:rPr>
              <a:t>(</a:t>
            </a:r>
            <a:r>
              <a:rPr kumimoji="1" lang="ja-JP" altLang="en-US" sz="2400" dirty="0">
                <a:solidFill>
                  <a:srgbClr val="FF0000"/>
                </a:solidFill>
              </a:rPr>
              <a:t>順伝播</a:t>
            </a:r>
            <a:r>
              <a:rPr kumimoji="1" lang="en-US" altLang="ja-JP" sz="2400" dirty="0">
                <a:solidFill>
                  <a:srgbClr val="FF0000"/>
                </a:solidFill>
              </a:rPr>
              <a:t>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4343296" y="4490229"/>
            <a:ext cx="13773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学習</a:t>
            </a:r>
            <a:endParaRPr lang="en-US" altLang="ja-JP" sz="2400" dirty="0"/>
          </a:p>
          <a:p>
            <a:r>
              <a:rPr kumimoji="1" lang="en-US" altLang="ja-JP" sz="2400" dirty="0">
                <a:solidFill>
                  <a:srgbClr val="0070C0"/>
                </a:solidFill>
              </a:rPr>
              <a:t>(</a:t>
            </a:r>
            <a:r>
              <a:rPr kumimoji="1" lang="ja-JP" altLang="en-US" sz="2400" dirty="0">
                <a:solidFill>
                  <a:srgbClr val="0070C0"/>
                </a:solidFill>
              </a:rPr>
              <a:t>逆伝播</a:t>
            </a:r>
            <a:r>
              <a:rPr kumimoji="1" lang="en-US" altLang="ja-JP" sz="2400" dirty="0">
                <a:solidFill>
                  <a:srgbClr val="0070C0"/>
                </a:solidFill>
              </a:rPr>
              <a:t>)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7419669" y="4482798"/>
            <a:ext cx="11079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7030A0"/>
                </a:solidFill>
              </a:rPr>
              <a:t>テスト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テキスト ボックス 117"/>
              <p:cNvSpPr txBox="1"/>
              <p:nvPr/>
            </p:nvSpPr>
            <p:spPr>
              <a:xfrm>
                <a:off x="3763882" y="3802661"/>
                <a:ext cx="635109" cy="369332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ja-JP" alt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kumimoji="1" lang="ja-JP" alt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8" name="テキスト ボックス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882" y="3802661"/>
                <a:ext cx="63510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25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テキスト ボックス 121"/>
              <p:cNvSpPr txBox="1"/>
              <p:nvPr/>
            </p:nvSpPr>
            <p:spPr>
              <a:xfrm>
                <a:off x="6498904" y="3805856"/>
                <a:ext cx="840295" cy="369332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ja-JP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kumimoji="1" lang="ja-JP" alt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2" name="テキスト ボックス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904" y="3805856"/>
                <a:ext cx="84029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テキスト ボックス 132"/>
              <p:cNvSpPr txBox="1"/>
              <p:nvPr/>
            </p:nvSpPr>
            <p:spPr>
              <a:xfrm>
                <a:off x="950458" y="3811291"/>
                <a:ext cx="633507" cy="36933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3" name="テキスト ボックス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58" y="3811291"/>
                <a:ext cx="63350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直線矢印コネクタ 133"/>
          <p:cNvCxnSpPr/>
          <p:nvPr/>
        </p:nvCxnSpPr>
        <p:spPr>
          <a:xfrm flipH="1">
            <a:off x="3574308" y="4180794"/>
            <a:ext cx="1396653" cy="2129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テキスト ボックス 134"/>
              <p:cNvSpPr txBox="1"/>
              <p:nvPr/>
            </p:nvSpPr>
            <p:spPr>
              <a:xfrm>
                <a:off x="4479512" y="3809062"/>
                <a:ext cx="1210862" cy="369332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kumimoji="1" lang="en-US" altLang="ja-JP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ja-JP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ja-JP" alt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kumimoji="1" lang="en-US" altLang="ja-JP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5" name="テキスト ボックス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512" y="3809062"/>
                <a:ext cx="1210862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625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右矢印 135"/>
          <p:cNvSpPr/>
          <p:nvPr/>
        </p:nvSpPr>
        <p:spPr bwMode="auto">
          <a:xfrm>
            <a:off x="4150009" y="5784460"/>
            <a:ext cx="575693" cy="792088"/>
          </a:xfrm>
          <a:prstGeom prst="right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角丸四角形吹き出し 1"/>
              <p:cNvSpPr/>
              <p:nvPr/>
            </p:nvSpPr>
            <p:spPr bwMode="auto">
              <a:xfrm>
                <a:off x="183349" y="5608967"/>
                <a:ext cx="4100320" cy="1072634"/>
              </a:xfrm>
              <a:prstGeom prst="wedgeRoundRectCallout">
                <a:avLst>
                  <a:gd name="adj1" fmla="val 41569"/>
                  <a:gd name="adj2" fmla="val -80213"/>
                  <a:gd name="adj3" fmla="val 16667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spcBef>
                    <a:spcPct val="0"/>
                  </a:spcBef>
                  <a:spcAft>
                    <a:spcPts val="600"/>
                  </a:spcAft>
                </a:pPr>
                <a:endParaRPr kumimoji="1" lang="en-US" altLang="ja-JP" sz="300" dirty="0">
                  <a:solidFill>
                    <a:srgbClr val="FF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:pPr algn="ctr">
                  <a:lnSpc>
                    <a:spcPts val="3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ja-JP" altLang="en-US" sz="2800" dirty="0">
                    <a:solidFill>
                      <a:srgbClr val="FF000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係数</a:t>
                </a:r>
                <a14:m>
                  <m:oMath xmlns:m="http://schemas.openxmlformats.org/officeDocument/2006/math">
                    <m:r>
                      <a:rPr kumimoji="1" lang="ja-JP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メイリオ" pitchFamily="50" charset="-128"/>
                        <a:cs typeface="メイリオ" pitchFamily="50" charset="-128"/>
                      </a:rPr>
                      <m:t>𝛼</m:t>
                    </m:r>
                  </m:oMath>
                </a14:m>
                <a:r>
                  <a:rPr kumimoji="1" lang="ja-JP" altLang="en-US" sz="2800" dirty="0">
                    <a:solidFill>
                      <a:srgbClr val="4D4D4D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を使わないと</a:t>
                </a:r>
                <a:endParaRPr kumimoji="1" lang="en-US" altLang="ja-JP" sz="2800" dirty="0">
                  <a:solidFill>
                    <a:srgbClr val="4D4D4D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:pPr algn="ctr">
                  <a:lnSpc>
                    <a:spcPts val="3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ja-JP" altLang="en-US" sz="2800" dirty="0">
                    <a:solidFill>
                      <a:srgbClr val="4D4D4D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正しく学習が進まない</a:t>
                </a:r>
                <a:endParaRPr kumimoji="1" lang="ja-JP" altLang="en-US" sz="2800" dirty="0">
                  <a:solidFill>
                    <a:srgbClr val="4D4D4D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2" name="角丸四角形吹き出し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349" y="5608967"/>
                <a:ext cx="4100320" cy="1072634"/>
              </a:xfrm>
              <a:prstGeom prst="wedgeRoundRectCallout">
                <a:avLst>
                  <a:gd name="adj1" fmla="val 41569"/>
                  <a:gd name="adj2" fmla="val -80213"/>
                  <a:gd name="adj3" fmla="val 16667"/>
                </a:avLst>
              </a:prstGeom>
              <a:blipFill rotWithShape="0">
                <a:blip r:embed="rId9"/>
                <a:stretch>
                  <a:fillRect b="-11538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6331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2. </a:t>
            </a:r>
            <a:r>
              <a:rPr lang="ja-JP" altLang="en-US" sz="2954" dirty="0"/>
              <a:t>既存手法 </a:t>
            </a:r>
            <a:r>
              <a:rPr lang="en-US" altLang="ja-JP" sz="2954" dirty="0"/>
              <a:t>–Wide</a:t>
            </a:r>
            <a:r>
              <a:rPr lang="ja-JP" altLang="en-US" sz="2954" dirty="0"/>
              <a:t>系の精度向上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graphicFrame>
        <p:nvGraphicFramePr>
          <p:cNvPr id="12" name="グラフ 11"/>
          <p:cNvGraphicFramePr/>
          <p:nvPr>
            <p:extLst/>
          </p:nvPr>
        </p:nvGraphicFramePr>
        <p:xfrm>
          <a:off x="22800" y="1240605"/>
          <a:ext cx="9144000" cy="4930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5235057" y="5968826"/>
            <a:ext cx="4039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パラメータ数</a:t>
            </a:r>
            <a:r>
              <a:rPr lang="en-US" altLang="ja-JP" sz="2800" dirty="0"/>
              <a:t>(100</a:t>
            </a:r>
            <a:r>
              <a:rPr lang="ja-JP" altLang="en-US" sz="2800" dirty="0"/>
              <a:t>万個</a:t>
            </a:r>
            <a:r>
              <a:rPr lang="en-US" altLang="ja-JP" sz="2800" dirty="0"/>
              <a:t>)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800" y="802005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認識精度</a:t>
            </a:r>
            <a:r>
              <a:rPr kumimoji="1" lang="en-US" altLang="ja-JP" sz="2800" dirty="0"/>
              <a:t>(%)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40329" y="788470"/>
            <a:ext cx="4396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CIFAR-100</a:t>
            </a:r>
            <a:r>
              <a:rPr lang="ja-JP" altLang="en-US" sz="3200" dirty="0"/>
              <a:t>の認識</a:t>
            </a:r>
            <a:r>
              <a:rPr kumimoji="1" lang="ja-JP" altLang="en-US" sz="3200" dirty="0"/>
              <a:t>精度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19337" y="3036914"/>
            <a:ext cx="1566454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</a:rPr>
              <a:t>Deep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236296" y="3645024"/>
            <a:ext cx="1539204" cy="70788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solidFill>
                  <a:srgbClr val="0070C0"/>
                </a:solidFill>
              </a:rPr>
              <a:t>Wide</a:t>
            </a:r>
            <a:endParaRPr kumimoji="1" lang="ja-JP" alt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円/楕円 6"/>
          <p:cNvSpPr/>
          <p:nvPr/>
        </p:nvSpPr>
        <p:spPr bwMode="auto">
          <a:xfrm rot="20728154">
            <a:off x="3571307" y="3927510"/>
            <a:ext cx="324036" cy="722985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31572" y="3147284"/>
            <a:ext cx="1189749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/>
              <a:t>Cutout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31572" y="3721497"/>
            <a:ext cx="2138149" cy="46166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7030A0"/>
                </a:solidFill>
              </a:rPr>
              <a:t>Shake-Shake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p:sp>
        <p:nvSpPr>
          <p:cNvPr id="20" name="右大かっこ 19"/>
          <p:cNvSpPr/>
          <p:nvPr/>
        </p:nvSpPr>
        <p:spPr>
          <a:xfrm>
            <a:off x="6484749" y="3335408"/>
            <a:ext cx="387994" cy="2035004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31572" y="4431292"/>
            <a:ext cx="1966179" cy="83099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70C0"/>
                </a:solidFill>
              </a:rPr>
              <a:t>ResNeXt-29</a:t>
            </a:r>
          </a:p>
          <a:p>
            <a:r>
              <a:rPr lang="en-US" altLang="ja-JP" sz="2400" dirty="0">
                <a:solidFill>
                  <a:srgbClr val="0070C0"/>
                </a:solidFill>
              </a:rPr>
              <a:t>(8-64d)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22" name="上矢印 21"/>
          <p:cNvSpPr/>
          <p:nvPr/>
        </p:nvSpPr>
        <p:spPr bwMode="auto">
          <a:xfrm>
            <a:off x="4095926" y="3645024"/>
            <a:ext cx="288715" cy="1188760"/>
          </a:xfrm>
          <a:prstGeom prst="up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3" name="角丸四角形吹き出し 22"/>
          <p:cNvSpPr/>
          <p:nvPr/>
        </p:nvSpPr>
        <p:spPr bwMode="auto">
          <a:xfrm>
            <a:off x="6769721" y="1742644"/>
            <a:ext cx="2063190" cy="1404640"/>
          </a:xfrm>
          <a:prstGeom prst="wedgeRoundRectCallout">
            <a:avLst>
              <a:gd name="adj1" fmla="val -45070"/>
              <a:gd name="adj2" fmla="val 71918"/>
              <a:gd name="adj3" fmla="val 1666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lnSpc>
                <a:spcPts val="288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24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Wide</a:t>
            </a:r>
            <a:r>
              <a:rPr lang="ja-JP" altLang="en-US" sz="24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系は</a:t>
            </a:r>
            <a:endParaRPr lang="en-US" altLang="ja-JP" sz="2400" b="1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288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4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様々な工夫で</a:t>
            </a:r>
            <a:endParaRPr lang="en-US" altLang="ja-JP" sz="2400" b="1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288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4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精度向上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81008" y="1745581"/>
            <a:ext cx="216277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/>
              <a:t>Deep</a:t>
            </a:r>
            <a:r>
              <a:rPr kumimoji="1" lang="ja-JP" altLang="en-US" sz="2800" dirty="0"/>
              <a:t>系でも</a:t>
            </a:r>
            <a:endParaRPr kumimoji="1" lang="en-US" altLang="ja-JP" sz="2800" dirty="0"/>
          </a:p>
          <a:p>
            <a:r>
              <a:rPr lang="ja-JP" altLang="en-US" sz="2800" dirty="0"/>
              <a:t>精度向上？</a:t>
            </a:r>
            <a:endParaRPr kumimoji="1" lang="ja-JP" altLang="en-US" sz="2800" dirty="0"/>
          </a:p>
        </p:txBody>
      </p:sp>
      <p:sp>
        <p:nvSpPr>
          <p:cNvPr id="27" name="上矢印 26"/>
          <p:cNvSpPr/>
          <p:nvPr/>
        </p:nvSpPr>
        <p:spPr bwMode="auto">
          <a:xfrm>
            <a:off x="3496599" y="2206922"/>
            <a:ext cx="327408" cy="1657554"/>
          </a:xfrm>
          <a:prstGeom prst="upArrow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6151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四角形: 角を丸くする 2">
            <a:extLst>
              <a:ext uri="{FF2B5EF4-FFF2-40B4-BE49-F238E27FC236}">
                <a16:creationId xmlns:a16="http://schemas.microsoft.com/office/drawing/2014/main" id="{73B6DC6B-9C3D-4409-AD68-1931C704E0A8}"/>
              </a:ext>
            </a:extLst>
          </p:cNvPr>
          <p:cNvSpPr/>
          <p:nvPr/>
        </p:nvSpPr>
        <p:spPr bwMode="auto">
          <a:xfrm>
            <a:off x="4881075" y="1254173"/>
            <a:ext cx="4167010" cy="45586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ot"/>
          </a:ln>
          <a:effectLst/>
          <a:extLst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6" name="下矢印 55"/>
          <p:cNvSpPr/>
          <p:nvPr/>
        </p:nvSpPr>
        <p:spPr bwMode="auto">
          <a:xfrm>
            <a:off x="5615475" y="1861281"/>
            <a:ext cx="636289" cy="3007034"/>
          </a:xfrm>
          <a:prstGeom prst="downArrow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7" name="下矢印 56"/>
          <p:cNvSpPr/>
          <p:nvPr/>
        </p:nvSpPr>
        <p:spPr bwMode="auto">
          <a:xfrm>
            <a:off x="6583834" y="1861281"/>
            <a:ext cx="636289" cy="3007034"/>
          </a:xfrm>
          <a:prstGeom prst="downArrow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2" name="四角形: 角を丸くする 2">
            <a:extLst>
              <a:ext uri="{FF2B5EF4-FFF2-40B4-BE49-F238E27FC236}">
                <a16:creationId xmlns:a16="http://schemas.microsoft.com/office/drawing/2014/main" id="{73B6DC6B-9C3D-4409-AD68-1931C704E0A8}"/>
              </a:ext>
            </a:extLst>
          </p:cNvPr>
          <p:cNvSpPr/>
          <p:nvPr/>
        </p:nvSpPr>
        <p:spPr bwMode="auto">
          <a:xfrm>
            <a:off x="251520" y="1254173"/>
            <a:ext cx="4292492" cy="45586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ot"/>
          </a:ln>
          <a:effectLst/>
          <a:extLst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4" name="下矢印 53"/>
          <p:cNvSpPr/>
          <p:nvPr/>
        </p:nvSpPr>
        <p:spPr bwMode="auto">
          <a:xfrm>
            <a:off x="903618" y="1858562"/>
            <a:ext cx="636289" cy="3007034"/>
          </a:xfrm>
          <a:prstGeom prst="downArrow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6" name="下矢印 45"/>
          <p:cNvSpPr/>
          <p:nvPr/>
        </p:nvSpPr>
        <p:spPr bwMode="auto">
          <a:xfrm>
            <a:off x="2726540" y="3404070"/>
            <a:ext cx="636241" cy="1461526"/>
          </a:xfrm>
          <a:prstGeom prst="downArrow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7" name="下矢印 46"/>
          <p:cNvSpPr/>
          <p:nvPr/>
        </p:nvSpPr>
        <p:spPr bwMode="auto">
          <a:xfrm>
            <a:off x="1854085" y="1858326"/>
            <a:ext cx="636289" cy="3007034"/>
          </a:xfrm>
          <a:prstGeom prst="downArrow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522095" y="2148048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522095" y="2756115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/>
              <p:cNvSpPr txBox="1"/>
              <p:nvPr/>
            </p:nvSpPr>
            <p:spPr>
              <a:xfrm>
                <a:off x="1530116" y="3302628"/>
                <a:ext cx="2630720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ja-JP" altLang="en-US" sz="2800" dirty="0"/>
                  <a:t>中間出力</a:t>
                </a:r>
                <a:r>
                  <a:rPr lang="en-US" altLang="ja-JP" sz="2800" dirty="0"/>
                  <a:t>: </a:t>
                </a: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50" name="テキスト ボックス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116" y="3302628"/>
                <a:ext cx="2630720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4128" t="-7778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/>
              <p:cNvSpPr txBox="1"/>
              <p:nvPr/>
            </p:nvSpPr>
            <p:spPr>
              <a:xfrm>
                <a:off x="1048889" y="1458282"/>
                <a:ext cx="2558154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800" dirty="0"/>
                  <a:t>入力</a:t>
                </a:r>
                <a14:m>
                  <m:oMath xmlns:m="http://schemas.openxmlformats.org/officeDocument/2006/math">
                    <m:r>
                      <a:rPr kumimoji="1" lang="en-US" altLang="ja-JP" sz="2800" b="0" i="0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51" name="テキスト ボックス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89" y="1458282"/>
                <a:ext cx="2558154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6667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20B56CE4-D8B7-6547-8707-52D68BA6A74E}"/>
                  </a:ext>
                </a:extLst>
              </p:cNvPr>
              <p:cNvSpPr txBox="1"/>
              <p:nvPr/>
            </p:nvSpPr>
            <p:spPr>
              <a:xfrm>
                <a:off x="1749436" y="3937628"/>
                <a:ext cx="782074" cy="46166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kumimoji="1" lang="ja-JP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0B56CE4-D8B7-6547-8707-52D68BA6A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36" y="3937628"/>
                <a:ext cx="782074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C3719AA7-7080-A844-BBB3-6A13AB699258}"/>
              </a:ext>
            </a:extLst>
          </p:cNvPr>
          <p:cNvSpPr txBox="1"/>
          <p:nvPr/>
        </p:nvSpPr>
        <p:spPr>
          <a:xfrm>
            <a:off x="1187648" y="5393598"/>
            <a:ext cx="3215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α</a:t>
            </a:r>
            <a:r>
              <a:rPr kumimoji="1" lang="ja-JP" altLang="en-US" sz="2400" dirty="0">
                <a:solidFill>
                  <a:srgbClr val="FF0000"/>
                </a:solidFill>
              </a:rPr>
              <a:t>：一様乱数（</a:t>
            </a:r>
            <a:r>
              <a:rPr kumimoji="1" lang="en-US" altLang="ja-JP" sz="2400" dirty="0">
                <a:solidFill>
                  <a:srgbClr val="FF0000"/>
                </a:solidFill>
              </a:rPr>
              <a:t>0〜1</a:t>
            </a:r>
            <a:r>
              <a:rPr kumimoji="1" lang="ja-JP" altLang="en-US" sz="2400" dirty="0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189474" y="2150767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189474" y="2758834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5716268" y="1461001"/>
                <a:ext cx="2558154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800" dirty="0"/>
                  <a:t>入力</a:t>
                </a:r>
                <a14:m>
                  <m:oMath xmlns:m="http://schemas.openxmlformats.org/officeDocument/2006/math">
                    <m:r>
                      <a:rPr kumimoji="1" lang="en-US" altLang="ja-JP" sz="2800" b="0" i="0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268" y="1461001"/>
                <a:ext cx="2558154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7865" b="-314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20B56CE4-D8B7-6547-8707-52D68BA6A74E}"/>
                  </a:ext>
                </a:extLst>
              </p:cNvPr>
              <p:cNvSpPr txBox="1"/>
              <p:nvPr/>
            </p:nvSpPr>
            <p:spPr>
              <a:xfrm>
                <a:off x="6505522" y="3904000"/>
                <a:ext cx="783676" cy="461665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ja-JP" alt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kumimoji="1" lang="ja-JP" alt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0B56CE4-D8B7-6547-8707-52D68BA6A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522" y="3904000"/>
                <a:ext cx="783676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0000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3719AA7-7080-A844-BBB3-6A13AB699258}"/>
              </a:ext>
            </a:extLst>
          </p:cNvPr>
          <p:cNvSpPr txBox="1"/>
          <p:nvPr/>
        </p:nvSpPr>
        <p:spPr>
          <a:xfrm>
            <a:off x="5777579" y="5393597"/>
            <a:ext cx="3214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</a:rPr>
              <a:t>β</a:t>
            </a:r>
            <a:r>
              <a:rPr kumimoji="1" lang="ja-JP" altLang="en-US" sz="2400" dirty="0">
                <a:solidFill>
                  <a:srgbClr val="0070C0"/>
                </a:solidFill>
              </a:rPr>
              <a:t>：一様乱数（</a:t>
            </a:r>
            <a:r>
              <a:rPr kumimoji="1" lang="en-US" altLang="ja-JP" sz="2400" dirty="0">
                <a:solidFill>
                  <a:srgbClr val="0070C0"/>
                </a:solidFill>
              </a:rPr>
              <a:t>0〜1</a:t>
            </a:r>
            <a:r>
              <a:rPr kumimoji="1" lang="ja-JP" altLang="en-US" sz="2400" dirty="0">
                <a:solidFill>
                  <a:srgbClr val="0070C0"/>
                </a:solidFill>
              </a:rPr>
              <a:t>）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08556" y="770840"/>
            <a:ext cx="197861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Forward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5786257" y="775741"/>
            <a:ext cx="230986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0070C0"/>
                </a:solidFill>
              </a:rPr>
              <a:t>Backward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角丸四角形吹き出し 4"/>
              <p:cNvSpPr/>
              <p:nvPr/>
            </p:nvSpPr>
            <p:spPr bwMode="auto">
              <a:xfrm>
                <a:off x="177821" y="5959460"/>
                <a:ext cx="4439890" cy="762762"/>
              </a:xfrm>
              <a:prstGeom prst="wedgeRoundRectCallout">
                <a:avLst>
                  <a:gd name="adj1" fmla="val -6371"/>
                  <a:gd name="adj2" fmla="val -71347"/>
                  <a:gd name="adj3" fmla="val 16667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ja-JP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altLang="ja-JP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kumimoji="1" lang="ja-JP" altLang="en-US" sz="3200" dirty="0">
                    <a:solidFill>
                      <a:srgbClr val="FF000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と</a:t>
                </a:r>
                <a14:m>
                  <m:oMath xmlns:m="http://schemas.openxmlformats.org/officeDocument/2006/math">
                    <m:r>
                      <a:rPr lang="en-US" altLang="ja-JP" sz="32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altLang="ja-JP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kumimoji="1" lang="ja-JP" altLang="en-US" sz="3200" dirty="0">
                    <a:solidFill>
                      <a:srgbClr val="FF000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の内分点</a:t>
                </a:r>
                <a:endParaRPr kumimoji="1" lang="ja-JP" altLang="en-US" sz="3200" dirty="0">
                  <a:solidFill>
                    <a:srgbClr val="4D4D4D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5" name="角丸四角形吹き出し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821" y="5959460"/>
                <a:ext cx="4439890" cy="762762"/>
              </a:xfrm>
              <a:prstGeom prst="wedgeRoundRectCallout">
                <a:avLst>
                  <a:gd name="adj1" fmla="val -6371"/>
                  <a:gd name="adj2" fmla="val -71347"/>
                  <a:gd name="adj3" fmla="val 16667"/>
                </a:avLst>
              </a:prstGeom>
              <a:blipFill rotWithShape="0">
                <a:blip r:embed="rId7"/>
                <a:stretch>
                  <a:fillRect r="-546" b="-16026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角丸四角形吹き出し 40"/>
          <p:cNvSpPr/>
          <p:nvPr/>
        </p:nvSpPr>
        <p:spPr bwMode="auto">
          <a:xfrm>
            <a:off x="5248469" y="5977932"/>
            <a:ext cx="3432222" cy="762762"/>
          </a:xfrm>
          <a:prstGeom prst="wedgeRoundRectCallout">
            <a:avLst>
              <a:gd name="adj1" fmla="val -8092"/>
              <a:gd name="adj2" fmla="val -72321"/>
              <a:gd name="adj3" fmla="val 16667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32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更新量を減らす</a:t>
            </a:r>
            <a:endParaRPr kumimoji="1" lang="ja-JP" altLang="en-US" sz="32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2" name="タイトル 3"/>
          <p:cNvSpPr>
            <a:spLocks noGrp="1"/>
          </p:cNvSpPr>
          <p:nvPr>
            <p:ph type="title"/>
          </p:nvPr>
        </p:nvSpPr>
        <p:spPr>
          <a:xfrm>
            <a:off x="251520" y="152636"/>
            <a:ext cx="8640960" cy="396044"/>
          </a:xfrm>
        </p:spPr>
        <p:txBody>
          <a:bodyPr/>
          <a:lstStyle/>
          <a:p>
            <a:r>
              <a:rPr lang="en-US" altLang="ja-JP" sz="2954" dirty="0"/>
              <a:t>3. </a:t>
            </a:r>
            <a:r>
              <a:rPr lang="ja-JP" altLang="en-US" sz="2954" dirty="0"/>
              <a:t>提案手法 </a:t>
            </a:r>
            <a:r>
              <a:rPr lang="en-US" altLang="ja-JP" sz="2954" dirty="0"/>
              <a:t>-Shake-Shake</a:t>
            </a:r>
            <a:r>
              <a:rPr lang="ja-JP" altLang="en-US" sz="2954" dirty="0"/>
              <a:t>の</a:t>
            </a:r>
            <a:r>
              <a:rPr lang="en-US" altLang="ja-JP" sz="2954" dirty="0"/>
              <a:t>1-Branch</a:t>
            </a:r>
            <a:r>
              <a:rPr lang="ja-JP" altLang="en-US" sz="2954" dirty="0"/>
              <a:t>化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20B56CE4-D8B7-6547-8707-52D68BA6A74E}"/>
                  </a:ext>
                </a:extLst>
              </p:cNvPr>
              <p:cNvSpPr txBox="1"/>
              <p:nvPr/>
            </p:nvSpPr>
            <p:spPr>
              <a:xfrm>
                <a:off x="2620669" y="3937628"/>
                <a:ext cx="1818190" cy="46166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×−(</m:t>
                      </m:r>
                      <m:r>
                        <a:rPr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kumimoji="1"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0B56CE4-D8B7-6547-8707-52D68BA6A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669" y="3937628"/>
                <a:ext cx="1818190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00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/>
              <p:cNvSpPr txBox="1"/>
              <p:nvPr/>
            </p:nvSpPr>
            <p:spPr>
              <a:xfrm>
                <a:off x="1035777" y="4837451"/>
                <a:ext cx="2546595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ja-JP" altLang="en-US" sz="2800" dirty="0"/>
                  <a:t>出力</a:t>
                </a:r>
                <a:r>
                  <a:rPr lang="en-US" altLang="ja-JP" sz="2800" dirty="0"/>
                  <a:t>: </a:t>
                </a: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58" name="テキスト ボックス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77" y="4837451"/>
                <a:ext cx="2546595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4502" t="-7865" b="-314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/>
              <p:cNvSpPr txBox="1"/>
              <p:nvPr/>
            </p:nvSpPr>
            <p:spPr>
              <a:xfrm>
                <a:off x="5688124" y="4865360"/>
                <a:ext cx="2546595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ja-JP" altLang="en-US" sz="2800" dirty="0"/>
                  <a:t>出力</a:t>
                </a:r>
                <a:r>
                  <a:rPr lang="en-US" altLang="ja-JP" sz="2800" dirty="0"/>
                  <a:t>: </a:t>
                </a: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59" name="テキスト ボックス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124" y="4865360"/>
                <a:ext cx="2546595" cy="523220"/>
              </a:xfrm>
              <a:prstGeom prst="rect">
                <a:avLst/>
              </a:prstGeom>
              <a:blipFill rotWithShape="0">
                <a:blip r:embed="rId10"/>
                <a:stretch>
                  <a:fillRect l="-4265" t="-6667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25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1. </a:t>
            </a:r>
            <a:r>
              <a:rPr lang="ja-JP" altLang="en-US" sz="2954" dirty="0"/>
              <a:t>はじめに </a:t>
            </a:r>
            <a:r>
              <a:rPr lang="en-US" altLang="ja-JP" sz="2954" dirty="0"/>
              <a:t>-Skip Connection</a:t>
            </a:r>
            <a:r>
              <a:rPr lang="ja-JP" altLang="en-US" sz="2954" dirty="0"/>
              <a:t>のメリット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694239" y="5013365"/>
            <a:ext cx="2704587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15" dirty="0"/>
              <a:t>(</a:t>
            </a:r>
            <a:r>
              <a:rPr lang="ja-JP" altLang="en-US" sz="2215" dirty="0"/>
              <a:t>一部の処理を省略</a:t>
            </a:r>
            <a:r>
              <a:rPr lang="en-US" altLang="ja-JP" sz="2215" dirty="0"/>
              <a:t>)</a:t>
            </a:r>
            <a:endParaRPr lang="ja-JP" altLang="en-US" sz="2215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461066" y="4581193"/>
            <a:ext cx="3453061" cy="603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323" b="1" dirty="0">
                <a:solidFill>
                  <a:srgbClr val="FF0000"/>
                </a:solidFill>
              </a:rPr>
              <a:t>Residual Block</a:t>
            </a:r>
            <a:endParaRPr lang="ja-JP" altLang="en-US" sz="3323" b="1" dirty="0">
              <a:solidFill>
                <a:srgbClr val="FF0000"/>
              </a:solidFill>
            </a:endParaRPr>
          </a:p>
        </p:txBody>
      </p:sp>
      <p:sp>
        <p:nvSpPr>
          <p:cNvPr id="28" name="角丸四角形吹き出し 27"/>
          <p:cNvSpPr/>
          <p:nvPr/>
        </p:nvSpPr>
        <p:spPr bwMode="auto">
          <a:xfrm>
            <a:off x="1547664" y="1849522"/>
            <a:ext cx="2721714" cy="2727943"/>
          </a:xfrm>
          <a:prstGeom prst="wedgeRoundRectCallout">
            <a:avLst>
              <a:gd name="adj1" fmla="val 90871"/>
              <a:gd name="adj2" fmla="val 10926"/>
              <a:gd name="adj3" fmla="val 16667"/>
            </a:avLst>
          </a:prstGeom>
          <a:ln w="38100"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3463AB3-6309-1143-A377-E2888849518E}"/>
              </a:ext>
            </a:extLst>
          </p:cNvPr>
          <p:cNvSpPr txBox="1"/>
          <p:nvPr/>
        </p:nvSpPr>
        <p:spPr>
          <a:xfrm>
            <a:off x="778333" y="5669592"/>
            <a:ext cx="758733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ja-JP" altLang="en-US" sz="2800" b="1" dirty="0"/>
              <a:t> 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計算途中の情報の欠損が起こりにくいので</a:t>
            </a:r>
            <a:r>
              <a:rPr lang="en-US" altLang="ja-JP" sz="2800" b="1" dirty="0">
                <a:solidFill>
                  <a:srgbClr val="FF0000"/>
                </a:solidFill>
              </a:rPr>
              <a:t/>
            </a:r>
            <a:br>
              <a:rPr lang="en-US" altLang="ja-JP" sz="2800" b="1" dirty="0">
                <a:solidFill>
                  <a:srgbClr val="FF0000"/>
                </a:solidFill>
              </a:rPr>
            </a:br>
            <a:r>
              <a:rPr lang="en-US" altLang="ja-JP" sz="2800" b="1" dirty="0">
                <a:solidFill>
                  <a:srgbClr val="FF0000"/>
                </a:solidFill>
              </a:rPr>
              <a:t> </a:t>
            </a:r>
            <a:r>
              <a:rPr lang="en-US" altLang="ja-JP" sz="2800" b="1" dirty="0"/>
              <a:t>100</a:t>
            </a:r>
            <a:r>
              <a:rPr lang="ja-JP" altLang="en-US" sz="2800" b="1" dirty="0"/>
              <a:t>層以上の深いネットワークを実現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8930" y="1124270"/>
            <a:ext cx="324159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Skip Connection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26" y="1975795"/>
            <a:ext cx="2253189" cy="24753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角丸四角形吹き出し 4"/>
              <p:cNvSpPr/>
              <p:nvPr/>
            </p:nvSpPr>
            <p:spPr bwMode="auto">
              <a:xfrm>
                <a:off x="128930" y="1909167"/>
                <a:ext cx="1980219" cy="964803"/>
              </a:xfrm>
              <a:prstGeom prst="wedgeRoundRectCallout">
                <a:avLst>
                  <a:gd name="adj1" fmla="val 59559"/>
                  <a:gd name="adj2" fmla="val 104518"/>
                  <a:gd name="adj3" fmla="val 16667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>
                <a:spAutoFit/>
              </a:bodyPr>
              <a:lstStyle/>
              <a:p>
                <a:pPr algn="ctr">
                  <a:lnSpc>
                    <a:spcPts val="3100"/>
                  </a:lnSpc>
                  <a:spcBef>
                    <a:spcPct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メイリオ" pitchFamily="50" charset="-128"/>
                        <a:cs typeface="メイリオ" pitchFamily="50" charset="-128"/>
                      </a:rPr>
                      <m:t>𝑥</m:t>
                    </m:r>
                  </m:oMath>
                </a14:m>
                <a:r>
                  <a:rPr lang="ja-JP" altLang="en-US" sz="2400" dirty="0">
                    <a:solidFill>
                      <a:srgbClr val="4D4D4D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がそのまま</a:t>
                </a:r>
                <a:endParaRPr lang="en-US" altLang="ja-JP" sz="2400" dirty="0">
                  <a:solidFill>
                    <a:srgbClr val="4D4D4D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:pPr algn="ctr">
                  <a:lnSpc>
                    <a:spcPts val="31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kumimoji="1" lang="ja-JP" altLang="en-US" sz="2400" dirty="0">
                    <a:solidFill>
                      <a:srgbClr val="4D4D4D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渡される</a:t>
                </a:r>
                <a:endParaRPr kumimoji="1" lang="ja-JP" altLang="en-US" sz="2800" dirty="0">
                  <a:solidFill>
                    <a:srgbClr val="4D4D4D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5" name="角丸四角形吹き出し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930" y="1909167"/>
                <a:ext cx="1980219" cy="964803"/>
              </a:xfrm>
              <a:prstGeom prst="wedgeRoundRectCallout">
                <a:avLst>
                  <a:gd name="adj1" fmla="val 59559"/>
                  <a:gd name="adj2" fmla="val 104518"/>
                  <a:gd name="adj3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076" y="908720"/>
            <a:ext cx="3518501" cy="451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31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/>
          <p:cNvGraphicFramePr/>
          <p:nvPr>
            <p:extLst>
              <p:ext uri="{D42A27DB-BD31-4B8C-83A1-F6EECF244321}">
                <p14:modId xmlns:p14="http://schemas.microsoft.com/office/powerpoint/2010/main" val="3261491325"/>
              </p:ext>
            </p:extLst>
          </p:nvPr>
        </p:nvGraphicFramePr>
        <p:xfrm>
          <a:off x="143508" y="117979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55031" y="728700"/>
            <a:ext cx="2068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75000"/>
                  </a:schemeClr>
                </a:solidFill>
              </a:rPr>
              <a:t>認識率 </a:t>
            </a:r>
            <a:r>
              <a:rPr lang="en-US" altLang="ja-JP" sz="2800" dirty="0">
                <a:solidFill>
                  <a:schemeClr val="tx1">
                    <a:lumMod val="75000"/>
                  </a:schemeClr>
                </a:solidFill>
              </a:rPr>
              <a:t>(%)</a:t>
            </a:r>
            <a:endParaRPr kumimoji="1" lang="ja-JP" alt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6598" y="6519446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tx1">
                    <a:lumMod val="75000"/>
                  </a:schemeClr>
                </a:solidFill>
              </a:rPr>
              <a:t>2015</a:t>
            </a:r>
            <a:r>
              <a:rPr kumimoji="1" lang="ja-JP" altLang="en-US" sz="1600" dirty="0">
                <a:solidFill>
                  <a:schemeClr val="tx1">
                    <a:lumMod val="75000"/>
                  </a:schemeClr>
                </a:solidFill>
              </a:rPr>
              <a:t>年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34198" y="6519446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tx1">
                    <a:lumMod val="75000"/>
                  </a:schemeClr>
                </a:solidFill>
              </a:rPr>
              <a:t>2016</a:t>
            </a:r>
            <a:r>
              <a:rPr kumimoji="1" lang="ja-JP" altLang="en-US" sz="1600" dirty="0">
                <a:solidFill>
                  <a:schemeClr val="tx1">
                    <a:lumMod val="75000"/>
                  </a:schemeClr>
                </a:solidFill>
              </a:rPr>
              <a:t>年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340117" y="5982655"/>
            <a:ext cx="45719" cy="8849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112060" y="5987828"/>
            <a:ext cx="45719" cy="8849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08487" y="6529004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tx1">
                    <a:lumMod val="75000"/>
                  </a:schemeClr>
                </a:solidFill>
              </a:rPr>
              <a:t>2017</a:t>
            </a:r>
            <a:r>
              <a:rPr kumimoji="1" lang="ja-JP" altLang="en-US" sz="1600" dirty="0">
                <a:solidFill>
                  <a:schemeClr val="tx1">
                    <a:lumMod val="75000"/>
                  </a:schemeClr>
                </a:solidFill>
              </a:rPr>
              <a:t>年</a:t>
            </a:r>
          </a:p>
        </p:txBody>
      </p:sp>
      <p:sp>
        <p:nvSpPr>
          <p:cNvPr id="16" name="角丸四角形吹き出し 15"/>
          <p:cNvSpPr/>
          <p:nvPr/>
        </p:nvSpPr>
        <p:spPr>
          <a:xfrm>
            <a:off x="1885603" y="4905164"/>
            <a:ext cx="1757680" cy="434415"/>
          </a:xfrm>
          <a:prstGeom prst="wedgeRoundRectCallout">
            <a:avLst>
              <a:gd name="adj1" fmla="val -41585"/>
              <a:gd name="adj2" fmla="val -7231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dirty="0">
                <a:solidFill>
                  <a:schemeClr val="bg1"/>
                </a:solidFill>
              </a:rPr>
              <a:t>Pre-</a:t>
            </a:r>
            <a:r>
              <a:rPr lang="en-US" altLang="ja-JP" sz="2000" dirty="0" err="1">
                <a:solidFill>
                  <a:schemeClr val="bg1"/>
                </a:solidFill>
              </a:rPr>
              <a:t>ResNet</a:t>
            </a:r>
            <a:endParaRPr lang="ja-JP" sz="2000" dirty="0">
              <a:solidFill>
                <a:schemeClr val="bg1"/>
              </a:solidFill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863588" y="3573016"/>
            <a:ext cx="1832632" cy="422764"/>
          </a:xfrm>
          <a:prstGeom prst="wedgeRoundRectCallout">
            <a:avLst>
              <a:gd name="adj1" fmla="val 39399"/>
              <a:gd name="adj2" fmla="val 7420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dirty="0">
                <a:solidFill>
                  <a:schemeClr val="bg1"/>
                </a:solidFill>
              </a:rPr>
              <a:t>Wide </a:t>
            </a:r>
            <a:r>
              <a:rPr lang="en-US" altLang="ja-JP" sz="2000" dirty="0" err="1">
                <a:solidFill>
                  <a:schemeClr val="bg1"/>
                </a:solidFill>
              </a:rPr>
              <a:t>ResNet</a:t>
            </a:r>
            <a:endParaRPr lang="ja-JP" sz="2000" dirty="0">
              <a:solidFill>
                <a:schemeClr val="bg1"/>
              </a:solidFill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3383868" y="3990542"/>
            <a:ext cx="1553830" cy="422764"/>
          </a:xfrm>
          <a:prstGeom prst="wedgeRoundRectCallout">
            <a:avLst>
              <a:gd name="adj1" fmla="val -36882"/>
              <a:gd name="adj2" fmla="val -7703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dirty="0" err="1"/>
              <a:t>DenseNet</a:t>
            </a:r>
            <a:endParaRPr lang="ja-JP" sz="2000" dirty="0"/>
          </a:p>
        </p:txBody>
      </p:sp>
      <p:sp>
        <p:nvSpPr>
          <p:cNvPr id="20" name="角丸四角形吹き出し 19"/>
          <p:cNvSpPr/>
          <p:nvPr/>
        </p:nvSpPr>
        <p:spPr>
          <a:xfrm>
            <a:off x="4427984" y="3488913"/>
            <a:ext cx="1740664" cy="462117"/>
          </a:xfrm>
          <a:prstGeom prst="wedgeRoundRectCallout">
            <a:avLst>
              <a:gd name="adj1" fmla="val -59695"/>
              <a:gd name="adj2" fmla="val -3890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dirty="0" err="1">
                <a:solidFill>
                  <a:schemeClr val="bg1"/>
                </a:solidFill>
              </a:rPr>
              <a:t>PyramidNet</a:t>
            </a:r>
            <a:endParaRPr lang="ja-JP" sz="2000" dirty="0">
              <a:solidFill>
                <a:schemeClr val="bg1"/>
              </a:solidFill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3170727" y="2553494"/>
            <a:ext cx="1401273" cy="459660"/>
          </a:xfrm>
          <a:prstGeom prst="wedgeRoundRectCallout">
            <a:avLst>
              <a:gd name="adj1" fmla="val 37954"/>
              <a:gd name="adj2" fmla="val 7554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dirty="0" err="1">
                <a:solidFill>
                  <a:schemeClr val="bg1"/>
                </a:solidFill>
              </a:rPr>
              <a:t>ResNeXt</a:t>
            </a:r>
            <a:endParaRPr lang="ja-JP" sz="2000" dirty="0">
              <a:solidFill>
                <a:schemeClr val="bg1"/>
              </a:solidFill>
            </a:endParaRPr>
          </a:p>
        </p:txBody>
      </p:sp>
      <p:sp>
        <p:nvSpPr>
          <p:cNvPr id="24" name="角丸四角形吹き出し 23"/>
          <p:cNvSpPr/>
          <p:nvPr/>
        </p:nvSpPr>
        <p:spPr>
          <a:xfrm>
            <a:off x="5430237" y="3013154"/>
            <a:ext cx="1976648" cy="422764"/>
          </a:xfrm>
          <a:prstGeom prst="wedgeRoundRectCallout">
            <a:avLst>
              <a:gd name="adj1" fmla="val 1102"/>
              <a:gd name="adj2" fmla="val -7825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dirty="0"/>
              <a:t>Shake-Shake</a:t>
            </a:r>
            <a:endParaRPr lang="ja-JP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837676" y="4972833"/>
            <a:ext cx="515160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sz="3600" b="1" dirty="0"/>
              <a:t>多くの手法が</a:t>
            </a:r>
            <a:r>
              <a:rPr lang="en-US" altLang="ja-JP" sz="3600" b="1" dirty="0" err="1"/>
              <a:t>ResNet</a:t>
            </a:r>
            <a:r>
              <a:rPr lang="ja-JP" altLang="en-US" sz="3600" b="1" dirty="0"/>
              <a:t>！</a:t>
            </a:r>
            <a:endParaRPr lang="en-US" altLang="ja-JP" sz="3600" b="1" dirty="0"/>
          </a:p>
        </p:txBody>
      </p:sp>
      <p:sp>
        <p:nvSpPr>
          <p:cNvPr id="29" name="角丸四角形吹き出し 28"/>
          <p:cNvSpPr/>
          <p:nvPr/>
        </p:nvSpPr>
        <p:spPr>
          <a:xfrm>
            <a:off x="3643283" y="2052461"/>
            <a:ext cx="2314219" cy="407528"/>
          </a:xfrm>
          <a:prstGeom prst="wedgeRoundRectCallout">
            <a:avLst>
              <a:gd name="adj1" fmla="val 1682"/>
              <a:gd name="adj2" fmla="val 13203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dirty="0" err="1"/>
              <a:t>PyramidSepDrop</a:t>
            </a:r>
            <a:endParaRPr lang="ja-JP" sz="2000" dirty="0"/>
          </a:p>
        </p:txBody>
      </p:sp>
      <p:sp>
        <p:nvSpPr>
          <p:cNvPr id="30" name="角丸四角形吹き出し 29"/>
          <p:cNvSpPr/>
          <p:nvPr/>
        </p:nvSpPr>
        <p:spPr>
          <a:xfrm>
            <a:off x="1009635" y="5553236"/>
            <a:ext cx="1213591" cy="414365"/>
          </a:xfrm>
          <a:prstGeom prst="wedgeRoundRectCallout">
            <a:avLst>
              <a:gd name="adj1" fmla="val -45834"/>
              <a:gd name="adj2" fmla="val -6345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dirty="0" err="1">
                <a:solidFill>
                  <a:schemeClr val="bg1"/>
                </a:solidFill>
              </a:rPr>
              <a:t>ResNet</a:t>
            </a:r>
            <a:endParaRPr lang="ja-JP" sz="2000" dirty="0">
              <a:solidFill>
                <a:schemeClr val="bg1"/>
              </a:solidFill>
            </a:endParaRPr>
          </a:p>
        </p:txBody>
      </p:sp>
      <p:sp>
        <p:nvSpPr>
          <p:cNvPr id="25" name="タイトル 3">
            <a:extLst>
              <a:ext uri="{FF2B5EF4-FFF2-40B4-BE49-F238E27FC236}">
                <a16:creationId xmlns:a16="http://schemas.microsoft.com/office/drawing/2014/main" id="{92BB41E3-ED7C-484F-BAD8-9BDBCE3A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636"/>
            <a:ext cx="8640960" cy="396044"/>
          </a:xfrm>
        </p:spPr>
        <p:txBody>
          <a:bodyPr/>
          <a:lstStyle/>
          <a:p>
            <a:r>
              <a:rPr lang="en-US" altLang="ja-JP" sz="2954" dirty="0"/>
              <a:t>1. </a:t>
            </a:r>
            <a:r>
              <a:rPr lang="ja-JP" altLang="en-US" sz="2954" dirty="0"/>
              <a:t>はじめに </a:t>
            </a:r>
            <a:r>
              <a:rPr lang="en-US" altLang="ja-JP" sz="2954" dirty="0"/>
              <a:t>-</a:t>
            </a:r>
            <a:r>
              <a:rPr lang="en-US" altLang="ja-JP" sz="2954" dirty="0" err="1"/>
              <a:t>ResNet</a:t>
            </a:r>
            <a:r>
              <a:rPr lang="ja-JP" altLang="en-US" sz="2954" dirty="0"/>
              <a:t>の波及効果</a:t>
            </a:r>
            <a:r>
              <a:rPr lang="en-US" altLang="ja-JP" sz="2954" dirty="0"/>
              <a:t>-</a:t>
            </a:r>
            <a:endParaRPr lang="ja-JP" altLang="en-US" sz="2400" dirty="0"/>
          </a:p>
        </p:txBody>
      </p:sp>
      <p:sp>
        <p:nvSpPr>
          <p:cNvPr id="23" name="角丸四角形吹き出し 22"/>
          <p:cNvSpPr/>
          <p:nvPr/>
        </p:nvSpPr>
        <p:spPr>
          <a:xfrm>
            <a:off x="3383868" y="1140457"/>
            <a:ext cx="4896544" cy="634930"/>
          </a:xfrm>
          <a:prstGeom prst="wedgeRoundRectCallout">
            <a:avLst>
              <a:gd name="adj1" fmla="val 41157"/>
              <a:gd name="adj2" fmla="val 125323"/>
              <a:gd name="adj3" fmla="val 16667"/>
            </a:avLst>
          </a:prstGeom>
          <a:ln w="317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b="1" dirty="0">
                <a:solidFill>
                  <a:srgbClr val="FF0000"/>
                </a:solidFill>
              </a:rPr>
              <a:t>提案手法</a:t>
            </a:r>
            <a:r>
              <a:rPr lang="en-US" altLang="ja-JP" sz="3200" b="1" dirty="0">
                <a:solidFill>
                  <a:srgbClr val="FF0000"/>
                </a:solidFill>
              </a:rPr>
              <a:t>: </a:t>
            </a:r>
            <a:r>
              <a:rPr lang="en-US" altLang="ja-JP" sz="3200" b="1" dirty="0" err="1">
                <a:solidFill>
                  <a:srgbClr val="FF0000"/>
                </a:solidFill>
              </a:rPr>
              <a:t>ShakeDrop</a:t>
            </a:r>
            <a:endParaRPr lang="ja-JP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22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下矢印 60"/>
          <p:cNvSpPr/>
          <p:nvPr/>
        </p:nvSpPr>
        <p:spPr bwMode="auto">
          <a:xfrm>
            <a:off x="7301699" y="2498736"/>
            <a:ext cx="649043" cy="2181691"/>
          </a:xfrm>
          <a:prstGeom prst="downArrow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7436843" y="3030838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7446402" y="3682906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954" dirty="0"/>
              <a:t>1. </a:t>
            </a:r>
            <a:r>
              <a:rPr lang="ja-JP" altLang="en-US" sz="2954" dirty="0"/>
              <a:t>はじめに </a:t>
            </a:r>
            <a:r>
              <a:rPr lang="en-US" altLang="ja-JP" sz="2954" dirty="0"/>
              <a:t>-</a:t>
            </a:r>
            <a:r>
              <a:rPr lang="en-US" altLang="ja-JP" sz="2954" dirty="0" err="1"/>
              <a:t>ResNets</a:t>
            </a:r>
            <a:r>
              <a:rPr lang="ja-JP" altLang="en-US" sz="2954" dirty="0"/>
              <a:t>の構造の種類</a:t>
            </a:r>
            <a:r>
              <a:rPr lang="en-US" altLang="ja-JP" sz="2954" dirty="0"/>
              <a:t>-</a:t>
            </a:r>
            <a:endParaRPr lang="ja-JP" altLang="en-US" sz="2954" dirty="0"/>
          </a:p>
        </p:txBody>
      </p:sp>
      <p:sp>
        <p:nvSpPr>
          <p:cNvPr id="43" name="下矢印 42"/>
          <p:cNvSpPr/>
          <p:nvPr/>
        </p:nvSpPr>
        <p:spPr bwMode="auto">
          <a:xfrm>
            <a:off x="1265771" y="2509627"/>
            <a:ext cx="649043" cy="2181691"/>
          </a:xfrm>
          <a:prstGeom prst="downArrow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4" name="下矢印 43"/>
          <p:cNvSpPr/>
          <p:nvPr/>
        </p:nvSpPr>
        <p:spPr bwMode="auto">
          <a:xfrm>
            <a:off x="2248975" y="2498736"/>
            <a:ext cx="649043" cy="2181691"/>
          </a:xfrm>
          <a:prstGeom prst="downArrow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892762" y="3030838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902321" y="3682906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/>
              <p:cNvSpPr txBox="1"/>
              <p:nvPr/>
            </p:nvSpPr>
            <p:spPr>
              <a:xfrm>
                <a:off x="1419556" y="2341072"/>
                <a:ext cx="1342547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kumimoji="1" lang="ja-JP" altLang="en-US" sz="2800" dirty="0"/>
                  <a:t>入力</a:t>
                </a:r>
                <a14:m>
                  <m:oMath xmlns:m="http://schemas.openxmlformats.org/officeDocument/2006/math">
                    <m:r>
                      <a:rPr kumimoji="1" lang="en-US" altLang="ja-JP" sz="2800" b="0" i="0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48" name="テキスト ボックス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556" y="2341072"/>
                <a:ext cx="1342547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8482" t="-6667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下矢印 54"/>
          <p:cNvSpPr/>
          <p:nvPr/>
        </p:nvSpPr>
        <p:spPr bwMode="auto">
          <a:xfrm>
            <a:off x="5310011" y="2509627"/>
            <a:ext cx="649043" cy="2181691"/>
          </a:xfrm>
          <a:prstGeom prst="downArrow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6" name="下矢印 55"/>
          <p:cNvSpPr/>
          <p:nvPr/>
        </p:nvSpPr>
        <p:spPr bwMode="auto">
          <a:xfrm>
            <a:off x="6293215" y="2498736"/>
            <a:ext cx="649043" cy="2181691"/>
          </a:xfrm>
          <a:prstGeom prst="downArrow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937002" y="3030838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946561" y="3682906"/>
            <a:ext cx="14157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畳み込み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/>
              <p:cNvSpPr txBox="1"/>
              <p:nvPr/>
            </p:nvSpPr>
            <p:spPr>
              <a:xfrm>
                <a:off x="5351300" y="2341072"/>
                <a:ext cx="2558154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800" dirty="0"/>
                  <a:t>入力</a:t>
                </a:r>
                <a14:m>
                  <m:oMath xmlns:m="http://schemas.openxmlformats.org/officeDocument/2006/math">
                    <m:r>
                      <a:rPr kumimoji="1" lang="en-US" altLang="ja-JP" sz="2800" b="0" i="0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60" name="テキスト ボックス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300" y="2341072"/>
                <a:ext cx="2558154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6667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CE8E345F-4CB3-434B-88D1-48E25019292A}"/>
              </a:ext>
            </a:extLst>
          </p:cNvPr>
          <p:cNvSpPr/>
          <p:nvPr/>
        </p:nvSpPr>
        <p:spPr bwMode="auto">
          <a:xfrm>
            <a:off x="665411" y="2052683"/>
            <a:ext cx="3065504" cy="3369936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7254B9E5-FE05-4ECB-8560-CF9739AB3D02}"/>
              </a:ext>
            </a:extLst>
          </p:cNvPr>
          <p:cNvSpPr/>
          <p:nvPr/>
        </p:nvSpPr>
        <p:spPr bwMode="auto">
          <a:xfrm>
            <a:off x="4154743" y="2052683"/>
            <a:ext cx="4777088" cy="3369936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6D2FB34-7662-4FAC-89E9-FDC699488186}"/>
              </a:ext>
            </a:extLst>
          </p:cNvPr>
          <p:cNvSpPr txBox="1"/>
          <p:nvPr/>
        </p:nvSpPr>
        <p:spPr>
          <a:xfrm>
            <a:off x="1225153" y="6103373"/>
            <a:ext cx="7050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3600" b="1" dirty="0"/>
              <a:t>多くが</a:t>
            </a:r>
            <a:r>
              <a:rPr lang="en-US" altLang="ja-JP" sz="3600" b="1" dirty="0"/>
              <a:t>2-Branch</a:t>
            </a:r>
            <a:r>
              <a:rPr lang="ja-JP" altLang="en-US" sz="3600" b="1" dirty="0"/>
              <a:t>型の構造をもつ</a:t>
            </a:r>
            <a:endParaRPr kumimoji="1" lang="ja-JP" altLang="en-US" sz="360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25734" y="5356343"/>
            <a:ext cx="229235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2</a:t>
            </a:r>
            <a:r>
              <a:rPr kumimoji="1" lang="en-US" altLang="ja-JP" sz="2800" b="1" dirty="0"/>
              <a:t>-Branch</a:t>
            </a:r>
            <a:r>
              <a:rPr kumimoji="1" lang="ja-JP" altLang="en-US" sz="2800" b="1" dirty="0"/>
              <a:t>型</a:t>
            </a:r>
            <a:endParaRPr kumimoji="1" lang="en-US" altLang="ja-JP" sz="2800" b="1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414362" y="5356343"/>
            <a:ext cx="229235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3</a:t>
            </a:r>
            <a:r>
              <a:rPr kumimoji="1" lang="en-US" altLang="ja-JP" sz="2800" b="1" dirty="0"/>
              <a:t>-Branch</a:t>
            </a:r>
            <a:r>
              <a:rPr kumimoji="1" lang="ja-JP" altLang="en-US" sz="2800" b="1" dirty="0"/>
              <a:t>型</a:t>
            </a:r>
          </a:p>
        </p:txBody>
      </p:sp>
      <p:sp>
        <p:nvSpPr>
          <p:cNvPr id="37" name="角丸四角形吹き出し 36">
            <a:extLst>
              <a:ext uri="{FF2B5EF4-FFF2-40B4-BE49-F238E27FC236}">
                <a16:creationId xmlns:a16="http://schemas.microsoft.com/office/drawing/2014/main" id="{FF3C0DB3-A27F-634B-8F06-BCBA0CCE10B4}"/>
              </a:ext>
            </a:extLst>
          </p:cNvPr>
          <p:cNvSpPr/>
          <p:nvPr/>
        </p:nvSpPr>
        <p:spPr>
          <a:xfrm>
            <a:off x="128873" y="1214896"/>
            <a:ext cx="2412762" cy="497410"/>
          </a:xfrm>
          <a:prstGeom prst="wedgeRoundRectCallout">
            <a:avLst>
              <a:gd name="adj1" fmla="val -11957"/>
              <a:gd name="adj2" fmla="val 12447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 err="1" smtClean="0">
                <a:solidFill>
                  <a:srgbClr val="FF0000"/>
                </a:solidFill>
              </a:rPr>
              <a:t>WideResNet</a:t>
            </a:r>
            <a:endParaRPr lang="ja-JP" sz="2800" dirty="0">
              <a:solidFill>
                <a:srgbClr val="FF0000"/>
              </a:solidFill>
            </a:endParaRPr>
          </a:p>
        </p:txBody>
      </p:sp>
      <p:sp>
        <p:nvSpPr>
          <p:cNvPr id="38" name="角丸四角形吹き出し 37">
            <a:extLst>
              <a:ext uri="{FF2B5EF4-FFF2-40B4-BE49-F238E27FC236}">
                <a16:creationId xmlns:a16="http://schemas.microsoft.com/office/drawing/2014/main" id="{FF3C0DB3-A27F-634B-8F06-BCBA0CCE10B4}"/>
              </a:ext>
            </a:extLst>
          </p:cNvPr>
          <p:cNvSpPr/>
          <p:nvPr/>
        </p:nvSpPr>
        <p:spPr>
          <a:xfrm>
            <a:off x="128873" y="1711040"/>
            <a:ext cx="2412762" cy="497410"/>
          </a:xfrm>
          <a:prstGeom prst="wedgeRoundRectCallout">
            <a:avLst>
              <a:gd name="adj1" fmla="val -11957"/>
              <a:gd name="adj2" fmla="val 12447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 err="1">
                <a:solidFill>
                  <a:srgbClr val="FF0000"/>
                </a:solidFill>
              </a:rPr>
              <a:t>PyramidNet</a:t>
            </a:r>
            <a:endParaRPr lang="ja-JP" sz="2800" dirty="0">
              <a:solidFill>
                <a:srgbClr val="FF0000"/>
              </a:solidFill>
            </a:endParaRPr>
          </a:p>
        </p:txBody>
      </p:sp>
      <p:sp>
        <p:nvSpPr>
          <p:cNvPr id="39" name="角丸四角形吹き出し 38">
            <a:extLst>
              <a:ext uri="{FF2B5EF4-FFF2-40B4-BE49-F238E27FC236}">
                <a16:creationId xmlns:a16="http://schemas.microsoft.com/office/drawing/2014/main" id="{FF3C0DB3-A27F-634B-8F06-BCBA0CCE10B4}"/>
              </a:ext>
            </a:extLst>
          </p:cNvPr>
          <p:cNvSpPr/>
          <p:nvPr/>
        </p:nvSpPr>
        <p:spPr>
          <a:xfrm>
            <a:off x="128873" y="723431"/>
            <a:ext cx="2412762" cy="497410"/>
          </a:xfrm>
          <a:prstGeom prst="wedgeRoundRectCallout">
            <a:avLst>
              <a:gd name="adj1" fmla="val -11957"/>
              <a:gd name="adj2" fmla="val 12447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 smtClean="0">
                <a:solidFill>
                  <a:srgbClr val="FF0000"/>
                </a:solidFill>
              </a:rPr>
              <a:t>(Pre)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ResNet</a:t>
            </a:r>
            <a:endParaRPr lang="ja-JP" sz="2800" dirty="0">
              <a:solidFill>
                <a:srgbClr val="FF0000"/>
              </a:solidFill>
            </a:endParaRPr>
          </a:p>
        </p:txBody>
      </p:sp>
      <p:sp>
        <p:nvSpPr>
          <p:cNvPr id="40" name="角丸四角形吹き出し 39">
            <a:extLst>
              <a:ext uri="{FF2B5EF4-FFF2-40B4-BE49-F238E27FC236}">
                <a16:creationId xmlns:a16="http://schemas.microsoft.com/office/drawing/2014/main" id="{FF3C0DB3-A27F-634B-8F06-BCBA0CCE10B4}"/>
              </a:ext>
            </a:extLst>
          </p:cNvPr>
          <p:cNvSpPr/>
          <p:nvPr/>
        </p:nvSpPr>
        <p:spPr>
          <a:xfrm>
            <a:off x="4067944" y="1712196"/>
            <a:ext cx="1780711" cy="497410"/>
          </a:xfrm>
          <a:prstGeom prst="wedgeRoundRectCallout">
            <a:avLst>
              <a:gd name="adj1" fmla="val -11957"/>
              <a:gd name="adj2" fmla="val 12447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 err="1">
                <a:solidFill>
                  <a:srgbClr val="FF0000"/>
                </a:solidFill>
              </a:rPr>
              <a:t>ResNeXt</a:t>
            </a:r>
            <a:endParaRPr lang="ja-JP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1979F358-A51B-5F4D-854F-B5038D1E224B}"/>
                  </a:ext>
                </a:extLst>
              </p:cNvPr>
              <p:cNvSpPr txBox="1"/>
              <p:nvPr/>
            </p:nvSpPr>
            <p:spPr>
              <a:xfrm>
                <a:off x="898615" y="4662302"/>
                <a:ext cx="2546595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ja-JP" altLang="en-US" sz="2800" dirty="0"/>
                  <a:t>出力</a:t>
                </a:r>
                <a:r>
                  <a:rPr lang="en-US" altLang="ja-JP" sz="2800" dirty="0"/>
                  <a:t>:</a:t>
                </a:r>
                <a:r>
                  <a:rPr lang="ja-JP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979F358-A51B-5F4D-854F-B5038D1E2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15" y="4662302"/>
                <a:ext cx="2546595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4265" t="-7778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1FFFF0C-16AB-2644-A456-B0FF2296B8FC}"/>
                  </a:ext>
                </a:extLst>
              </p:cNvPr>
              <p:cNvSpPr txBox="1"/>
              <p:nvPr/>
            </p:nvSpPr>
            <p:spPr>
              <a:xfrm>
                <a:off x="4489861" y="4691318"/>
                <a:ext cx="4051815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ja-JP" altLang="en-US" sz="2800" dirty="0"/>
                  <a:t>出力</a:t>
                </a:r>
                <a:r>
                  <a:rPr lang="en-US" altLang="ja-JP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kumimoji="1" lang="en-US" altLang="ja-JP" sz="2800" b="1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1FFFF0C-16AB-2644-A456-B0FF2296B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861" y="4691318"/>
                <a:ext cx="4051815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2844" t="-7865" b="-314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9017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Design">
  <a:themeElements>
    <a:clrScheme name="PowerPoint Design">
      <a:dk1>
        <a:srgbClr val="4D4D4D"/>
      </a:dk1>
      <a:lt1>
        <a:srgbClr val="FFFFFF"/>
      </a:lt1>
      <a:dk2>
        <a:srgbClr val="0071BC"/>
      </a:dk2>
      <a:lt2>
        <a:srgbClr val="EAEAEA"/>
      </a:lt2>
      <a:accent1>
        <a:srgbClr val="E2F1FA"/>
      </a:accent1>
      <a:accent2>
        <a:srgbClr val="FF5050"/>
      </a:accent2>
      <a:accent3>
        <a:srgbClr val="FFE5E5"/>
      </a:accent3>
      <a:accent4>
        <a:srgbClr val="E4007F"/>
      </a:accent4>
      <a:accent5>
        <a:srgbClr val="FFF100"/>
      </a:accent5>
      <a:accent6>
        <a:srgbClr val="000000"/>
      </a:accent6>
      <a:hlink>
        <a:srgbClr val="00A0E9"/>
      </a:hlink>
      <a:folHlink>
        <a:srgbClr val="0071BC"/>
      </a:folHlink>
    </a:clrScheme>
    <a:fontScheme name="メイリオ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>
          <a:solidFill>
            <a:schemeClr val="tx1"/>
          </a:solidFill>
        </a:ln>
        <a:effectLst/>
        <a:extLst/>
      </a:spPr>
      <a:bodyPr lIns="0" tIns="0" rIns="0" bIns="0" rtlCol="0" anchor="ctr">
        <a:spAutoFit/>
      </a:bodyPr>
      <a:lstStyle>
        <a:defPPr algn="just">
          <a:lnSpc>
            <a:spcPct val="140000"/>
          </a:lnSpc>
          <a:spcBef>
            <a:spcPct val="0"/>
          </a:spcBef>
          <a:spcAft>
            <a:spcPts val="600"/>
          </a:spcAft>
          <a:defRPr kumimoji="1" sz="1600" dirty="0">
            <a:solidFill>
              <a:srgbClr val="4D4D4D"/>
            </a:solidFill>
            <a:latin typeface="メイリオ" pitchFamily="50" charset="-128"/>
            <a:ea typeface="メイリオ" pitchFamily="50" charset="-128"/>
            <a:cs typeface="メイリオ" pitchFamily="50" charset="-128"/>
          </a:defRPr>
        </a:defPPr>
      </a:lst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91027</TotalTime>
  <Words>2672</Words>
  <Application>Microsoft Office PowerPoint</Application>
  <PresentationFormat>画面に合わせる (4:3)</PresentationFormat>
  <Paragraphs>850</Paragraphs>
  <Slides>69</Slides>
  <Notes>1</Notes>
  <HiddenSlides>31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69</vt:i4>
      </vt:variant>
    </vt:vector>
  </HeadingPairs>
  <TitlesOfParts>
    <vt:vector size="76" baseType="lpstr">
      <vt:lpstr>ＭＳ Ｐゴシック</vt:lpstr>
      <vt:lpstr>メイリオ</vt:lpstr>
      <vt:lpstr>Arial</vt:lpstr>
      <vt:lpstr>Calibri</vt:lpstr>
      <vt:lpstr>Cambria Math</vt:lpstr>
      <vt:lpstr>Wingdings</vt:lpstr>
      <vt:lpstr>PowerPoint Design</vt:lpstr>
      <vt:lpstr>ResNetsに対する新たな正則化手法 ShakeDropの提案</vt:lpstr>
      <vt:lpstr>1. はじめに</vt:lpstr>
      <vt:lpstr>1. はじめに</vt:lpstr>
      <vt:lpstr>1. はじめに –CIFAR-100の認識精度の推移-</vt:lpstr>
      <vt:lpstr>1. はじめに -いかに最高精度を実現したか-</vt:lpstr>
      <vt:lpstr>1. はじめに -ResNetの特徴-</vt:lpstr>
      <vt:lpstr>1. はじめに -Skip Connectionのメリット-</vt:lpstr>
      <vt:lpstr>1. はじめに -ResNetの波及効果-</vt:lpstr>
      <vt:lpstr>1. はじめに -ResNetsの構造の種類-</vt:lpstr>
      <vt:lpstr>1. はじめに -いかに最高精度を実現したか-</vt:lpstr>
      <vt:lpstr>1. はじめに –確率的正則化-</vt:lpstr>
      <vt:lpstr>1. はじめに -ResNets+確率的正則化-</vt:lpstr>
      <vt:lpstr>1. はじめに -Shake-Shakeの特徴-</vt:lpstr>
      <vt:lpstr>1. はじめに -提案手法のポイント-</vt:lpstr>
      <vt:lpstr>1. はじめに -提案手法の有効性-</vt:lpstr>
      <vt:lpstr>目次</vt:lpstr>
      <vt:lpstr>2. 提案手法 -Shake-Shakeにおけるノイズ-</vt:lpstr>
      <vt:lpstr>2. 提案手法 -ResNeXtの構造-</vt:lpstr>
      <vt:lpstr>2. 提案手法 -ResNeXtの構造の書き換え-</vt:lpstr>
      <vt:lpstr>2. 提案手法 -Shake-Shakeにおけるノイズ-</vt:lpstr>
      <vt:lpstr>2. 提案手法 -Shake-Shakeの我々の解釈-</vt:lpstr>
      <vt:lpstr>2. 提案手法 -特徴を混ぜるとどうなる？-</vt:lpstr>
      <vt:lpstr>2. 既存研究 -Shake-Shakeの我々の解釈-</vt:lpstr>
      <vt:lpstr>2. 提案手法 -Shake-Shakeの2-Branch化-</vt:lpstr>
      <vt:lpstr>2. 提案手法 -Shake-Shakeの2-Branch化-</vt:lpstr>
      <vt:lpstr>2. 提案手法 -仮提案手法-</vt:lpstr>
      <vt:lpstr>2. 提案手法 -仮提案手法-</vt:lpstr>
      <vt:lpstr>2. 提案手法 -上手くいかなかった理由-</vt:lpstr>
      <vt:lpstr>2. 提案手法 -2-Branchで学習するには？-</vt:lpstr>
      <vt:lpstr>2. 提案手法 –先行研究StochasticDepth-</vt:lpstr>
      <vt:lpstr>2. 提案手法 –提案手法ShakeDrop-</vt:lpstr>
      <vt:lpstr>2. 提案手法 -ShakeDropに適したαとβ-</vt:lpstr>
      <vt:lpstr>2. 提案手法 -ShakeDropのパラメータαの解釈-</vt:lpstr>
      <vt:lpstr>2. 提案手法 -ShakeDropのパラメータβの解釈-</vt:lpstr>
      <vt:lpstr>目次</vt:lpstr>
      <vt:lpstr>3. まとめ -研究の貢献-</vt:lpstr>
      <vt:lpstr>PowerPoint プレゼンテーション</vt:lpstr>
      <vt:lpstr>2. 既存研究 -Shake-Shakeの解釈(Backward)-</vt:lpstr>
      <vt:lpstr>2. 既存研究 -Shake-Shakeの解釈(Backward)-</vt:lpstr>
      <vt:lpstr>3. おわりに –今後の課題-</vt:lpstr>
      <vt:lpstr>3. 提案手法 -Shake-Shakeの改良-</vt:lpstr>
      <vt:lpstr>PowerPoint プレゼンテーション</vt:lpstr>
      <vt:lpstr>PowerPoint プレゼンテーション</vt:lpstr>
      <vt:lpstr>1. はじめに -ResNetsの構造の種類-</vt:lpstr>
      <vt:lpstr>2. 既存研究 -Shake-Shakeの解釈(Backward)-</vt:lpstr>
      <vt:lpstr>2. 既存研究 -Shake-Shakeの内分点の解釈-</vt:lpstr>
      <vt:lpstr>1. はじめに</vt:lpstr>
      <vt:lpstr>1. はじめに</vt:lpstr>
      <vt:lpstr>1. はじめに –DeepとWideの比較-</vt:lpstr>
      <vt:lpstr>1. はじめに –提案手法の結果-</vt:lpstr>
      <vt:lpstr>1. はじめに –Shake-Shake-</vt:lpstr>
      <vt:lpstr>1. はじめに –新たな正則化ShakeDrop-</vt:lpstr>
      <vt:lpstr>1. はじめに –Cutout-</vt:lpstr>
      <vt:lpstr>1. はじめに –ShakeDrop+前処理-</vt:lpstr>
      <vt:lpstr>2. 既存手法 –Wide系の改善-</vt:lpstr>
      <vt:lpstr>2. 既存手法 –Shake-Shake-</vt:lpstr>
      <vt:lpstr>3. 提案手法 –提案手法の着想-</vt:lpstr>
      <vt:lpstr>3. 提案手法 –検討手法 PyramidShake-</vt:lpstr>
      <vt:lpstr>4. 実験 –条件-</vt:lpstr>
      <vt:lpstr>4. 実験 –2. パラメータの単位-</vt:lpstr>
      <vt:lpstr>4. 実験 –2. パラメータの単位-</vt:lpstr>
      <vt:lpstr>4. 実験 -考察-</vt:lpstr>
      <vt:lpstr>3. 提案手法 –既存手法の問題点-</vt:lpstr>
      <vt:lpstr>3. 提案手法 –ShakeDropの位置付け-</vt:lpstr>
      <vt:lpstr>3. 提案手法 –なぜShakeDropはこの形なのか-</vt:lpstr>
      <vt:lpstr>PowerPoint プレゼンテーション</vt:lpstr>
      <vt:lpstr>2. 既存研究 –Shake-Shakeの特徴-</vt:lpstr>
      <vt:lpstr>2. 既存手法 –Wide系の精度向上-</vt:lpstr>
      <vt:lpstr>3. 提案手法 -Shake-Shakeの1-Branch化-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パワーポイントの品質と生産性を向上させるデザイン・テンプレート</dc:title>
  <dc:creator>鈴木　春人</dc:creator>
  <cp:lastModifiedBy>yamada</cp:lastModifiedBy>
  <cp:revision>1901</cp:revision>
  <cp:lastPrinted>2016-12-13T04:06:53Z</cp:lastPrinted>
  <dcterms:created xsi:type="dcterms:W3CDTF">2013-06-19T15:30:58Z</dcterms:created>
  <dcterms:modified xsi:type="dcterms:W3CDTF">2018-08-06T03:25:45Z</dcterms:modified>
</cp:coreProperties>
</file>