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4" r:id="rId1"/>
  </p:sldMasterIdLst>
  <p:notesMasterIdLst>
    <p:notesMasterId r:id="rId34"/>
  </p:notesMasterIdLst>
  <p:handoutMasterIdLst>
    <p:handoutMasterId r:id="rId35"/>
  </p:handoutMasterIdLst>
  <p:sldIdLst>
    <p:sldId id="328" r:id="rId2"/>
    <p:sldId id="262" r:id="rId3"/>
    <p:sldId id="352" r:id="rId4"/>
    <p:sldId id="353" r:id="rId5"/>
    <p:sldId id="354" r:id="rId6"/>
    <p:sldId id="266" r:id="rId7"/>
    <p:sldId id="346" r:id="rId8"/>
    <p:sldId id="268" r:id="rId9"/>
    <p:sldId id="261" r:id="rId10"/>
    <p:sldId id="355" r:id="rId11"/>
    <p:sldId id="348" r:id="rId12"/>
    <p:sldId id="349" r:id="rId13"/>
    <p:sldId id="350" r:id="rId14"/>
    <p:sldId id="360" r:id="rId15"/>
    <p:sldId id="376" r:id="rId16"/>
    <p:sldId id="356" r:id="rId17"/>
    <p:sldId id="277" r:id="rId18"/>
    <p:sldId id="282" r:id="rId19"/>
    <p:sldId id="279" r:id="rId20"/>
    <p:sldId id="359" r:id="rId21"/>
    <p:sldId id="280" r:id="rId22"/>
    <p:sldId id="332" r:id="rId23"/>
    <p:sldId id="283" r:id="rId24"/>
    <p:sldId id="281" r:id="rId25"/>
    <p:sldId id="369" r:id="rId26"/>
    <p:sldId id="368" r:id="rId27"/>
    <p:sldId id="370" r:id="rId28"/>
    <p:sldId id="371" r:id="rId29"/>
    <p:sldId id="372" r:id="rId30"/>
    <p:sldId id="373" r:id="rId31"/>
    <p:sldId id="374" r:id="rId32"/>
    <p:sldId id="351" r:id="rId33"/>
  </p:sldIdLst>
  <p:sldSz cx="9144000" cy="6858000" type="screen4x3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FFFFFF"/>
    <a:srgbClr val="0000FF"/>
    <a:srgbClr val="FFFFCC"/>
    <a:srgbClr val="FFFF99"/>
    <a:srgbClr val="6600FF"/>
    <a:srgbClr val="A86DFF"/>
    <a:srgbClr val="3366FF"/>
    <a:srgbClr val="BD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90547" autoAdjust="0"/>
  </p:normalViewPr>
  <p:slideViewPr>
    <p:cSldViewPr>
      <p:cViewPr varScale="1">
        <p:scale>
          <a:sx n="93" d="100"/>
          <a:sy n="93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90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E67F419-1220-44DB-973B-00AD72242943}" type="datetimeFigureOut">
              <a:rPr lang="ja-JP" altLang="en-US"/>
              <a:pPr>
                <a:defRPr/>
              </a:pPr>
              <a:t>2015/10/16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38BCE75-CBC4-4098-BB7F-4128E7433D4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964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C7DDF71-3CDF-4DD9-A640-7EE963931FDB}" type="datetimeFigureOut">
              <a:rPr lang="ja-JP" altLang="en-US"/>
              <a:pPr>
                <a:defRPr/>
              </a:pPr>
              <a:t>2015/10/16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C986EB9-E3ED-41E3-8366-45344700D8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8527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C61B-9C92-4B76-A65A-1F4B7E09C0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87707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3EC3D-0728-48E8-9997-1A7598725A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6223723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117E-903B-4785-B3DE-1ABA5410AF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3989988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8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A0D0-187E-47D9-AC76-A3535FBBFF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460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8B908-F653-4574-B61A-4EAC7B5118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0260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B18E-2D26-4BE7-86CA-23F1374EFF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9728030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53BB-4930-4D80-8E2D-F304331364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6256136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3D65-845C-4995-A7D2-46030C4BDE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4129821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6708-C96E-4B87-947D-6DABED2BBC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5812037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AEB5-E135-4308-9FC5-6D25A9A100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6777189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D6F7-FA83-4A9D-B88B-9A75078CFB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2093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E99B3C-0277-4F9F-BCE9-8E9D008E89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3" r:id="rId2"/>
    <p:sldLayoutId id="2147484128" r:id="rId3"/>
    <p:sldLayoutId id="2147484124" r:id="rId4"/>
    <p:sldLayoutId id="2147484125" r:id="rId5"/>
    <p:sldLayoutId id="2147484129" r:id="rId6"/>
    <p:sldLayoutId id="2147484130" r:id="rId7"/>
    <p:sldLayoutId id="2147484131" r:id="rId8"/>
    <p:sldLayoutId id="2147484132" r:id="rId9"/>
    <p:sldLayoutId id="2147484126" r:id="rId10"/>
    <p:sldLayoutId id="2147484133" r:id="rId11"/>
  </p:sldLayoutIdLst>
  <p:transition>
    <p:pull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ell Gothic Std Black" panose="020B0706020202040204" pitchFamily="34" charset="0"/>
          <a:ea typeface="ヒラギノ角ゴ Pro W6" panose="020B0600000000000000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ell Gothic Std Black" panose="020B0706020202040204" pitchFamily="34" charset="0"/>
          <a:ea typeface="ヒラギノ角ゴ Pro W6" panose="020B0600000000000000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ell Gothic Std Black" panose="020B0706020202040204" pitchFamily="34" charset="0"/>
          <a:ea typeface="ヒラギノ角ゴ Pro W6" panose="020B0600000000000000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ell Gothic Std Black" panose="020B0706020202040204" pitchFamily="34" charset="0"/>
          <a:ea typeface="ヒラギノ角ゴ Pro W6" panose="020B0600000000000000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232E"/>
        </a:buClr>
        <a:buSzPct val="70000"/>
        <a:buFont typeface="Wingdings" panose="05000000000000000000" pitchFamily="2" charset="2"/>
        <a:buChar char="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20650" y="908720"/>
            <a:ext cx="8915400" cy="2877711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smtClean="0"/>
              <a:t>What Is the Most Efficient Way to Select Nearest Neighbor Candidates for Fast Approximate Nearest Neighbor Search?</a:t>
            </a:r>
          </a:p>
          <a:p>
            <a:pPr algn="ctr" eaLnBrk="1" hangingPunct="1">
              <a:defRPr/>
            </a:pPr>
            <a:endParaRPr lang="en-US" altLang="en-US" b="1" dirty="0" smtClean="0"/>
          </a:p>
          <a:p>
            <a:pPr algn="ctr" eaLnBrk="1" hangingPunct="1">
              <a:defRPr/>
            </a:pPr>
            <a:r>
              <a:rPr lang="en-GB" altLang="en-US" sz="2750" b="1" i="1" dirty="0" smtClean="0"/>
              <a:t>Masakazu </a:t>
            </a:r>
            <a:r>
              <a:rPr lang="en-GB" altLang="en-US" sz="2750" b="1" i="1" dirty="0" err="1" smtClean="0"/>
              <a:t>Iwamura</a:t>
            </a:r>
            <a:r>
              <a:rPr lang="en-GB" altLang="en-US" sz="2750" b="1" i="1" dirty="0" smtClean="0"/>
              <a:t>, </a:t>
            </a:r>
            <a:r>
              <a:rPr lang="en-GB" altLang="en-US" sz="2750" b="1" i="1" dirty="0" err="1" smtClean="0"/>
              <a:t>Tomokazu</a:t>
            </a:r>
            <a:r>
              <a:rPr lang="en-GB" altLang="en-US" sz="2750" b="1" i="1" dirty="0" smtClean="0"/>
              <a:t> Sato</a:t>
            </a:r>
            <a:r>
              <a:rPr lang="ja-JP" altLang="en-US" sz="2750" b="1" i="1" dirty="0" smtClean="0">
                <a:ea typeface="ＭＳ Ｐゴシック" panose="020B0600070205080204" pitchFamily="50" charset="-128"/>
              </a:rPr>
              <a:t> </a:t>
            </a:r>
            <a:r>
              <a:rPr lang="en-US" altLang="ja-JP" sz="2750" b="1" i="1" dirty="0" smtClean="0">
                <a:ea typeface="ＭＳ Ｐゴシック" panose="020B0600070205080204" pitchFamily="50" charset="-128"/>
              </a:rPr>
              <a:t>and Koichi </a:t>
            </a:r>
            <a:r>
              <a:rPr lang="en-US" altLang="ja-JP" sz="2750" b="1" i="1" dirty="0" err="1" smtClean="0">
                <a:ea typeface="ＭＳ Ｐゴシック" panose="020B0600070205080204" pitchFamily="50" charset="-128"/>
              </a:rPr>
              <a:t>Kise</a:t>
            </a:r>
            <a:endParaRPr lang="en-US" altLang="ja-JP" sz="2750" b="1" i="1" dirty="0" smtClean="0">
              <a:ea typeface="ＭＳ Ｐゴシック" panose="020B0600070205080204" pitchFamily="50" charset="-128"/>
            </a:endParaRPr>
          </a:p>
          <a:p>
            <a:pPr algn="ctr" eaLnBrk="1" hangingPunct="1">
              <a:defRPr/>
            </a:pPr>
            <a:r>
              <a:rPr lang="en-GB" altLang="en-US" sz="2750" b="1" i="1" dirty="0" smtClean="0"/>
              <a:t>(Osaka Prefecture University, Japan)</a:t>
            </a:r>
          </a:p>
        </p:txBody>
      </p:sp>
      <p:grpSp>
        <p:nvGrpSpPr>
          <p:cNvPr id="145" name="グループ化 144"/>
          <p:cNvGrpSpPr/>
          <p:nvPr/>
        </p:nvGrpSpPr>
        <p:grpSpPr>
          <a:xfrm>
            <a:off x="0" y="5665787"/>
            <a:ext cx="9155113" cy="1192213"/>
            <a:chOff x="0" y="-26988"/>
            <a:chExt cx="9155113" cy="1192213"/>
          </a:xfrm>
        </p:grpSpPr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463"/>
              <a:ext cx="9155113" cy="118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TextBox 5"/>
            <p:cNvSpPr txBox="1">
              <a:spLocks noChangeArrowheads="1"/>
            </p:cNvSpPr>
            <p:nvPr/>
          </p:nvSpPr>
          <p:spPr bwMode="auto">
            <a:xfrm>
              <a:off x="0" y="-26988"/>
              <a:ext cx="2951163" cy="368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Blackoak Std" panose="04050907060602020202" pitchFamily="82" charset="0"/>
                </a:rPr>
                <a:t>ICCV’2013</a:t>
              </a:r>
            </a:p>
          </p:txBody>
        </p:sp>
        <p:sp>
          <p:nvSpPr>
            <p:cNvPr id="74" name="TextBox 6"/>
            <p:cNvSpPr txBox="1">
              <a:spLocks noChangeArrowheads="1"/>
            </p:cNvSpPr>
            <p:nvPr/>
          </p:nvSpPr>
          <p:spPr bwMode="auto">
            <a:xfrm>
              <a:off x="7229475" y="693738"/>
              <a:ext cx="19097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Blackoak Std" panose="04050907060602020202" pitchFamily="82" charset="0"/>
                </a:rPr>
                <a:t>Sydney, </a:t>
              </a:r>
            </a:p>
            <a:p>
              <a:pPr eaLnBrk="1" hangingPunct="1"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Blackoak Std" panose="04050907060602020202" pitchFamily="82" charset="0"/>
                </a:rPr>
                <a:t>Australia</a:t>
              </a:r>
            </a:p>
          </p:txBody>
        </p:sp>
      </p:grpSp>
      <p:grpSp>
        <p:nvGrpSpPr>
          <p:cNvPr id="151" name="Group 4"/>
          <p:cNvGrpSpPr>
            <a:grpSpLocks noChangeAspect="1"/>
          </p:cNvGrpSpPr>
          <p:nvPr/>
        </p:nvGrpSpPr>
        <p:grpSpPr bwMode="auto">
          <a:xfrm>
            <a:off x="7436288" y="137049"/>
            <a:ext cx="703603" cy="661743"/>
            <a:chOff x="1679" y="962"/>
            <a:chExt cx="2402" cy="2395"/>
          </a:xfrm>
        </p:grpSpPr>
        <p:sp>
          <p:nvSpPr>
            <p:cNvPr id="1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79" y="962"/>
              <a:ext cx="2402" cy="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Freeform 5"/>
            <p:cNvSpPr>
              <a:spLocks/>
            </p:cNvSpPr>
            <p:nvPr/>
          </p:nvSpPr>
          <p:spPr bwMode="auto">
            <a:xfrm>
              <a:off x="1877" y="1621"/>
              <a:ext cx="2010" cy="1049"/>
            </a:xfrm>
            <a:custGeom>
              <a:avLst/>
              <a:gdLst>
                <a:gd name="T0" fmla="*/ 4681 w 851"/>
                <a:gd name="T1" fmla="*/ 1340 h 444"/>
                <a:gd name="T2" fmla="*/ 4346 w 851"/>
                <a:gd name="T3" fmla="*/ 836 h 444"/>
                <a:gd name="T4" fmla="*/ 4112 w 851"/>
                <a:gd name="T5" fmla="*/ 503 h 444"/>
                <a:gd name="T6" fmla="*/ 4100 w 851"/>
                <a:gd name="T7" fmla="*/ 458 h 444"/>
                <a:gd name="T8" fmla="*/ 4117 w 851"/>
                <a:gd name="T9" fmla="*/ 418 h 444"/>
                <a:gd name="T10" fmla="*/ 4162 w 851"/>
                <a:gd name="T11" fmla="*/ 364 h 444"/>
                <a:gd name="T12" fmla="*/ 3737 w 851"/>
                <a:gd name="T13" fmla="*/ 0 h 444"/>
                <a:gd name="T14" fmla="*/ 3670 w 851"/>
                <a:gd name="T15" fmla="*/ 83 h 444"/>
                <a:gd name="T16" fmla="*/ 3056 w 851"/>
                <a:gd name="T17" fmla="*/ 737 h 444"/>
                <a:gd name="T18" fmla="*/ 2978 w 851"/>
                <a:gd name="T19" fmla="*/ 810 h 444"/>
                <a:gd name="T20" fmla="*/ 2768 w 851"/>
                <a:gd name="T21" fmla="*/ 999 h 444"/>
                <a:gd name="T22" fmla="*/ 2523 w 851"/>
                <a:gd name="T23" fmla="*/ 1200 h 444"/>
                <a:gd name="T24" fmla="*/ 2523 w 851"/>
                <a:gd name="T25" fmla="*/ 1200 h 444"/>
                <a:gd name="T26" fmla="*/ 905 w 851"/>
                <a:gd name="T27" fmla="*/ 1914 h 444"/>
                <a:gd name="T28" fmla="*/ 598 w 851"/>
                <a:gd name="T29" fmla="*/ 1758 h 444"/>
                <a:gd name="T30" fmla="*/ 635 w 851"/>
                <a:gd name="T31" fmla="*/ 1373 h 444"/>
                <a:gd name="T32" fmla="*/ 1176 w 851"/>
                <a:gd name="T33" fmla="*/ 843 h 444"/>
                <a:gd name="T34" fmla="*/ 1823 w 851"/>
                <a:gd name="T35" fmla="*/ 610 h 444"/>
                <a:gd name="T36" fmla="*/ 2303 w 851"/>
                <a:gd name="T37" fmla="*/ 714 h 444"/>
                <a:gd name="T38" fmla="*/ 2322 w 851"/>
                <a:gd name="T39" fmla="*/ 732 h 444"/>
                <a:gd name="T40" fmla="*/ 2511 w 851"/>
                <a:gd name="T41" fmla="*/ 1167 h 444"/>
                <a:gd name="T42" fmla="*/ 2745 w 851"/>
                <a:gd name="T43" fmla="*/ 976 h 444"/>
                <a:gd name="T44" fmla="*/ 2969 w 851"/>
                <a:gd name="T45" fmla="*/ 775 h 444"/>
                <a:gd name="T46" fmla="*/ 2745 w 851"/>
                <a:gd name="T47" fmla="*/ 369 h 444"/>
                <a:gd name="T48" fmla="*/ 2695 w 851"/>
                <a:gd name="T49" fmla="*/ 319 h 444"/>
                <a:gd name="T50" fmla="*/ 1790 w 851"/>
                <a:gd name="T51" fmla="*/ 57 h 444"/>
                <a:gd name="T52" fmla="*/ 888 w 851"/>
                <a:gd name="T53" fmla="*/ 369 h 444"/>
                <a:gd name="T54" fmla="*/ 156 w 851"/>
                <a:gd name="T55" fmla="*/ 1089 h 444"/>
                <a:gd name="T56" fmla="*/ 5 w 851"/>
                <a:gd name="T57" fmla="*/ 1581 h 444"/>
                <a:gd name="T58" fmla="*/ 118 w 851"/>
                <a:gd name="T59" fmla="*/ 2037 h 444"/>
                <a:gd name="T60" fmla="*/ 451 w 851"/>
                <a:gd name="T61" fmla="*/ 2360 h 444"/>
                <a:gd name="T62" fmla="*/ 914 w 851"/>
                <a:gd name="T63" fmla="*/ 2467 h 444"/>
                <a:gd name="T64" fmla="*/ 2138 w 851"/>
                <a:gd name="T65" fmla="*/ 2115 h 444"/>
                <a:gd name="T66" fmla="*/ 2711 w 851"/>
                <a:gd name="T67" fmla="*/ 1753 h 444"/>
                <a:gd name="T68" fmla="*/ 2711 w 851"/>
                <a:gd name="T69" fmla="*/ 1753 h 444"/>
                <a:gd name="T70" fmla="*/ 2957 w 851"/>
                <a:gd name="T71" fmla="*/ 1564 h 444"/>
                <a:gd name="T72" fmla="*/ 3163 w 851"/>
                <a:gd name="T73" fmla="*/ 1396 h 444"/>
                <a:gd name="T74" fmla="*/ 3163 w 851"/>
                <a:gd name="T75" fmla="*/ 1396 h 444"/>
                <a:gd name="T76" fmla="*/ 3163 w 851"/>
                <a:gd name="T77" fmla="*/ 1396 h 444"/>
                <a:gd name="T78" fmla="*/ 3694 w 851"/>
                <a:gd name="T79" fmla="*/ 893 h 444"/>
                <a:gd name="T80" fmla="*/ 3916 w 851"/>
                <a:gd name="T81" fmla="*/ 1195 h 444"/>
                <a:gd name="T82" fmla="*/ 4166 w 851"/>
                <a:gd name="T83" fmla="*/ 1552 h 444"/>
                <a:gd name="T84" fmla="*/ 4195 w 851"/>
                <a:gd name="T85" fmla="*/ 1651 h 444"/>
                <a:gd name="T86" fmla="*/ 4157 w 851"/>
                <a:gd name="T87" fmla="*/ 1765 h 444"/>
                <a:gd name="T88" fmla="*/ 3822 w 851"/>
                <a:gd name="T89" fmla="*/ 1909 h 444"/>
                <a:gd name="T90" fmla="*/ 3448 w 851"/>
                <a:gd name="T91" fmla="*/ 1791 h 444"/>
                <a:gd name="T92" fmla="*/ 3314 w 851"/>
                <a:gd name="T93" fmla="*/ 1659 h 444"/>
                <a:gd name="T94" fmla="*/ 3309 w 851"/>
                <a:gd name="T95" fmla="*/ 1647 h 444"/>
                <a:gd name="T96" fmla="*/ 3297 w 851"/>
                <a:gd name="T97" fmla="*/ 1635 h 444"/>
                <a:gd name="T98" fmla="*/ 3174 w 851"/>
                <a:gd name="T99" fmla="*/ 1422 h 444"/>
                <a:gd name="T100" fmla="*/ 2978 w 851"/>
                <a:gd name="T101" fmla="*/ 1585 h 444"/>
                <a:gd name="T102" fmla="*/ 2728 w 851"/>
                <a:gd name="T103" fmla="*/ 1781 h 444"/>
                <a:gd name="T104" fmla="*/ 2879 w 851"/>
                <a:gd name="T105" fmla="*/ 2003 h 444"/>
                <a:gd name="T106" fmla="*/ 3011 w 851"/>
                <a:gd name="T107" fmla="*/ 2150 h 444"/>
                <a:gd name="T108" fmla="*/ 3843 w 851"/>
                <a:gd name="T109" fmla="*/ 2467 h 444"/>
                <a:gd name="T110" fmla="*/ 4625 w 851"/>
                <a:gd name="T111" fmla="*/ 2065 h 444"/>
                <a:gd name="T112" fmla="*/ 4747 w 851"/>
                <a:gd name="T113" fmla="*/ 1651 h 444"/>
                <a:gd name="T114" fmla="*/ 4681 w 851"/>
                <a:gd name="T115" fmla="*/ 1340 h 4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1"/>
                <a:gd name="T175" fmla="*/ 0 h 444"/>
                <a:gd name="T176" fmla="*/ 851 w 851"/>
                <a:gd name="T177" fmla="*/ 444 h 4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1" h="444">
                  <a:moveTo>
                    <a:pt x="839" y="240"/>
                  </a:moveTo>
                  <a:cubicBezTo>
                    <a:pt x="825" y="207"/>
                    <a:pt x="802" y="178"/>
                    <a:pt x="779" y="150"/>
                  </a:cubicBezTo>
                  <a:cubicBezTo>
                    <a:pt x="762" y="129"/>
                    <a:pt x="744" y="107"/>
                    <a:pt x="737" y="90"/>
                  </a:cubicBezTo>
                  <a:cubicBezTo>
                    <a:pt x="736" y="87"/>
                    <a:pt x="735" y="85"/>
                    <a:pt x="735" y="82"/>
                  </a:cubicBezTo>
                  <a:cubicBezTo>
                    <a:pt x="735" y="80"/>
                    <a:pt x="736" y="78"/>
                    <a:pt x="738" y="75"/>
                  </a:cubicBezTo>
                  <a:cubicBezTo>
                    <a:pt x="742" y="69"/>
                    <a:pt x="745" y="66"/>
                    <a:pt x="746" y="65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66" y="5"/>
                    <a:pt x="662" y="10"/>
                    <a:pt x="658" y="15"/>
                  </a:cubicBezTo>
                  <a:cubicBezTo>
                    <a:pt x="641" y="35"/>
                    <a:pt x="601" y="81"/>
                    <a:pt x="548" y="132"/>
                  </a:cubicBezTo>
                  <a:cubicBezTo>
                    <a:pt x="547" y="134"/>
                    <a:pt x="544" y="136"/>
                    <a:pt x="534" y="145"/>
                  </a:cubicBezTo>
                  <a:cubicBezTo>
                    <a:pt x="526" y="152"/>
                    <a:pt x="513" y="164"/>
                    <a:pt x="496" y="179"/>
                  </a:cubicBezTo>
                  <a:cubicBezTo>
                    <a:pt x="471" y="201"/>
                    <a:pt x="457" y="211"/>
                    <a:pt x="452" y="215"/>
                  </a:cubicBezTo>
                  <a:cubicBezTo>
                    <a:pt x="452" y="215"/>
                    <a:pt x="452" y="215"/>
                    <a:pt x="452" y="215"/>
                  </a:cubicBezTo>
                  <a:cubicBezTo>
                    <a:pt x="345" y="297"/>
                    <a:pt x="246" y="341"/>
                    <a:pt x="162" y="343"/>
                  </a:cubicBezTo>
                  <a:cubicBezTo>
                    <a:pt x="138" y="343"/>
                    <a:pt x="117" y="333"/>
                    <a:pt x="107" y="315"/>
                  </a:cubicBezTo>
                  <a:cubicBezTo>
                    <a:pt x="96" y="296"/>
                    <a:pt x="99" y="272"/>
                    <a:pt x="114" y="246"/>
                  </a:cubicBezTo>
                  <a:cubicBezTo>
                    <a:pt x="135" y="210"/>
                    <a:pt x="170" y="176"/>
                    <a:pt x="211" y="151"/>
                  </a:cubicBezTo>
                  <a:cubicBezTo>
                    <a:pt x="251" y="126"/>
                    <a:pt x="293" y="111"/>
                    <a:pt x="327" y="109"/>
                  </a:cubicBezTo>
                  <a:cubicBezTo>
                    <a:pt x="367" y="106"/>
                    <a:pt x="398" y="113"/>
                    <a:pt x="413" y="128"/>
                  </a:cubicBezTo>
                  <a:cubicBezTo>
                    <a:pt x="414" y="129"/>
                    <a:pt x="415" y="130"/>
                    <a:pt x="416" y="131"/>
                  </a:cubicBezTo>
                  <a:cubicBezTo>
                    <a:pt x="432" y="148"/>
                    <a:pt x="441" y="177"/>
                    <a:pt x="450" y="209"/>
                  </a:cubicBezTo>
                  <a:cubicBezTo>
                    <a:pt x="460" y="202"/>
                    <a:pt x="475" y="190"/>
                    <a:pt x="492" y="175"/>
                  </a:cubicBezTo>
                  <a:cubicBezTo>
                    <a:pt x="510" y="159"/>
                    <a:pt x="524" y="147"/>
                    <a:pt x="532" y="139"/>
                  </a:cubicBezTo>
                  <a:cubicBezTo>
                    <a:pt x="523" y="113"/>
                    <a:pt x="510" y="87"/>
                    <a:pt x="492" y="66"/>
                  </a:cubicBezTo>
                  <a:cubicBezTo>
                    <a:pt x="489" y="63"/>
                    <a:pt x="486" y="60"/>
                    <a:pt x="483" y="57"/>
                  </a:cubicBezTo>
                  <a:cubicBezTo>
                    <a:pt x="438" y="12"/>
                    <a:pt x="370" y="6"/>
                    <a:pt x="321" y="10"/>
                  </a:cubicBezTo>
                  <a:cubicBezTo>
                    <a:pt x="270" y="13"/>
                    <a:pt x="212" y="33"/>
                    <a:pt x="159" y="66"/>
                  </a:cubicBezTo>
                  <a:cubicBezTo>
                    <a:pt x="104" y="100"/>
                    <a:pt x="57" y="146"/>
                    <a:pt x="28" y="195"/>
                  </a:cubicBezTo>
                  <a:cubicBezTo>
                    <a:pt x="11" y="224"/>
                    <a:pt x="2" y="254"/>
                    <a:pt x="1" y="283"/>
                  </a:cubicBezTo>
                  <a:cubicBezTo>
                    <a:pt x="0" y="312"/>
                    <a:pt x="7" y="341"/>
                    <a:pt x="21" y="365"/>
                  </a:cubicBezTo>
                  <a:cubicBezTo>
                    <a:pt x="35" y="389"/>
                    <a:pt x="56" y="409"/>
                    <a:pt x="81" y="423"/>
                  </a:cubicBezTo>
                  <a:cubicBezTo>
                    <a:pt x="105" y="436"/>
                    <a:pt x="134" y="443"/>
                    <a:pt x="164" y="442"/>
                  </a:cubicBezTo>
                  <a:cubicBezTo>
                    <a:pt x="232" y="441"/>
                    <a:pt x="306" y="420"/>
                    <a:pt x="383" y="379"/>
                  </a:cubicBezTo>
                  <a:cubicBezTo>
                    <a:pt x="417" y="361"/>
                    <a:pt x="451" y="339"/>
                    <a:pt x="486" y="314"/>
                  </a:cubicBezTo>
                  <a:cubicBezTo>
                    <a:pt x="486" y="314"/>
                    <a:pt x="486" y="314"/>
                    <a:pt x="486" y="314"/>
                  </a:cubicBezTo>
                  <a:cubicBezTo>
                    <a:pt x="488" y="312"/>
                    <a:pt x="500" y="304"/>
                    <a:pt x="530" y="280"/>
                  </a:cubicBezTo>
                  <a:cubicBezTo>
                    <a:pt x="560" y="256"/>
                    <a:pt x="566" y="251"/>
                    <a:pt x="567" y="250"/>
                  </a:cubicBezTo>
                  <a:cubicBezTo>
                    <a:pt x="567" y="250"/>
                    <a:pt x="567" y="250"/>
                    <a:pt x="567" y="250"/>
                  </a:cubicBezTo>
                  <a:cubicBezTo>
                    <a:pt x="567" y="250"/>
                    <a:pt x="567" y="250"/>
                    <a:pt x="567" y="250"/>
                  </a:cubicBezTo>
                  <a:cubicBezTo>
                    <a:pt x="603" y="218"/>
                    <a:pt x="635" y="187"/>
                    <a:pt x="662" y="160"/>
                  </a:cubicBezTo>
                  <a:cubicBezTo>
                    <a:pt x="673" y="178"/>
                    <a:pt x="688" y="196"/>
                    <a:pt x="702" y="214"/>
                  </a:cubicBezTo>
                  <a:cubicBezTo>
                    <a:pt x="720" y="236"/>
                    <a:pt x="739" y="258"/>
                    <a:pt x="747" y="278"/>
                  </a:cubicBezTo>
                  <a:cubicBezTo>
                    <a:pt x="750" y="285"/>
                    <a:pt x="752" y="291"/>
                    <a:pt x="752" y="296"/>
                  </a:cubicBezTo>
                  <a:cubicBezTo>
                    <a:pt x="752" y="303"/>
                    <a:pt x="749" y="309"/>
                    <a:pt x="745" y="316"/>
                  </a:cubicBezTo>
                  <a:cubicBezTo>
                    <a:pt x="737" y="328"/>
                    <a:pt x="715" y="341"/>
                    <a:pt x="685" y="342"/>
                  </a:cubicBezTo>
                  <a:cubicBezTo>
                    <a:pt x="670" y="343"/>
                    <a:pt x="643" y="340"/>
                    <a:pt x="618" y="321"/>
                  </a:cubicBezTo>
                  <a:cubicBezTo>
                    <a:pt x="610" y="315"/>
                    <a:pt x="602" y="307"/>
                    <a:pt x="594" y="297"/>
                  </a:cubicBezTo>
                  <a:cubicBezTo>
                    <a:pt x="593" y="295"/>
                    <a:pt x="593" y="295"/>
                    <a:pt x="593" y="295"/>
                  </a:cubicBezTo>
                  <a:cubicBezTo>
                    <a:pt x="591" y="293"/>
                    <a:pt x="591" y="293"/>
                    <a:pt x="591" y="293"/>
                  </a:cubicBezTo>
                  <a:cubicBezTo>
                    <a:pt x="582" y="283"/>
                    <a:pt x="575" y="270"/>
                    <a:pt x="569" y="255"/>
                  </a:cubicBezTo>
                  <a:cubicBezTo>
                    <a:pt x="561" y="262"/>
                    <a:pt x="549" y="272"/>
                    <a:pt x="534" y="284"/>
                  </a:cubicBezTo>
                  <a:cubicBezTo>
                    <a:pt x="516" y="299"/>
                    <a:pt x="499" y="311"/>
                    <a:pt x="489" y="319"/>
                  </a:cubicBezTo>
                  <a:cubicBezTo>
                    <a:pt x="496" y="333"/>
                    <a:pt x="505" y="347"/>
                    <a:pt x="516" y="359"/>
                  </a:cubicBezTo>
                  <a:cubicBezTo>
                    <a:pt x="524" y="368"/>
                    <a:pt x="531" y="377"/>
                    <a:pt x="540" y="385"/>
                  </a:cubicBezTo>
                  <a:cubicBezTo>
                    <a:pt x="580" y="423"/>
                    <a:pt x="633" y="444"/>
                    <a:pt x="689" y="442"/>
                  </a:cubicBezTo>
                  <a:cubicBezTo>
                    <a:pt x="748" y="439"/>
                    <a:pt x="801" y="412"/>
                    <a:pt x="829" y="370"/>
                  </a:cubicBezTo>
                  <a:cubicBezTo>
                    <a:pt x="840" y="352"/>
                    <a:pt x="851" y="327"/>
                    <a:pt x="851" y="296"/>
                  </a:cubicBezTo>
                  <a:cubicBezTo>
                    <a:pt x="851" y="279"/>
                    <a:pt x="848" y="260"/>
                    <a:pt x="839" y="2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Freeform 6"/>
            <p:cNvSpPr>
              <a:spLocks/>
            </p:cNvSpPr>
            <p:nvPr/>
          </p:nvSpPr>
          <p:spPr bwMode="auto">
            <a:xfrm>
              <a:off x="3545" y="1255"/>
              <a:ext cx="371" cy="404"/>
            </a:xfrm>
            <a:custGeom>
              <a:avLst/>
              <a:gdLst>
                <a:gd name="T0" fmla="*/ 697 w 157"/>
                <a:gd name="T1" fmla="*/ 692 h 171"/>
                <a:gd name="T2" fmla="*/ 139 w 157"/>
                <a:gd name="T3" fmla="*/ 836 h 171"/>
                <a:gd name="T4" fmla="*/ 180 w 157"/>
                <a:gd name="T5" fmla="*/ 262 h 171"/>
                <a:gd name="T6" fmla="*/ 737 w 157"/>
                <a:gd name="T7" fmla="*/ 118 h 171"/>
                <a:gd name="T8" fmla="*/ 697 w 157"/>
                <a:gd name="T9" fmla="*/ 692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71"/>
                <a:gd name="T17" fmla="*/ 157 w 157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71">
                  <a:moveTo>
                    <a:pt x="125" y="124"/>
                  </a:moveTo>
                  <a:cubicBezTo>
                    <a:pt x="96" y="159"/>
                    <a:pt x="51" y="171"/>
                    <a:pt x="25" y="150"/>
                  </a:cubicBezTo>
                  <a:cubicBezTo>
                    <a:pt x="0" y="129"/>
                    <a:pt x="3" y="83"/>
                    <a:pt x="32" y="47"/>
                  </a:cubicBezTo>
                  <a:cubicBezTo>
                    <a:pt x="61" y="12"/>
                    <a:pt x="106" y="0"/>
                    <a:pt x="132" y="21"/>
                  </a:cubicBezTo>
                  <a:cubicBezTo>
                    <a:pt x="157" y="42"/>
                    <a:pt x="154" y="88"/>
                    <a:pt x="125" y="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Freeform 7"/>
            <p:cNvSpPr>
              <a:spLocks/>
            </p:cNvSpPr>
            <p:nvPr/>
          </p:nvSpPr>
          <p:spPr bwMode="auto">
            <a:xfrm>
              <a:off x="3864" y="1619"/>
              <a:ext cx="118" cy="108"/>
            </a:xfrm>
            <a:custGeom>
              <a:avLst/>
              <a:gdLst>
                <a:gd name="T0" fmla="*/ 278 w 50"/>
                <a:gd name="T1" fmla="*/ 148 h 46"/>
                <a:gd name="T2" fmla="*/ 205 w 50"/>
                <a:gd name="T3" fmla="*/ 181 h 46"/>
                <a:gd name="T4" fmla="*/ 217 w 50"/>
                <a:gd name="T5" fmla="*/ 143 h 46"/>
                <a:gd name="T6" fmla="*/ 205 w 50"/>
                <a:gd name="T7" fmla="*/ 110 h 46"/>
                <a:gd name="T8" fmla="*/ 168 w 50"/>
                <a:gd name="T9" fmla="*/ 77 h 46"/>
                <a:gd name="T10" fmla="*/ 111 w 50"/>
                <a:gd name="T11" fmla="*/ 82 h 46"/>
                <a:gd name="T12" fmla="*/ 73 w 50"/>
                <a:gd name="T13" fmla="*/ 122 h 46"/>
                <a:gd name="T14" fmla="*/ 73 w 50"/>
                <a:gd name="T15" fmla="*/ 176 h 46"/>
                <a:gd name="T16" fmla="*/ 94 w 50"/>
                <a:gd name="T17" fmla="*/ 204 h 46"/>
                <a:gd name="T18" fmla="*/ 127 w 50"/>
                <a:gd name="T19" fmla="*/ 216 h 46"/>
                <a:gd name="T20" fmla="*/ 57 w 50"/>
                <a:gd name="T21" fmla="*/ 254 h 46"/>
                <a:gd name="T22" fmla="*/ 33 w 50"/>
                <a:gd name="T23" fmla="*/ 225 h 46"/>
                <a:gd name="T24" fmla="*/ 12 w 50"/>
                <a:gd name="T25" fmla="*/ 200 h 46"/>
                <a:gd name="T26" fmla="*/ 0 w 50"/>
                <a:gd name="T27" fmla="*/ 160 h 46"/>
                <a:gd name="T28" fmla="*/ 0 w 50"/>
                <a:gd name="T29" fmla="*/ 122 h 46"/>
                <a:gd name="T30" fmla="*/ 21 w 50"/>
                <a:gd name="T31" fmla="*/ 61 h 46"/>
                <a:gd name="T32" fmla="*/ 78 w 50"/>
                <a:gd name="T33" fmla="*/ 16 h 46"/>
                <a:gd name="T34" fmla="*/ 135 w 50"/>
                <a:gd name="T35" fmla="*/ 5 h 46"/>
                <a:gd name="T36" fmla="*/ 184 w 50"/>
                <a:gd name="T37" fmla="*/ 12 h 46"/>
                <a:gd name="T38" fmla="*/ 229 w 50"/>
                <a:gd name="T39" fmla="*/ 38 h 46"/>
                <a:gd name="T40" fmla="*/ 262 w 50"/>
                <a:gd name="T41" fmla="*/ 77 h 46"/>
                <a:gd name="T42" fmla="*/ 274 w 50"/>
                <a:gd name="T43" fmla="*/ 110 h 46"/>
                <a:gd name="T44" fmla="*/ 278 w 50"/>
                <a:gd name="T45" fmla="*/ 148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6"/>
                <a:gd name="T71" fmla="*/ 50 w 50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6">
                  <a:moveTo>
                    <a:pt x="50" y="27"/>
                  </a:moveTo>
                  <a:cubicBezTo>
                    <a:pt x="37" y="33"/>
                    <a:pt x="37" y="33"/>
                    <a:pt x="37" y="33"/>
                  </a:cubicBezTo>
                  <a:cubicBezTo>
                    <a:pt x="38" y="30"/>
                    <a:pt x="38" y="28"/>
                    <a:pt x="39" y="26"/>
                  </a:cubicBezTo>
                  <a:cubicBezTo>
                    <a:pt x="39" y="24"/>
                    <a:pt x="38" y="22"/>
                    <a:pt x="37" y="20"/>
                  </a:cubicBezTo>
                  <a:cubicBezTo>
                    <a:pt x="36" y="17"/>
                    <a:pt x="33" y="15"/>
                    <a:pt x="30" y="14"/>
                  </a:cubicBezTo>
                  <a:cubicBezTo>
                    <a:pt x="27" y="13"/>
                    <a:pt x="23" y="13"/>
                    <a:pt x="20" y="15"/>
                  </a:cubicBezTo>
                  <a:cubicBezTo>
                    <a:pt x="16" y="17"/>
                    <a:pt x="14" y="19"/>
                    <a:pt x="13" y="22"/>
                  </a:cubicBezTo>
                  <a:cubicBezTo>
                    <a:pt x="11" y="26"/>
                    <a:pt x="12" y="29"/>
                    <a:pt x="13" y="32"/>
                  </a:cubicBezTo>
                  <a:cubicBezTo>
                    <a:pt x="14" y="34"/>
                    <a:pt x="15" y="35"/>
                    <a:pt x="17" y="37"/>
                  </a:cubicBezTo>
                  <a:cubicBezTo>
                    <a:pt x="18" y="38"/>
                    <a:pt x="20" y="39"/>
                    <a:pt x="23" y="39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4"/>
                    <a:pt x="7" y="43"/>
                    <a:pt x="6" y="41"/>
                  </a:cubicBezTo>
                  <a:cubicBezTo>
                    <a:pt x="4" y="39"/>
                    <a:pt x="3" y="38"/>
                    <a:pt x="2" y="36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7"/>
                    <a:pt x="0" y="25"/>
                    <a:pt x="0" y="22"/>
                  </a:cubicBezTo>
                  <a:cubicBezTo>
                    <a:pt x="0" y="18"/>
                    <a:pt x="2" y="14"/>
                    <a:pt x="4" y="11"/>
                  </a:cubicBezTo>
                  <a:cubicBezTo>
                    <a:pt x="7" y="8"/>
                    <a:pt x="10" y="5"/>
                    <a:pt x="14" y="3"/>
                  </a:cubicBezTo>
                  <a:cubicBezTo>
                    <a:pt x="17" y="2"/>
                    <a:pt x="21" y="1"/>
                    <a:pt x="24" y="1"/>
                  </a:cubicBezTo>
                  <a:cubicBezTo>
                    <a:pt x="27" y="0"/>
                    <a:pt x="30" y="1"/>
                    <a:pt x="33" y="2"/>
                  </a:cubicBezTo>
                  <a:cubicBezTo>
                    <a:pt x="37" y="3"/>
                    <a:pt x="39" y="4"/>
                    <a:pt x="41" y="7"/>
                  </a:cubicBezTo>
                  <a:cubicBezTo>
                    <a:pt x="44" y="9"/>
                    <a:pt x="46" y="11"/>
                    <a:pt x="47" y="14"/>
                  </a:cubicBezTo>
                  <a:cubicBezTo>
                    <a:pt x="48" y="16"/>
                    <a:pt x="49" y="18"/>
                    <a:pt x="49" y="20"/>
                  </a:cubicBezTo>
                  <a:cubicBezTo>
                    <a:pt x="49" y="22"/>
                    <a:pt x="50" y="24"/>
                    <a:pt x="50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3904" y="1718"/>
              <a:ext cx="118" cy="120"/>
            </a:xfrm>
            <a:custGeom>
              <a:avLst/>
              <a:gdLst>
                <a:gd name="T0" fmla="*/ 184 w 50"/>
                <a:gd name="T1" fmla="*/ 271 h 51"/>
                <a:gd name="T2" fmla="*/ 135 w 50"/>
                <a:gd name="T3" fmla="*/ 278 h 51"/>
                <a:gd name="T4" fmla="*/ 78 w 50"/>
                <a:gd name="T5" fmla="*/ 266 h 51"/>
                <a:gd name="T6" fmla="*/ 33 w 50"/>
                <a:gd name="T7" fmla="*/ 233 h 51"/>
                <a:gd name="T8" fmla="*/ 5 w 50"/>
                <a:gd name="T9" fmla="*/ 184 h 51"/>
                <a:gd name="T10" fmla="*/ 0 w 50"/>
                <a:gd name="T11" fmla="*/ 132 h 51"/>
                <a:gd name="T12" fmla="*/ 12 w 50"/>
                <a:gd name="T13" fmla="*/ 78 h 51"/>
                <a:gd name="T14" fmla="*/ 45 w 50"/>
                <a:gd name="T15" fmla="*/ 33 h 51"/>
                <a:gd name="T16" fmla="*/ 90 w 50"/>
                <a:gd name="T17" fmla="*/ 5 h 51"/>
                <a:gd name="T18" fmla="*/ 144 w 50"/>
                <a:gd name="T19" fmla="*/ 0 h 51"/>
                <a:gd name="T20" fmla="*/ 196 w 50"/>
                <a:gd name="T21" fmla="*/ 12 h 51"/>
                <a:gd name="T22" fmla="*/ 238 w 50"/>
                <a:gd name="T23" fmla="*/ 45 h 51"/>
                <a:gd name="T24" fmla="*/ 267 w 50"/>
                <a:gd name="T25" fmla="*/ 94 h 51"/>
                <a:gd name="T26" fmla="*/ 278 w 50"/>
                <a:gd name="T27" fmla="*/ 151 h 51"/>
                <a:gd name="T28" fmla="*/ 262 w 50"/>
                <a:gd name="T29" fmla="*/ 200 h 51"/>
                <a:gd name="T30" fmla="*/ 234 w 50"/>
                <a:gd name="T31" fmla="*/ 245 h 51"/>
                <a:gd name="T32" fmla="*/ 184 w 50"/>
                <a:gd name="T33" fmla="*/ 271 h 51"/>
                <a:gd name="T34" fmla="*/ 66 w 50"/>
                <a:gd name="T35" fmla="*/ 167 h 51"/>
                <a:gd name="T36" fmla="*/ 99 w 50"/>
                <a:gd name="T37" fmla="*/ 205 h 51"/>
                <a:gd name="T38" fmla="*/ 160 w 50"/>
                <a:gd name="T39" fmla="*/ 205 h 51"/>
                <a:gd name="T40" fmla="*/ 205 w 50"/>
                <a:gd name="T41" fmla="*/ 167 h 51"/>
                <a:gd name="T42" fmla="*/ 212 w 50"/>
                <a:gd name="T43" fmla="*/ 111 h 51"/>
                <a:gd name="T44" fmla="*/ 172 w 50"/>
                <a:gd name="T45" fmla="*/ 73 h 51"/>
                <a:gd name="T46" fmla="*/ 118 w 50"/>
                <a:gd name="T47" fmla="*/ 73 h 51"/>
                <a:gd name="T48" fmla="*/ 66 w 50"/>
                <a:gd name="T49" fmla="*/ 111 h 51"/>
                <a:gd name="T50" fmla="*/ 66 w 50"/>
                <a:gd name="T51" fmla="*/ 167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51"/>
                <a:gd name="T80" fmla="*/ 50 w 50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51">
                  <a:moveTo>
                    <a:pt x="33" y="49"/>
                  </a:moveTo>
                  <a:cubicBezTo>
                    <a:pt x="30" y="50"/>
                    <a:pt x="27" y="51"/>
                    <a:pt x="24" y="50"/>
                  </a:cubicBezTo>
                  <a:cubicBezTo>
                    <a:pt x="20" y="50"/>
                    <a:pt x="17" y="49"/>
                    <a:pt x="14" y="48"/>
                  </a:cubicBezTo>
                  <a:cubicBezTo>
                    <a:pt x="11" y="46"/>
                    <a:pt x="9" y="44"/>
                    <a:pt x="6" y="42"/>
                  </a:cubicBezTo>
                  <a:cubicBezTo>
                    <a:pt x="4" y="39"/>
                    <a:pt x="2" y="37"/>
                    <a:pt x="1" y="33"/>
                  </a:cubicBezTo>
                  <a:cubicBezTo>
                    <a:pt x="0" y="30"/>
                    <a:pt x="0" y="27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4" y="11"/>
                    <a:pt x="5" y="8"/>
                    <a:pt x="8" y="6"/>
                  </a:cubicBezTo>
                  <a:cubicBezTo>
                    <a:pt x="10" y="4"/>
                    <a:pt x="13" y="2"/>
                    <a:pt x="16" y="1"/>
                  </a:cubicBezTo>
                  <a:cubicBezTo>
                    <a:pt x="19" y="0"/>
                    <a:pt x="23" y="0"/>
                    <a:pt x="26" y="0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38" y="4"/>
                    <a:pt x="41" y="6"/>
                    <a:pt x="43" y="8"/>
                  </a:cubicBezTo>
                  <a:cubicBezTo>
                    <a:pt x="45" y="11"/>
                    <a:pt x="47" y="14"/>
                    <a:pt x="48" y="17"/>
                  </a:cubicBezTo>
                  <a:cubicBezTo>
                    <a:pt x="49" y="20"/>
                    <a:pt x="50" y="23"/>
                    <a:pt x="50" y="27"/>
                  </a:cubicBezTo>
                  <a:cubicBezTo>
                    <a:pt x="50" y="30"/>
                    <a:pt x="49" y="33"/>
                    <a:pt x="47" y="36"/>
                  </a:cubicBezTo>
                  <a:cubicBezTo>
                    <a:pt x="46" y="39"/>
                    <a:pt x="44" y="42"/>
                    <a:pt x="42" y="44"/>
                  </a:cubicBezTo>
                  <a:cubicBezTo>
                    <a:pt x="39" y="46"/>
                    <a:pt x="36" y="48"/>
                    <a:pt x="33" y="49"/>
                  </a:cubicBezTo>
                  <a:close/>
                  <a:moveTo>
                    <a:pt x="12" y="30"/>
                  </a:moveTo>
                  <a:cubicBezTo>
                    <a:pt x="13" y="33"/>
                    <a:pt x="15" y="35"/>
                    <a:pt x="18" y="37"/>
                  </a:cubicBezTo>
                  <a:cubicBezTo>
                    <a:pt x="22" y="38"/>
                    <a:pt x="25" y="38"/>
                    <a:pt x="29" y="37"/>
                  </a:cubicBezTo>
                  <a:cubicBezTo>
                    <a:pt x="33" y="35"/>
                    <a:pt x="35" y="33"/>
                    <a:pt x="37" y="30"/>
                  </a:cubicBezTo>
                  <a:cubicBezTo>
                    <a:pt x="39" y="27"/>
                    <a:pt x="39" y="24"/>
                    <a:pt x="38" y="20"/>
                  </a:cubicBezTo>
                  <a:cubicBezTo>
                    <a:pt x="37" y="17"/>
                    <a:pt x="34" y="15"/>
                    <a:pt x="31" y="13"/>
                  </a:cubicBezTo>
                  <a:cubicBezTo>
                    <a:pt x="28" y="12"/>
                    <a:pt x="24" y="12"/>
                    <a:pt x="21" y="13"/>
                  </a:cubicBezTo>
                  <a:cubicBezTo>
                    <a:pt x="17" y="15"/>
                    <a:pt x="14" y="17"/>
                    <a:pt x="12" y="20"/>
                  </a:cubicBezTo>
                  <a:cubicBezTo>
                    <a:pt x="11" y="23"/>
                    <a:pt x="10" y="26"/>
                    <a:pt x="12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7" name="Freeform 9"/>
            <p:cNvSpPr>
              <a:spLocks/>
            </p:cNvSpPr>
            <p:nvPr/>
          </p:nvSpPr>
          <p:spPr bwMode="auto">
            <a:xfrm>
              <a:off x="3935" y="1857"/>
              <a:ext cx="134" cy="140"/>
            </a:xfrm>
            <a:custGeom>
              <a:avLst/>
              <a:gdLst>
                <a:gd name="T0" fmla="*/ 66 w 57"/>
                <a:gd name="T1" fmla="*/ 332 h 59"/>
                <a:gd name="T2" fmla="*/ 49 w 57"/>
                <a:gd name="T3" fmla="*/ 266 h 59"/>
                <a:gd name="T4" fmla="*/ 160 w 57"/>
                <a:gd name="T5" fmla="*/ 225 h 59"/>
                <a:gd name="T6" fmla="*/ 183 w 57"/>
                <a:gd name="T7" fmla="*/ 221 h 59"/>
                <a:gd name="T8" fmla="*/ 216 w 57"/>
                <a:gd name="T9" fmla="*/ 209 h 59"/>
                <a:gd name="T10" fmla="*/ 172 w 57"/>
                <a:gd name="T11" fmla="*/ 209 h 59"/>
                <a:gd name="T12" fmla="*/ 167 w 57"/>
                <a:gd name="T13" fmla="*/ 209 h 59"/>
                <a:gd name="T14" fmla="*/ 38 w 57"/>
                <a:gd name="T15" fmla="*/ 197 h 59"/>
                <a:gd name="T16" fmla="*/ 28 w 57"/>
                <a:gd name="T17" fmla="*/ 152 h 59"/>
                <a:gd name="T18" fmla="*/ 139 w 57"/>
                <a:gd name="T19" fmla="*/ 90 h 59"/>
                <a:gd name="T20" fmla="*/ 143 w 57"/>
                <a:gd name="T21" fmla="*/ 85 h 59"/>
                <a:gd name="T22" fmla="*/ 183 w 57"/>
                <a:gd name="T23" fmla="*/ 66 h 59"/>
                <a:gd name="T24" fmla="*/ 155 w 57"/>
                <a:gd name="T25" fmla="*/ 66 h 59"/>
                <a:gd name="T26" fmla="*/ 127 w 57"/>
                <a:gd name="T27" fmla="*/ 74 h 59"/>
                <a:gd name="T28" fmla="*/ 12 w 57"/>
                <a:gd name="T29" fmla="*/ 78 h 59"/>
                <a:gd name="T30" fmla="*/ 0 w 57"/>
                <a:gd name="T31" fmla="*/ 17 h 59"/>
                <a:gd name="T32" fmla="*/ 259 w 57"/>
                <a:gd name="T33" fmla="*/ 0 h 59"/>
                <a:gd name="T34" fmla="*/ 277 w 57"/>
                <a:gd name="T35" fmla="*/ 66 h 59"/>
                <a:gd name="T36" fmla="*/ 155 w 57"/>
                <a:gd name="T37" fmla="*/ 135 h 59"/>
                <a:gd name="T38" fmla="*/ 148 w 57"/>
                <a:gd name="T39" fmla="*/ 140 h 59"/>
                <a:gd name="T40" fmla="*/ 122 w 57"/>
                <a:gd name="T41" fmla="*/ 152 h 59"/>
                <a:gd name="T42" fmla="*/ 139 w 57"/>
                <a:gd name="T43" fmla="*/ 152 h 59"/>
                <a:gd name="T44" fmla="*/ 155 w 57"/>
                <a:gd name="T45" fmla="*/ 152 h 59"/>
                <a:gd name="T46" fmla="*/ 299 w 57"/>
                <a:gd name="T47" fmla="*/ 164 h 59"/>
                <a:gd name="T48" fmla="*/ 315 w 57"/>
                <a:gd name="T49" fmla="*/ 237 h 59"/>
                <a:gd name="T50" fmla="*/ 66 w 57"/>
                <a:gd name="T51" fmla="*/ 332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"/>
                <a:gd name="T79" fmla="*/ 0 h 59"/>
                <a:gd name="T80" fmla="*/ 57 w 57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" h="59">
                  <a:moveTo>
                    <a:pt x="12" y="59"/>
                  </a:moveTo>
                  <a:cubicBezTo>
                    <a:pt x="9" y="47"/>
                    <a:pt x="9" y="47"/>
                    <a:pt x="9" y="47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2" y="39"/>
                    <a:pt x="33" y="39"/>
                  </a:cubicBezTo>
                  <a:cubicBezTo>
                    <a:pt x="35" y="38"/>
                    <a:pt x="37" y="37"/>
                    <a:pt x="39" y="37"/>
                  </a:cubicBezTo>
                  <a:cubicBezTo>
                    <a:pt x="37" y="37"/>
                    <a:pt x="34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6" y="15"/>
                    <a:pt x="26" y="15"/>
                  </a:cubicBezTo>
                  <a:cubicBezTo>
                    <a:pt x="29" y="13"/>
                    <a:pt x="31" y="12"/>
                    <a:pt x="33" y="12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5" y="13"/>
                    <a:pt x="2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6"/>
                    <a:pt x="23" y="27"/>
                    <a:pt x="22" y="27"/>
                  </a:cubicBezTo>
                  <a:cubicBezTo>
                    <a:pt x="23" y="27"/>
                    <a:pt x="24" y="27"/>
                    <a:pt x="25" y="27"/>
                  </a:cubicBezTo>
                  <a:cubicBezTo>
                    <a:pt x="26" y="27"/>
                    <a:pt x="27" y="27"/>
                    <a:pt x="28" y="27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12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3963" y="2001"/>
              <a:ext cx="116" cy="90"/>
            </a:xfrm>
            <a:custGeom>
              <a:avLst/>
              <a:gdLst>
                <a:gd name="T0" fmla="*/ 5 w 49"/>
                <a:gd name="T1" fmla="*/ 95 h 38"/>
                <a:gd name="T2" fmla="*/ 0 w 49"/>
                <a:gd name="T3" fmla="*/ 28 h 38"/>
                <a:gd name="T4" fmla="*/ 263 w 49"/>
                <a:gd name="T5" fmla="*/ 0 h 38"/>
                <a:gd name="T6" fmla="*/ 275 w 49"/>
                <a:gd name="T7" fmla="*/ 78 h 38"/>
                <a:gd name="T8" fmla="*/ 275 w 49"/>
                <a:gd name="T9" fmla="*/ 140 h 38"/>
                <a:gd name="T10" fmla="*/ 263 w 49"/>
                <a:gd name="T11" fmla="*/ 173 h 38"/>
                <a:gd name="T12" fmla="*/ 234 w 49"/>
                <a:gd name="T13" fmla="*/ 197 h 38"/>
                <a:gd name="T14" fmla="*/ 196 w 49"/>
                <a:gd name="T15" fmla="*/ 208 h 38"/>
                <a:gd name="T16" fmla="*/ 152 w 49"/>
                <a:gd name="T17" fmla="*/ 208 h 38"/>
                <a:gd name="T18" fmla="*/ 123 w 49"/>
                <a:gd name="T19" fmla="*/ 185 h 38"/>
                <a:gd name="T20" fmla="*/ 107 w 49"/>
                <a:gd name="T21" fmla="*/ 163 h 38"/>
                <a:gd name="T22" fmla="*/ 95 w 49"/>
                <a:gd name="T23" fmla="*/ 111 h 38"/>
                <a:gd name="T24" fmla="*/ 95 w 49"/>
                <a:gd name="T25" fmla="*/ 102 h 38"/>
                <a:gd name="T26" fmla="*/ 95 w 49"/>
                <a:gd name="T27" fmla="*/ 90 h 38"/>
                <a:gd name="T28" fmla="*/ 5 w 49"/>
                <a:gd name="T29" fmla="*/ 95 h 38"/>
                <a:gd name="T30" fmla="*/ 152 w 49"/>
                <a:gd name="T31" fmla="*/ 85 h 38"/>
                <a:gd name="T32" fmla="*/ 156 w 49"/>
                <a:gd name="T33" fmla="*/ 95 h 38"/>
                <a:gd name="T34" fmla="*/ 163 w 49"/>
                <a:gd name="T35" fmla="*/ 128 h 38"/>
                <a:gd name="T36" fmla="*/ 189 w 49"/>
                <a:gd name="T37" fmla="*/ 140 h 38"/>
                <a:gd name="T38" fmla="*/ 213 w 49"/>
                <a:gd name="T39" fmla="*/ 128 h 38"/>
                <a:gd name="T40" fmla="*/ 218 w 49"/>
                <a:gd name="T41" fmla="*/ 90 h 38"/>
                <a:gd name="T42" fmla="*/ 213 w 49"/>
                <a:gd name="T43" fmla="*/ 73 h 38"/>
                <a:gd name="T44" fmla="*/ 152 w 49"/>
                <a:gd name="T45" fmla="*/ 85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38"/>
                <a:gd name="T71" fmla="*/ 49 w 49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38">
                  <a:moveTo>
                    <a:pt x="1" y="17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9"/>
                    <a:pt x="49" y="23"/>
                    <a:pt x="49" y="25"/>
                  </a:cubicBezTo>
                  <a:cubicBezTo>
                    <a:pt x="49" y="27"/>
                    <a:pt x="48" y="29"/>
                    <a:pt x="47" y="31"/>
                  </a:cubicBezTo>
                  <a:cubicBezTo>
                    <a:pt x="46" y="33"/>
                    <a:pt x="44" y="34"/>
                    <a:pt x="42" y="35"/>
                  </a:cubicBezTo>
                  <a:cubicBezTo>
                    <a:pt x="40" y="36"/>
                    <a:pt x="37" y="37"/>
                    <a:pt x="35" y="37"/>
                  </a:cubicBezTo>
                  <a:cubicBezTo>
                    <a:pt x="32" y="38"/>
                    <a:pt x="29" y="37"/>
                    <a:pt x="27" y="37"/>
                  </a:cubicBezTo>
                  <a:cubicBezTo>
                    <a:pt x="25" y="36"/>
                    <a:pt x="23" y="35"/>
                    <a:pt x="22" y="33"/>
                  </a:cubicBezTo>
                  <a:cubicBezTo>
                    <a:pt x="20" y="32"/>
                    <a:pt x="20" y="30"/>
                    <a:pt x="19" y="29"/>
                  </a:cubicBezTo>
                  <a:cubicBezTo>
                    <a:pt x="18" y="27"/>
                    <a:pt x="18" y="24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1" y="17"/>
                  </a:lnTo>
                  <a:close/>
                  <a:moveTo>
                    <a:pt x="27" y="15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2"/>
                    <a:pt x="29" y="23"/>
                  </a:cubicBezTo>
                  <a:cubicBezTo>
                    <a:pt x="30" y="24"/>
                    <a:pt x="32" y="25"/>
                    <a:pt x="34" y="25"/>
                  </a:cubicBezTo>
                  <a:cubicBezTo>
                    <a:pt x="36" y="25"/>
                    <a:pt x="37" y="24"/>
                    <a:pt x="38" y="23"/>
                  </a:cubicBezTo>
                  <a:cubicBezTo>
                    <a:pt x="39" y="21"/>
                    <a:pt x="39" y="19"/>
                    <a:pt x="39" y="16"/>
                  </a:cubicBezTo>
                  <a:cubicBezTo>
                    <a:pt x="38" y="13"/>
                    <a:pt x="38" y="13"/>
                    <a:pt x="38" y="13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Freeform 11"/>
            <p:cNvSpPr>
              <a:spLocks/>
            </p:cNvSpPr>
            <p:nvPr/>
          </p:nvSpPr>
          <p:spPr bwMode="auto">
            <a:xfrm>
              <a:off x="3970" y="2112"/>
              <a:ext cx="113" cy="99"/>
            </a:xfrm>
            <a:custGeom>
              <a:avLst/>
              <a:gdLst>
                <a:gd name="T0" fmla="*/ 266 w 48"/>
                <a:gd name="T1" fmla="*/ 0 h 42"/>
                <a:gd name="T2" fmla="*/ 266 w 48"/>
                <a:gd name="T3" fmla="*/ 73 h 42"/>
                <a:gd name="T4" fmla="*/ 139 w 48"/>
                <a:gd name="T5" fmla="*/ 73 h 42"/>
                <a:gd name="T6" fmla="*/ 99 w 48"/>
                <a:gd name="T7" fmla="*/ 73 h 42"/>
                <a:gd name="T8" fmla="*/ 78 w 48"/>
                <a:gd name="T9" fmla="*/ 78 h 42"/>
                <a:gd name="T10" fmla="*/ 66 w 48"/>
                <a:gd name="T11" fmla="*/ 90 h 42"/>
                <a:gd name="T12" fmla="*/ 61 w 48"/>
                <a:gd name="T13" fmla="*/ 118 h 42"/>
                <a:gd name="T14" fmla="*/ 66 w 48"/>
                <a:gd name="T15" fmla="*/ 139 h 42"/>
                <a:gd name="T16" fmla="*/ 78 w 48"/>
                <a:gd name="T17" fmla="*/ 156 h 42"/>
                <a:gd name="T18" fmla="*/ 99 w 48"/>
                <a:gd name="T19" fmla="*/ 160 h 42"/>
                <a:gd name="T20" fmla="*/ 139 w 48"/>
                <a:gd name="T21" fmla="*/ 160 h 42"/>
                <a:gd name="T22" fmla="*/ 160 w 48"/>
                <a:gd name="T23" fmla="*/ 160 h 42"/>
                <a:gd name="T24" fmla="*/ 266 w 48"/>
                <a:gd name="T25" fmla="*/ 160 h 42"/>
                <a:gd name="T26" fmla="*/ 266 w 48"/>
                <a:gd name="T27" fmla="*/ 233 h 42"/>
                <a:gd name="T28" fmla="*/ 127 w 48"/>
                <a:gd name="T29" fmla="*/ 233 h 42"/>
                <a:gd name="T30" fmla="*/ 66 w 48"/>
                <a:gd name="T31" fmla="*/ 229 h 42"/>
                <a:gd name="T32" fmla="*/ 28 w 48"/>
                <a:gd name="T33" fmla="*/ 212 h 42"/>
                <a:gd name="T34" fmla="*/ 5 w 48"/>
                <a:gd name="T35" fmla="*/ 172 h 42"/>
                <a:gd name="T36" fmla="*/ 0 w 48"/>
                <a:gd name="T37" fmla="*/ 118 h 42"/>
                <a:gd name="T38" fmla="*/ 5 w 48"/>
                <a:gd name="T39" fmla="*/ 57 h 42"/>
                <a:gd name="T40" fmla="*/ 33 w 48"/>
                <a:gd name="T41" fmla="*/ 21 h 42"/>
                <a:gd name="T42" fmla="*/ 66 w 48"/>
                <a:gd name="T43" fmla="*/ 5 h 42"/>
                <a:gd name="T44" fmla="*/ 127 w 48"/>
                <a:gd name="T45" fmla="*/ 0 h 42"/>
                <a:gd name="T46" fmla="*/ 155 w 48"/>
                <a:gd name="T47" fmla="*/ 0 h 42"/>
                <a:gd name="T48" fmla="*/ 266 w 48"/>
                <a:gd name="T49" fmla="*/ 0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2"/>
                <a:gd name="T77" fmla="*/ 48 w 48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2">
                  <a:moveTo>
                    <a:pt x="48" y="0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3"/>
                    <a:pt x="20" y="13"/>
                    <a:pt x="18" y="13"/>
                  </a:cubicBezTo>
                  <a:cubicBezTo>
                    <a:pt x="17" y="13"/>
                    <a:pt x="15" y="13"/>
                    <a:pt x="14" y="14"/>
                  </a:cubicBezTo>
                  <a:cubicBezTo>
                    <a:pt x="13" y="14"/>
                    <a:pt x="12" y="15"/>
                    <a:pt x="12" y="16"/>
                  </a:cubicBezTo>
                  <a:cubicBezTo>
                    <a:pt x="11" y="17"/>
                    <a:pt x="11" y="19"/>
                    <a:pt x="11" y="21"/>
                  </a:cubicBezTo>
                  <a:cubicBezTo>
                    <a:pt x="11" y="23"/>
                    <a:pt x="11" y="24"/>
                    <a:pt x="12" y="25"/>
                  </a:cubicBezTo>
                  <a:cubicBezTo>
                    <a:pt x="12" y="26"/>
                    <a:pt x="13" y="27"/>
                    <a:pt x="14" y="28"/>
                  </a:cubicBezTo>
                  <a:cubicBezTo>
                    <a:pt x="15" y="28"/>
                    <a:pt x="17" y="29"/>
                    <a:pt x="18" y="29"/>
                  </a:cubicBezTo>
                  <a:cubicBezTo>
                    <a:pt x="19" y="29"/>
                    <a:pt x="22" y="29"/>
                    <a:pt x="25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8" y="42"/>
                    <a:pt x="14" y="42"/>
                    <a:pt x="12" y="41"/>
                  </a:cubicBezTo>
                  <a:cubicBezTo>
                    <a:pt x="9" y="40"/>
                    <a:pt x="7" y="39"/>
                    <a:pt x="5" y="38"/>
                  </a:cubicBezTo>
                  <a:cubicBezTo>
                    <a:pt x="4" y="36"/>
                    <a:pt x="2" y="34"/>
                    <a:pt x="1" y="31"/>
                  </a:cubicBezTo>
                  <a:cubicBezTo>
                    <a:pt x="0" y="28"/>
                    <a:pt x="0" y="25"/>
                    <a:pt x="0" y="21"/>
                  </a:cubicBezTo>
                  <a:cubicBezTo>
                    <a:pt x="0" y="17"/>
                    <a:pt x="0" y="13"/>
                    <a:pt x="1" y="10"/>
                  </a:cubicBezTo>
                  <a:cubicBezTo>
                    <a:pt x="2" y="8"/>
                    <a:pt x="4" y="5"/>
                    <a:pt x="6" y="4"/>
                  </a:cubicBezTo>
                  <a:cubicBezTo>
                    <a:pt x="7" y="2"/>
                    <a:pt x="9" y="1"/>
                    <a:pt x="12" y="1"/>
                  </a:cubicBezTo>
                  <a:cubicBezTo>
                    <a:pt x="14" y="0"/>
                    <a:pt x="18" y="0"/>
                    <a:pt x="23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" name="Freeform 12"/>
            <p:cNvSpPr>
              <a:spLocks/>
            </p:cNvSpPr>
            <p:nvPr/>
          </p:nvSpPr>
          <p:spPr bwMode="auto">
            <a:xfrm>
              <a:off x="3965" y="2235"/>
              <a:ext cx="118" cy="83"/>
            </a:xfrm>
            <a:custGeom>
              <a:avLst/>
              <a:gdLst>
                <a:gd name="T0" fmla="*/ 3 w 118"/>
                <a:gd name="T1" fmla="*/ 17 h 83"/>
                <a:gd name="T2" fmla="*/ 88 w 118"/>
                <a:gd name="T3" fmla="*/ 24 h 83"/>
                <a:gd name="T4" fmla="*/ 90 w 118"/>
                <a:gd name="T5" fmla="*/ 0 h 83"/>
                <a:gd name="T6" fmla="*/ 118 w 118"/>
                <a:gd name="T7" fmla="*/ 2 h 83"/>
                <a:gd name="T8" fmla="*/ 109 w 118"/>
                <a:gd name="T9" fmla="*/ 83 h 83"/>
                <a:gd name="T10" fmla="*/ 83 w 118"/>
                <a:gd name="T11" fmla="*/ 80 h 83"/>
                <a:gd name="T12" fmla="*/ 85 w 118"/>
                <a:gd name="T13" fmla="*/ 54 h 83"/>
                <a:gd name="T14" fmla="*/ 0 w 118"/>
                <a:gd name="T15" fmla="*/ 45 h 83"/>
                <a:gd name="T16" fmla="*/ 3 w 118"/>
                <a:gd name="T17" fmla="*/ 17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83"/>
                <a:gd name="T29" fmla="*/ 118 w 118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83">
                  <a:moveTo>
                    <a:pt x="3" y="17"/>
                  </a:moveTo>
                  <a:lnTo>
                    <a:pt x="88" y="24"/>
                  </a:lnTo>
                  <a:lnTo>
                    <a:pt x="90" y="0"/>
                  </a:lnTo>
                  <a:lnTo>
                    <a:pt x="118" y="2"/>
                  </a:lnTo>
                  <a:lnTo>
                    <a:pt x="109" y="83"/>
                  </a:lnTo>
                  <a:lnTo>
                    <a:pt x="83" y="80"/>
                  </a:lnTo>
                  <a:lnTo>
                    <a:pt x="85" y="54"/>
                  </a:lnTo>
                  <a:lnTo>
                    <a:pt x="0" y="45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1" name="Freeform 13"/>
            <p:cNvSpPr>
              <a:spLocks/>
            </p:cNvSpPr>
            <p:nvPr/>
          </p:nvSpPr>
          <p:spPr bwMode="auto">
            <a:xfrm>
              <a:off x="3949" y="2320"/>
              <a:ext cx="123" cy="88"/>
            </a:xfrm>
            <a:custGeom>
              <a:avLst/>
              <a:gdLst>
                <a:gd name="T0" fmla="*/ 12 w 123"/>
                <a:gd name="T1" fmla="*/ 0 h 88"/>
                <a:gd name="T2" fmla="*/ 123 w 123"/>
                <a:gd name="T3" fmla="*/ 21 h 88"/>
                <a:gd name="T4" fmla="*/ 111 w 123"/>
                <a:gd name="T5" fmla="*/ 88 h 88"/>
                <a:gd name="T6" fmla="*/ 85 w 123"/>
                <a:gd name="T7" fmla="*/ 83 h 88"/>
                <a:gd name="T8" fmla="*/ 92 w 123"/>
                <a:gd name="T9" fmla="*/ 45 h 88"/>
                <a:gd name="T10" fmla="*/ 73 w 123"/>
                <a:gd name="T11" fmla="*/ 43 h 88"/>
                <a:gd name="T12" fmla="*/ 66 w 123"/>
                <a:gd name="T13" fmla="*/ 78 h 88"/>
                <a:gd name="T14" fmla="*/ 42 w 123"/>
                <a:gd name="T15" fmla="*/ 73 h 88"/>
                <a:gd name="T16" fmla="*/ 49 w 123"/>
                <a:gd name="T17" fmla="*/ 38 h 88"/>
                <a:gd name="T18" fmla="*/ 30 w 123"/>
                <a:gd name="T19" fmla="*/ 33 h 88"/>
                <a:gd name="T20" fmla="*/ 23 w 123"/>
                <a:gd name="T21" fmla="*/ 73 h 88"/>
                <a:gd name="T22" fmla="*/ 0 w 123"/>
                <a:gd name="T23" fmla="*/ 69 h 88"/>
                <a:gd name="T24" fmla="*/ 12 w 123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88"/>
                <a:gd name="T41" fmla="*/ 123 w 123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88">
                  <a:moveTo>
                    <a:pt x="12" y="0"/>
                  </a:moveTo>
                  <a:lnTo>
                    <a:pt x="123" y="21"/>
                  </a:lnTo>
                  <a:lnTo>
                    <a:pt x="111" y="88"/>
                  </a:lnTo>
                  <a:lnTo>
                    <a:pt x="85" y="83"/>
                  </a:lnTo>
                  <a:lnTo>
                    <a:pt x="92" y="45"/>
                  </a:lnTo>
                  <a:lnTo>
                    <a:pt x="73" y="43"/>
                  </a:lnTo>
                  <a:lnTo>
                    <a:pt x="66" y="78"/>
                  </a:lnTo>
                  <a:lnTo>
                    <a:pt x="42" y="73"/>
                  </a:lnTo>
                  <a:lnTo>
                    <a:pt x="49" y="38"/>
                  </a:lnTo>
                  <a:lnTo>
                    <a:pt x="30" y="33"/>
                  </a:lnTo>
                  <a:lnTo>
                    <a:pt x="23" y="73"/>
                  </a:lnTo>
                  <a:lnTo>
                    <a:pt x="0" y="6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Freeform 14"/>
            <p:cNvSpPr>
              <a:spLocks noEditPoints="1"/>
            </p:cNvSpPr>
            <p:nvPr/>
          </p:nvSpPr>
          <p:spPr bwMode="auto">
            <a:xfrm>
              <a:off x="3920" y="2408"/>
              <a:ext cx="133" cy="103"/>
            </a:xfrm>
            <a:custGeom>
              <a:avLst/>
              <a:gdLst>
                <a:gd name="T0" fmla="*/ 57 w 56"/>
                <a:gd name="T1" fmla="*/ 0 h 44"/>
                <a:gd name="T2" fmla="*/ 316 w 56"/>
                <a:gd name="T3" fmla="*/ 70 h 44"/>
                <a:gd name="T4" fmla="*/ 295 w 56"/>
                <a:gd name="T5" fmla="*/ 143 h 44"/>
                <a:gd name="T6" fmla="*/ 276 w 56"/>
                <a:gd name="T7" fmla="*/ 197 h 44"/>
                <a:gd name="T8" fmla="*/ 254 w 56"/>
                <a:gd name="T9" fmla="*/ 225 h 44"/>
                <a:gd name="T10" fmla="*/ 221 w 56"/>
                <a:gd name="T11" fmla="*/ 236 h 44"/>
                <a:gd name="T12" fmla="*/ 181 w 56"/>
                <a:gd name="T13" fmla="*/ 236 h 44"/>
                <a:gd name="T14" fmla="*/ 135 w 56"/>
                <a:gd name="T15" fmla="*/ 208 h 44"/>
                <a:gd name="T16" fmla="*/ 124 w 56"/>
                <a:gd name="T17" fmla="*/ 159 h 44"/>
                <a:gd name="T18" fmla="*/ 0 w 56"/>
                <a:gd name="T19" fmla="*/ 197 h 44"/>
                <a:gd name="T20" fmla="*/ 24 w 56"/>
                <a:gd name="T21" fmla="*/ 122 h 44"/>
                <a:gd name="T22" fmla="*/ 140 w 56"/>
                <a:gd name="T23" fmla="*/ 94 h 44"/>
                <a:gd name="T24" fmla="*/ 40 w 56"/>
                <a:gd name="T25" fmla="*/ 66 h 44"/>
                <a:gd name="T26" fmla="*/ 57 w 56"/>
                <a:gd name="T27" fmla="*/ 0 h 44"/>
                <a:gd name="T28" fmla="*/ 176 w 56"/>
                <a:gd name="T29" fmla="*/ 98 h 44"/>
                <a:gd name="T30" fmla="*/ 169 w 56"/>
                <a:gd name="T31" fmla="*/ 115 h 44"/>
                <a:gd name="T32" fmla="*/ 169 w 56"/>
                <a:gd name="T33" fmla="*/ 147 h 44"/>
                <a:gd name="T34" fmla="*/ 192 w 56"/>
                <a:gd name="T35" fmla="*/ 164 h 44"/>
                <a:gd name="T36" fmla="*/ 221 w 56"/>
                <a:gd name="T37" fmla="*/ 164 h 44"/>
                <a:gd name="T38" fmla="*/ 238 w 56"/>
                <a:gd name="T39" fmla="*/ 131 h 44"/>
                <a:gd name="T40" fmla="*/ 242 w 56"/>
                <a:gd name="T41" fmla="*/ 122 h 44"/>
                <a:gd name="T42" fmla="*/ 176 w 56"/>
                <a:gd name="T43" fmla="*/ 98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44"/>
                <a:gd name="T68" fmla="*/ 56 w 56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44">
                  <a:moveTo>
                    <a:pt x="10" y="0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1" y="31"/>
                    <a:pt x="50" y="34"/>
                    <a:pt x="49" y="36"/>
                  </a:cubicBezTo>
                  <a:cubicBezTo>
                    <a:pt x="48" y="38"/>
                    <a:pt x="46" y="39"/>
                    <a:pt x="45" y="41"/>
                  </a:cubicBezTo>
                  <a:cubicBezTo>
                    <a:pt x="43" y="42"/>
                    <a:pt x="41" y="43"/>
                    <a:pt x="39" y="43"/>
                  </a:cubicBezTo>
                  <a:cubicBezTo>
                    <a:pt x="37" y="44"/>
                    <a:pt x="35" y="43"/>
                    <a:pt x="32" y="43"/>
                  </a:cubicBezTo>
                  <a:cubicBezTo>
                    <a:pt x="29" y="42"/>
                    <a:pt x="26" y="40"/>
                    <a:pt x="24" y="38"/>
                  </a:cubicBezTo>
                  <a:cubicBezTo>
                    <a:pt x="23" y="35"/>
                    <a:pt x="22" y="32"/>
                    <a:pt x="22" y="2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10" y="0"/>
                  </a:lnTo>
                  <a:close/>
                  <a:moveTo>
                    <a:pt x="31" y="18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0" y="23"/>
                    <a:pt x="30" y="25"/>
                    <a:pt x="30" y="27"/>
                  </a:cubicBezTo>
                  <a:cubicBezTo>
                    <a:pt x="31" y="28"/>
                    <a:pt x="32" y="29"/>
                    <a:pt x="34" y="30"/>
                  </a:cubicBezTo>
                  <a:cubicBezTo>
                    <a:pt x="36" y="31"/>
                    <a:pt x="38" y="30"/>
                    <a:pt x="39" y="30"/>
                  </a:cubicBezTo>
                  <a:cubicBezTo>
                    <a:pt x="41" y="29"/>
                    <a:pt x="42" y="27"/>
                    <a:pt x="42" y="24"/>
                  </a:cubicBezTo>
                  <a:cubicBezTo>
                    <a:pt x="43" y="22"/>
                    <a:pt x="43" y="22"/>
                    <a:pt x="43" y="22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" name="Freeform 15"/>
            <p:cNvSpPr>
              <a:spLocks/>
            </p:cNvSpPr>
            <p:nvPr/>
          </p:nvSpPr>
          <p:spPr bwMode="auto">
            <a:xfrm>
              <a:off x="3880" y="2547"/>
              <a:ext cx="116" cy="109"/>
            </a:xfrm>
            <a:custGeom>
              <a:avLst/>
              <a:gdLst>
                <a:gd name="T0" fmla="*/ 123 w 49"/>
                <a:gd name="T1" fmla="*/ 57 h 46"/>
                <a:gd name="T2" fmla="*/ 85 w 49"/>
                <a:gd name="T3" fmla="*/ 73 h 46"/>
                <a:gd name="T4" fmla="*/ 62 w 49"/>
                <a:gd name="T5" fmla="*/ 95 h 46"/>
                <a:gd name="T6" fmla="*/ 62 w 49"/>
                <a:gd name="T7" fmla="*/ 123 h 46"/>
                <a:gd name="T8" fmla="*/ 78 w 49"/>
                <a:gd name="T9" fmla="*/ 140 h 46"/>
                <a:gd name="T10" fmla="*/ 95 w 49"/>
                <a:gd name="T11" fmla="*/ 140 h 46"/>
                <a:gd name="T12" fmla="*/ 123 w 49"/>
                <a:gd name="T13" fmla="*/ 111 h 46"/>
                <a:gd name="T14" fmla="*/ 173 w 49"/>
                <a:gd name="T15" fmla="*/ 73 h 46"/>
                <a:gd name="T16" fmla="*/ 218 w 49"/>
                <a:gd name="T17" fmla="*/ 73 h 46"/>
                <a:gd name="T18" fmla="*/ 270 w 49"/>
                <a:gd name="T19" fmla="*/ 123 h 46"/>
                <a:gd name="T20" fmla="*/ 263 w 49"/>
                <a:gd name="T21" fmla="*/ 192 h 46"/>
                <a:gd name="T22" fmla="*/ 241 w 49"/>
                <a:gd name="T23" fmla="*/ 230 h 46"/>
                <a:gd name="T24" fmla="*/ 213 w 49"/>
                <a:gd name="T25" fmla="*/ 258 h 46"/>
                <a:gd name="T26" fmla="*/ 173 w 49"/>
                <a:gd name="T27" fmla="*/ 213 h 46"/>
                <a:gd name="T28" fmla="*/ 196 w 49"/>
                <a:gd name="T29" fmla="*/ 197 h 46"/>
                <a:gd name="T30" fmla="*/ 213 w 49"/>
                <a:gd name="T31" fmla="*/ 173 h 46"/>
                <a:gd name="T32" fmla="*/ 213 w 49"/>
                <a:gd name="T33" fmla="*/ 152 h 46"/>
                <a:gd name="T34" fmla="*/ 201 w 49"/>
                <a:gd name="T35" fmla="*/ 140 h 46"/>
                <a:gd name="T36" fmla="*/ 185 w 49"/>
                <a:gd name="T37" fmla="*/ 140 h 46"/>
                <a:gd name="T38" fmla="*/ 163 w 49"/>
                <a:gd name="T39" fmla="*/ 164 h 46"/>
                <a:gd name="T40" fmla="*/ 163 w 49"/>
                <a:gd name="T41" fmla="*/ 164 h 46"/>
                <a:gd name="T42" fmla="*/ 118 w 49"/>
                <a:gd name="T43" fmla="*/ 209 h 46"/>
                <a:gd name="T44" fmla="*/ 90 w 49"/>
                <a:gd name="T45" fmla="*/ 213 h 46"/>
                <a:gd name="T46" fmla="*/ 57 w 49"/>
                <a:gd name="T47" fmla="*/ 201 h 46"/>
                <a:gd name="T48" fmla="*/ 5 w 49"/>
                <a:gd name="T49" fmla="*/ 152 h 46"/>
                <a:gd name="T50" fmla="*/ 12 w 49"/>
                <a:gd name="T51" fmla="*/ 73 h 46"/>
                <a:gd name="T52" fmla="*/ 40 w 49"/>
                <a:gd name="T53" fmla="*/ 33 h 46"/>
                <a:gd name="T54" fmla="*/ 85 w 49"/>
                <a:gd name="T55" fmla="*/ 0 h 46"/>
                <a:gd name="T56" fmla="*/ 123 w 49"/>
                <a:gd name="T57" fmla="*/ 5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46"/>
                <a:gd name="T89" fmla="*/ 49 w 49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46">
                  <a:moveTo>
                    <a:pt x="22" y="10"/>
                  </a:moveTo>
                  <a:cubicBezTo>
                    <a:pt x="19" y="10"/>
                    <a:pt x="17" y="12"/>
                    <a:pt x="15" y="13"/>
                  </a:cubicBezTo>
                  <a:cubicBezTo>
                    <a:pt x="13" y="14"/>
                    <a:pt x="12" y="16"/>
                    <a:pt x="11" y="17"/>
                  </a:cubicBezTo>
                  <a:cubicBezTo>
                    <a:pt x="11" y="19"/>
                    <a:pt x="10" y="20"/>
                    <a:pt x="11" y="22"/>
                  </a:cubicBezTo>
                  <a:cubicBezTo>
                    <a:pt x="11" y="23"/>
                    <a:pt x="12" y="24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19" y="24"/>
                    <a:pt x="20" y="23"/>
                    <a:pt x="22" y="20"/>
                  </a:cubicBezTo>
                  <a:cubicBezTo>
                    <a:pt x="25" y="16"/>
                    <a:pt x="28" y="14"/>
                    <a:pt x="31" y="13"/>
                  </a:cubicBezTo>
                  <a:cubicBezTo>
                    <a:pt x="33" y="12"/>
                    <a:pt x="36" y="12"/>
                    <a:pt x="39" y="13"/>
                  </a:cubicBezTo>
                  <a:cubicBezTo>
                    <a:pt x="44" y="15"/>
                    <a:pt x="46" y="18"/>
                    <a:pt x="48" y="22"/>
                  </a:cubicBezTo>
                  <a:cubicBezTo>
                    <a:pt x="49" y="26"/>
                    <a:pt x="49" y="30"/>
                    <a:pt x="47" y="34"/>
                  </a:cubicBezTo>
                  <a:cubicBezTo>
                    <a:pt x="46" y="37"/>
                    <a:pt x="45" y="39"/>
                    <a:pt x="43" y="41"/>
                  </a:cubicBezTo>
                  <a:cubicBezTo>
                    <a:pt x="42" y="43"/>
                    <a:pt x="40" y="44"/>
                    <a:pt x="38" y="4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7"/>
                    <a:pt x="34" y="36"/>
                    <a:pt x="35" y="35"/>
                  </a:cubicBezTo>
                  <a:cubicBezTo>
                    <a:pt x="36" y="34"/>
                    <a:pt x="37" y="33"/>
                    <a:pt x="38" y="31"/>
                  </a:cubicBezTo>
                  <a:cubicBezTo>
                    <a:pt x="39" y="30"/>
                    <a:pt x="39" y="29"/>
                    <a:pt x="38" y="27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5" y="24"/>
                    <a:pt x="34" y="25"/>
                    <a:pt x="33" y="25"/>
                  </a:cubicBezTo>
                  <a:cubicBezTo>
                    <a:pt x="32" y="26"/>
                    <a:pt x="31" y="27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3" y="36"/>
                    <a:pt x="21" y="37"/>
                  </a:cubicBezTo>
                  <a:cubicBezTo>
                    <a:pt x="19" y="38"/>
                    <a:pt x="18" y="38"/>
                    <a:pt x="16" y="38"/>
                  </a:cubicBezTo>
                  <a:cubicBezTo>
                    <a:pt x="14" y="38"/>
                    <a:pt x="12" y="37"/>
                    <a:pt x="10" y="36"/>
                  </a:cubicBezTo>
                  <a:cubicBezTo>
                    <a:pt x="6" y="35"/>
                    <a:pt x="3" y="31"/>
                    <a:pt x="1" y="27"/>
                  </a:cubicBezTo>
                  <a:cubicBezTo>
                    <a:pt x="0" y="23"/>
                    <a:pt x="0" y="18"/>
                    <a:pt x="2" y="13"/>
                  </a:cubicBezTo>
                  <a:cubicBezTo>
                    <a:pt x="3" y="10"/>
                    <a:pt x="5" y="8"/>
                    <a:pt x="7" y="6"/>
                  </a:cubicBezTo>
                  <a:cubicBezTo>
                    <a:pt x="9" y="4"/>
                    <a:pt x="12" y="2"/>
                    <a:pt x="15" y="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Freeform 16"/>
            <p:cNvSpPr>
              <a:spLocks/>
            </p:cNvSpPr>
            <p:nvPr/>
          </p:nvSpPr>
          <p:spPr bwMode="auto">
            <a:xfrm>
              <a:off x="3831" y="2648"/>
              <a:ext cx="118" cy="109"/>
            </a:xfrm>
            <a:custGeom>
              <a:avLst/>
              <a:gdLst>
                <a:gd name="T0" fmla="*/ 212 w 50"/>
                <a:gd name="T1" fmla="*/ 258 h 46"/>
                <a:gd name="T2" fmla="*/ 144 w 50"/>
                <a:gd name="T3" fmla="*/ 218 h 46"/>
                <a:gd name="T4" fmla="*/ 179 w 50"/>
                <a:gd name="T5" fmla="*/ 201 h 46"/>
                <a:gd name="T6" fmla="*/ 201 w 50"/>
                <a:gd name="T7" fmla="*/ 180 h 46"/>
                <a:gd name="T8" fmla="*/ 205 w 50"/>
                <a:gd name="T9" fmla="*/ 123 h 46"/>
                <a:gd name="T10" fmla="*/ 168 w 50"/>
                <a:gd name="T11" fmla="*/ 85 h 46"/>
                <a:gd name="T12" fmla="*/ 111 w 50"/>
                <a:gd name="T13" fmla="*/ 73 h 46"/>
                <a:gd name="T14" fmla="*/ 66 w 50"/>
                <a:gd name="T15" fmla="*/ 107 h 46"/>
                <a:gd name="T16" fmla="*/ 61 w 50"/>
                <a:gd name="T17" fmla="*/ 140 h 46"/>
                <a:gd name="T18" fmla="*/ 66 w 50"/>
                <a:gd name="T19" fmla="*/ 180 h 46"/>
                <a:gd name="T20" fmla="*/ 0 w 50"/>
                <a:gd name="T21" fmla="*/ 140 h 46"/>
                <a:gd name="T22" fmla="*/ 0 w 50"/>
                <a:gd name="T23" fmla="*/ 107 h 46"/>
                <a:gd name="T24" fmla="*/ 17 w 50"/>
                <a:gd name="T25" fmla="*/ 73 h 46"/>
                <a:gd name="T26" fmla="*/ 40 w 50"/>
                <a:gd name="T27" fmla="*/ 40 h 46"/>
                <a:gd name="T28" fmla="*/ 66 w 50"/>
                <a:gd name="T29" fmla="*/ 17 h 46"/>
                <a:gd name="T30" fmla="*/ 135 w 50"/>
                <a:gd name="T31" fmla="*/ 0 h 46"/>
                <a:gd name="T32" fmla="*/ 201 w 50"/>
                <a:gd name="T33" fmla="*/ 17 h 46"/>
                <a:gd name="T34" fmla="*/ 245 w 50"/>
                <a:gd name="T35" fmla="*/ 50 h 46"/>
                <a:gd name="T36" fmla="*/ 274 w 50"/>
                <a:gd name="T37" fmla="*/ 102 h 46"/>
                <a:gd name="T38" fmla="*/ 278 w 50"/>
                <a:gd name="T39" fmla="*/ 152 h 46"/>
                <a:gd name="T40" fmla="*/ 262 w 50"/>
                <a:gd name="T41" fmla="*/ 201 h 46"/>
                <a:gd name="T42" fmla="*/ 238 w 50"/>
                <a:gd name="T43" fmla="*/ 230 h 46"/>
                <a:gd name="T44" fmla="*/ 212 w 50"/>
                <a:gd name="T45" fmla="*/ 258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6"/>
                <a:gd name="T71" fmla="*/ 50 w 50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6">
                  <a:moveTo>
                    <a:pt x="38" y="46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8" y="38"/>
                    <a:pt x="31" y="38"/>
                    <a:pt x="32" y="36"/>
                  </a:cubicBezTo>
                  <a:cubicBezTo>
                    <a:pt x="34" y="35"/>
                    <a:pt x="35" y="34"/>
                    <a:pt x="36" y="32"/>
                  </a:cubicBezTo>
                  <a:cubicBezTo>
                    <a:pt x="38" y="29"/>
                    <a:pt x="38" y="25"/>
                    <a:pt x="37" y="22"/>
                  </a:cubicBezTo>
                  <a:cubicBezTo>
                    <a:pt x="36" y="19"/>
                    <a:pt x="33" y="16"/>
                    <a:pt x="30" y="15"/>
                  </a:cubicBezTo>
                  <a:cubicBezTo>
                    <a:pt x="26" y="13"/>
                    <a:pt x="23" y="12"/>
                    <a:pt x="20" y="13"/>
                  </a:cubicBezTo>
                  <a:cubicBezTo>
                    <a:pt x="16" y="14"/>
                    <a:pt x="14" y="16"/>
                    <a:pt x="12" y="19"/>
                  </a:cubicBezTo>
                  <a:cubicBezTo>
                    <a:pt x="11" y="21"/>
                    <a:pt x="11" y="23"/>
                    <a:pt x="11" y="25"/>
                  </a:cubicBezTo>
                  <a:cubicBezTo>
                    <a:pt x="11" y="27"/>
                    <a:pt x="11" y="29"/>
                    <a:pt x="12" y="3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1" y="17"/>
                    <a:pt x="2" y="15"/>
                    <a:pt x="3" y="13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8" y="5"/>
                    <a:pt x="10" y="4"/>
                    <a:pt x="12" y="3"/>
                  </a:cubicBezTo>
                  <a:cubicBezTo>
                    <a:pt x="16" y="1"/>
                    <a:pt x="20" y="0"/>
                    <a:pt x="24" y="0"/>
                  </a:cubicBezTo>
                  <a:cubicBezTo>
                    <a:pt x="28" y="0"/>
                    <a:pt x="32" y="1"/>
                    <a:pt x="36" y="3"/>
                  </a:cubicBezTo>
                  <a:cubicBezTo>
                    <a:pt x="39" y="5"/>
                    <a:pt x="42" y="7"/>
                    <a:pt x="44" y="9"/>
                  </a:cubicBezTo>
                  <a:cubicBezTo>
                    <a:pt x="46" y="12"/>
                    <a:pt x="48" y="15"/>
                    <a:pt x="49" y="18"/>
                  </a:cubicBezTo>
                  <a:cubicBezTo>
                    <a:pt x="50" y="21"/>
                    <a:pt x="50" y="24"/>
                    <a:pt x="50" y="27"/>
                  </a:cubicBezTo>
                  <a:cubicBezTo>
                    <a:pt x="49" y="30"/>
                    <a:pt x="48" y="33"/>
                    <a:pt x="47" y="36"/>
                  </a:cubicBezTo>
                  <a:cubicBezTo>
                    <a:pt x="46" y="38"/>
                    <a:pt x="45" y="40"/>
                    <a:pt x="43" y="41"/>
                  </a:cubicBezTo>
                  <a:cubicBezTo>
                    <a:pt x="42" y="43"/>
                    <a:pt x="40" y="44"/>
                    <a:pt x="38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5" name="Freeform 17"/>
            <p:cNvSpPr>
              <a:spLocks/>
            </p:cNvSpPr>
            <p:nvPr/>
          </p:nvSpPr>
          <p:spPr bwMode="auto">
            <a:xfrm>
              <a:off x="3800" y="2722"/>
              <a:ext cx="111" cy="85"/>
            </a:xfrm>
            <a:custGeom>
              <a:avLst/>
              <a:gdLst>
                <a:gd name="T0" fmla="*/ 16 w 111"/>
                <a:gd name="T1" fmla="*/ 0 h 85"/>
                <a:gd name="T2" fmla="*/ 111 w 111"/>
                <a:gd name="T3" fmla="*/ 59 h 85"/>
                <a:gd name="T4" fmla="*/ 94 w 111"/>
                <a:gd name="T5" fmla="*/ 85 h 85"/>
                <a:gd name="T6" fmla="*/ 0 w 111"/>
                <a:gd name="T7" fmla="*/ 26 h 85"/>
                <a:gd name="T8" fmla="*/ 16 w 111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5"/>
                <a:gd name="T17" fmla="*/ 111 w 111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5">
                  <a:moveTo>
                    <a:pt x="16" y="0"/>
                  </a:moveTo>
                  <a:lnTo>
                    <a:pt x="111" y="59"/>
                  </a:lnTo>
                  <a:lnTo>
                    <a:pt x="94" y="8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Freeform 18"/>
            <p:cNvSpPr>
              <a:spLocks/>
            </p:cNvSpPr>
            <p:nvPr/>
          </p:nvSpPr>
          <p:spPr bwMode="auto">
            <a:xfrm>
              <a:off x="3746" y="2769"/>
              <a:ext cx="132" cy="120"/>
            </a:xfrm>
            <a:custGeom>
              <a:avLst/>
              <a:gdLst>
                <a:gd name="T0" fmla="*/ 40 w 132"/>
                <a:gd name="T1" fmla="*/ 0 h 120"/>
                <a:gd name="T2" fmla="*/ 132 w 132"/>
                <a:gd name="T3" fmla="*/ 64 h 120"/>
                <a:gd name="T4" fmla="*/ 92 w 132"/>
                <a:gd name="T5" fmla="*/ 120 h 120"/>
                <a:gd name="T6" fmla="*/ 70 w 132"/>
                <a:gd name="T7" fmla="*/ 106 h 120"/>
                <a:gd name="T8" fmla="*/ 94 w 132"/>
                <a:gd name="T9" fmla="*/ 76 h 120"/>
                <a:gd name="T10" fmla="*/ 78 w 132"/>
                <a:gd name="T11" fmla="*/ 64 h 120"/>
                <a:gd name="T12" fmla="*/ 56 w 132"/>
                <a:gd name="T13" fmla="*/ 92 h 120"/>
                <a:gd name="T14" fmla="*/ 37 w 132"/>
                <a:gd name="T15" fmla="*/ 78 h 120"/>
                <a:gd name="T16" fmla="*/ 59 w 132"/>
                <a:gd name="T17" fmla="*/ 50 h 120"/>
                <a:gd name="T18" fmla="*/ 44 w 132"/>
                <a:gd name="T19" fmla="*/ 38 h 120"/>
                <a:gd name="T20" fmla="*/ 21 w 132"/>
                <a:gd name="T21" fmla="*/ 68 h 120"/>
                <a:gd name="T22" fmla="*/ 0 w 132"/>
                <a:gd name="T23" fmla="*/ 54 h 120"/>
                <a:gd name="T24" fmla="*/ 40 w 132"/>
                <a:gd name="T25" fmla="*/ 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20"/>
                <a:gd name="T41" fmla="*/ 132 w 132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20">
                  <a:moveTo>
                    <a:pt x="40" y="0"/>
                  </a:moveTo>
                  <a:lnTo>
                    <a:pt x="132" y="64"/>
                  </a:lnTo>
                  <a:lnTo>
                    <a:pt x="92" y="120"/>
                  </a:lnTo>
                  <a:lnTo>
                    <a:pt x="70" y="106"/>
                  </a:lnTo>
                  <a:lnTo>
                    <a:pt x="94" y="76"/>
                  </a:lnTo>
                  <a:lnTo>
                    <a:pt x="78" y="64"/>
                  </a:lnTo>
                  <a:lnTo>
                    <a:pt x="56" y="92"/>
                  </a:lnTo>
                  <a:lnTo>
                    <a:pt x="37" y="78"/>
                  </a:lnTo>
                  <a:lnTo>
                    <a:pt x="59" y="50"/>
                  </a:lnTo>
                  <a:lnTo>
                    <a:pt x="44" y="38"/>
                  </a:lnTo>
                  <a:lnTo>
                    <a:pt x="21" y="68"/>
                  </a:lnTo>
                  <a:lnTo>
                    <a:pt x="0" y="5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" name="Freeform 19"/>
            <p:cNvSpPr>
              <a:spLocks/>
            </p:cNvSpPr>
            <p:nvPr/>
          </p:nvSpPr>
          <p:spPr bwMode="auto">
            <a:xfrm>
              <a:off x="3663" y="2840"/>
              <a:ext cx="156" cy="156"/>
            </a:xfrm>
            <a:custGeom>
              <a:avLst/>
              <a:gdLst>
                <a:gd name="T0" fmla="*/ 168 w 66"/>
                <a:gd name="T1" fmla="*/ 0 h 66"/>
                <a:gd name="T2" fmla="*/ 369 w 66"/>
                <a:gd name="T3" fmla="*/ 180 h 66"/>
                <a:gd name="T4" fmla="*/ 319 w 66"/>
                <a:gd name="T5" fmla="*/ 229 h 66"/>
                <a:gd name="T6" fmla="*/ 151 w 66"/>
                <a:gd name="T7" fmla="*/ 213 h 66"/>
                <a:gd name="T8" fmla="*/ 135 w 66"/>
                <a:gd name="T9" fmla="*/ 213 h 66"/>
                <a:gd name="T10" fmla="*/ 102 w 66"/>
                <a:gd name="T11" fmla="*/ 201 h 66"/>
                <a:gd name="T12" fmla="*/ 128 w 66"/>
                <a:gd name="T13" fmla="*/ 217 h 66"/>
                <a:gd name="T14" fmla="*/ 144 w 66"/>
                <a:gd name="T15" fmla="*/ 234 h 66"/>
                <a:gd name="T16" fmla="*/ 241 w 66"/>
                <a:gd name="T17" fmla="*/ 319 h 66"/>
                <a:gd name="T18" fmla="*/ 196 w 66"/>
                <a:gd name="T19" fmla="*/ 369 h 66"/>
                <a:gd name="T20" fmla="*/ 0 w 66"/>
                <a:gd name="T21" fmla="*/ 196 h 66"/>
                <a:gd name="T22" fmla="*/ 45 w 66"/>
                <a:gd name="T23" fmla="*/ 144 h 66"/>
                <a:gd name="T24" fmla="*/ 213 w 66"/>
                <a:gd name="T25" fmla="*/ 156 h 66"/>
                <a:gd name="T26" fmla="*/ 229 w 66"/>
                <a:gd name="T27" fmla="*/ 163 h 66"/>
                <a:gd name="T28" fmla="*/ 262 w 66"/>
                <a:gd name="T29" fmla="*/ 173 h 66"/>
                <a:gd name="T30" fmla="*/ 241 w 66"/>
                <a:gd name="T31" fmla="*/ 156 h 66"/>
                <a:gd name="T32" fmla="*/ 225 w 66"/>
                <a:gd name="T33" fmla="*/ 139 h 66"/>
                <a:gd name="T34" fmla="*/ 123 w 66"/>
                <a:gd name="T35" fmla="*/ 57 h 66"/>
                <a:gd name="T36" fmla="*/ 168 w 66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66"/>
                <a:gd name="T59" fmla="*/ 66 w 66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66">
                  <a:moveTo>
                    <a:pt x="30" y="0"/>
                  </a:moveTo>
                  <a:cubicBezTo>
                    <a:pt x="66" y="32"/>
                    <a:pt x="66" y="32"/>
                    <a:pt x="66" y="3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6" y="38"/>
                    <a:pt x="24" y="38"/>
                  </a:cubicBezTo>
                  <a:cubicBezTo>
                    <a:pt x="22" y="37"/>
                    <a:pt x="20" y="37"/>
                    <a:pt x="18" y="36"/>
                  </a:cubicBezTo>
                  <a:cubicBezTo>
                    <a:pt x="20" y="37"/>
                    <a:pt x="21" y="38"/>
                    <a:pt x="23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9"/>
                    <a:pt x="40" y="29"/>
                    <a:pt x="41" y="29"/>
                  </a:cubicBezTo>
                  <a:cubicBezTo>
                    <a:pt x="43" y="30"/>
                    <a:pt x="45" y="30"/>
                    <a:pt x="47" y="31"/>
                  </a:cubicBezTo>
                  <a:cubicBezTo>
                    <a:pt x="45" y="30"/>
                    <a:pt x="44" y="29"/>
                    <a:pt x="43" y="28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8" name="Freeform 20"/>
            <p:cNvSpPr>
              <a:spLocks/>
            </p:cNvSpPr>
            <p:nvPr/>
          </p:nvSpPr>
          <p:spPr bwMode="auto">
            <a:xfrm>
              <a:off x="3587" y="2956"/>
              <a:ext cx="114" cy="118"/>
            </a:xfrm>
            <a:custGeom>
              <a:avLst/>
              <a:gdLst>
                <a:gd name="T0" fmla="*/ 164 w 48"/>
                <a:gd name="T1" fmla="*/ 278 h 50"/>
                <a:gd name="T2" fmla="*/ 114 w 48"/>
                <a:gd name="T3" fmla="*/ 217 h 50"/>
                <a:gd name="T4" fmla="*/ 152 w 48"/>
                <a:gd name="T5" fmla="*/ 217 h 50"/>
                <a:gd name="T6" fmla="*/ 181 w 48"/>
                <a:gd name="T7" fmla="*/ 201 h 50"/>
                <a:gd name="T8" fmla="*/ 204 w 48"/>
                <a:gd name="T9" fmla="*/ 151 h 50"/>
                <a:gd name="T10" fmla="*/ 181 w 48"/>
                <a:gd name="T11" fmla="*/ 99 h 50"/>
                <a:gd name="T12" fmla="*/ 131 w 48"/>
                <a:gd name="T13" fmla="*/ 73 h 50"/>
                <a:gd name="T14" fmla="*/ 78 w 48"/>
                <a:gd name="T15" fmla="*/ 90 h 50"/>
                <a:gd name="T16" fmla="*/ 57 w 48"/>
                <a:gd name="T17" fmla="*/ 118 h 50"/>
                <a:gd name="T18" fmla="*/ 50 w 48"/>
                <a:gd name="T19" fmla="*/ 156 h 50"/>
                <a:gd name="T20" fmla="*/ 0 w 48"/>
                <a:gd name="T21" fmla="*/ 94 h 50"/>
                <a:gd name="T22" fmla="*/ 17 w 48"/>
                <a:gd name="T23" fmla="*/ 61 h 50"/>
                <a:gd name="T24" fmla="*/ 40 w 48"/>
                <a:gd name="T25" fmla="*/ 40 h 50"/>
                <a:gd name="T26" fmla="*/ 74 w 48"/>
                <a:gd name="T27" fmla="*/ 17 h 50"/>
                <a:gd name="T28" fmla="*/ 107 w 48"/>
                <a:gd name="T29" fmla="*/ 5 h 50"/>
                <a:gd name="T30" fmla="*/ 176 w 48"/>
                <a:gd name="T31" fmla="*/ 12 h 50"/>
                <a:gd name="T32" fmla="*/ 230 w 48"/>
                <a:gd name="T33" fmla="*/ 50 h 50"/>
                <a:gd name="T34" fmla="*/ 266 w 48"/>
                <a:gd name="T35" fmla="*/ 99 h 50"/>
                <a:gd name="T36" fmla="*/ 271 w 48"/>
                <a:gd name="T37" fmla="*/ 151 h 50"/>
                <a:gd name="T38" fmla="*/ 259 w 48"/>
                <a:gd name="T39" fmla="*/ 201 h 50"/>
                <a:gd name="T40" fmla="*/ 226 w 48"/>
                <a:gd name="T41" fmla="*/ 245 h 50"/>
                <a:gd name="T42" fmla="*/ 197 w 48"/>
                <a:gd name="T43" fmla="*/ 262 h 50"/>
                <a:gd name="T44" fmla="*/ 164 w 48"/>
                <a:gd name="T45" fmla="*/ 278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50"/>
                <a:gd name="T71" fmla="*/ 48 w 4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50">
                  <a:moveTo>
                    <a:pt x="29" y="50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2" y="40"/>
                    <a:pt x="25" y="39"/>
                    <a:pt x="27" y="39"/>
                  </a:cubicBezTo>
                  <a:cubicBezTo>
                    <a:pt x="29" y="38"/>
                    <a:pt x="30" y="37"/>
                    <a:pt x="32" y="36"/>
                  </a:cubicBezTo>
                  <a:cubicBezTo>
                    <a:pt x="34" y="34"/>
                    <a:pt x="36" y="31"/>
                    <a:pt x="36" y="27"/>
                  </a:cubicBezTo>
                  <a:cubicBezTo>
                    <a:pt x="36" y="24"/>
                    <a:pt x="34" y="21"/>
                    <a:pt x="32" y="18"/>
                  </a:cubicBezTo>
                  <a:cubicBezTo>
                    <a:pt x="29" y="15"/>
                    <a:pt x="26" y="13"/>
                    <a:pt x="23" y="13"/>
                  </a:cubicBezTo>
                  <a:cubicBezTo>
                    <a:pt x="19" y="13"/>
                    <a:pt x="16" y="14"/>
                    <a:pt x="14" y="16"/>
                  </a:cubicBezTo>
                  <a:cubicBezTo>
                    <a:pt x="12" y="18"/>
                    <a:pt x="11" y="19"/>
                    <a:pt x="10" y="21"/>
                  </a:cubicBezTo>
                  <a:cubicBezTo>
                    <a:pt x="10" y="23"/>
                    <a:pt x="9" y="25"/>
                    <a:pt x="9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5"/>
                    <a:pt x="2" y="13"/>
                    <a:pt x="3" y="11"/>
                  </a:cubicBezTo>
                  <a:cubicBezTo>
                    <a:pt x="4" y="10"/>
                    <a:pt x="5" y="8"/>
                    <a:pt x="7" y="7"/>
                  </a:cubicBezTo>
                  <a:cubicBezTo>
                    <a:pt x="9" y="5"/>
                    <a:pt x="11" y="4"/>
                    <a:pt x="13" y="3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3" y="0"/>
                    <a:pt x="27" y="0"/>
                    <a:pt x="31" y="2"/>
                  </a:cubicBezTo>
                  <a:cubicBezTo>
                    <a:pt x="35" y="3"/>
                    <a:pt x="38" y="6"/>
                    <a:pt x="41" y="9"/>
                  </a:cubicBezTo>
                  <a:cubicBezTo>
                    <a:pt x="44" y="12"/>
                    <a:pt x="46" y="15"/>
                    <a:pt x="47" y="18"/>
                  </a:cubicBezTo>
                  <a:cubicBezTo>
                    <a:pt x="48" y="21"/>
                    <a:pt x="48" y="24"/>
                    <a:pt x="48" y="27"/>
                  </a:cubicBezTo>
                  <a:cubicBezTo>
                    <a:pt x="48" y="30"/>
                    <a:pt x="47" y="33"/>
                    <a:pt x="46" y="36"/>
                  </a:cubicBezTo>
                  <a:cubicBezTo>
                    <a:pt x="45" y="39"/>
                    <a:pt x="43" y="41"/>
                    <a:pt x="40" y="44"/>
                  </a:cubicBezTo>
                  <a:cubicBezTo>
                    <a:pt x="39" y="45"/>
                    <a:pt x="37" y="46"/>
                    <a:pt x="35" y="47"/>
                  </a:cubicBezTo>
                  <a:cubicBezTo>
                    <a:pt x="33" y="48"/>
                    <a:pt x="31" y="49"/>
                    <a:pt x="29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9" name="Freeform 21"/>
            <p:cNvSpPr>
              <a:spLocks/>
            </p:cNvSpPr>
            <p:nvPr/>
          </p:nvSpPr>
          <p:spPr bwMode="auto">
            <a:xfrm>
              <a:off x="3517" y="3005"/>
              <a:ext cx="122" cy="130"/>
            </a:xfrm>
            <a:custGeom>
              <a:avLst/>
              <a:gdLst>
                <a:gd name="T0" fmla="*/ 54 w 122"/>
                <a:gd name="T1" fmla="*/ 0 h 130"/>
                <a:gd name="T2" fmla="*/ 122 w 122"/>
                <a:gd name="T3" fmla="*/ 88 h 130"/>
                <a:gd name="T4" fmla="*/ 66 w 122"/>
                <a:gd name="T5" fmla="*/ 130 h 130"/>
                <a:gd name="T6" fmla="*/ 51 w 122"/>
                <a:gd name="T7" fmla="*/ 111 h 130"/>
                <a:gd name="T8" fmla="*/ 82 w 122"/>
                <a:gd name="T9" fmla="*/ 88 h 130"/>
                <a:gd name="T10" fmla="*/ 70 w 122"/>
                <a:gd name="T11" fmla="*/ 71 h 130"/>
                <a:gd name="T12" fmla="*/ 42 w 122"/>
                <a:gd name="T13" fmla="*/ 95 h 130"/>
                <a:gd name="T14" fmla="*/ 28 w 122"/>
                <a:gd name="T15" fmla="*/ 73 h 130"/>
                <a:gd name="T16" fmla="*/ 56 w 122"/>
                <a:gd name="T17" fmla="*/ 52 h 130"/>
                <a:gd name="T18" fmla="*/ 44 w 122"/>
                <a:gd name="T19" fmla="*/ 38 h 130"/>
                <a:gd name="T20" fmla="*/ 14 w 122"/>
                <a:gd name="T21" fmla="*/ 62 h 130"/>
                <a:gd name="T22" fmla="*/ 0 w 122"/>
                <a:gd name="T23" fmla="*/ 40 h 130"/>
                <a:gd name="T24" fmla="*/ 54 w 122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130"/>
                <a:gd name="T41" fmla="*/ 122 w 12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130">
                  <a:moveTo>
                    <a:pt x="54" y="0"/>
                  </a:moveTo>
                  <a:lnTo>
                    <a:pt x="122" y="88"/>
                  </a:lnTo>
                  <a:lnTo>
                    <a:pt x="66" y="130"/>
                  </a:lnTo>
                  <a:lnTo>
                    <a:pt x="51" y="111"/>
                  </a:lnTo>
                  <a:lnTo>
                    <a:pt x="82" y="88"/>
                  </a:lnTo>
                  <a:lnTo>
                    <a:pt x="70" y="71"/>
                  </a:lnTo>
                  <a:lnTo>
                    <a:pt x="42" y="95"/>
                  </a:lnTo>
                  <a:lnTo>
                    <a:pt x="28" y="73"/>
                  </a:lnTo>
                  <a:lnTo>
                    <a:pt x="56" y="52"/>
                  </a:lnTo>
                  <a:lnTo>
                    <a:pt x="44" y="38"/>
                  </a:lnTo>
                  <a:lnTo>
                    <a:pt x="14" y="62"/>
                  </a:lnTo>
                  <a:lnTo>
                    <a:pt x="0" y="4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" name="Freeform 22"/>
            <p:cNvSpPr>
              <a:spLocks noEditPoints="1"/>
            </p:cNvSpPr>
            <p:nvPr/>
          </p:nvSpPr>
          <p:spPr bwMode="auto">
            <a:xfrm>
              <a:off x="3370" y="3078"/>
              <a:ext cx="121" cy="135"/>
            </a:xfrm>
            <a:custGeom>
              <a:avLst/>
              <a:gdLst>
                <a:gd name="T0" fmla="*/ 237 w 51"/>
                <a:gd name="T1" fmla="*/ 0 h 57"/>
                <a:gd name="T2" fmla="*/ 287 w 51"/>
                <a:gd name="T3" fmla="*/ 275 h 57"/>
                <a:gd name="T4" fmla="*/ 209 w 51"/>
                <a:gd name="T5" fmla="*/ 320 h 57"/>
                <a:gd name="T6" fmla="*/ 0 w 51"/>
                <a:gd name="T7" fmla="*/ 135 h 57"/>
                <a:gd name="T8" fmla="*/ 62 w 51"/>
                <a:gd name="T9" fmla="*/ 102 h 57"/>
                <a:gd name="T10" fmla="*/ 95 w 51"/>
                <a:gd name="T11" fmla="*/ 135 h 57"/>
                <a:gd name="T12" fmla="*/ 185 w 51"/>
                <a:gd name="T13" fmla="*/ 85 h 57"/>
                <a:gd name="T14" fmla="*/ 176 w 51"/>
                <a:gd name="T15" fmla="*/ 33 h 57"/>
                <a:gd name="T16" fmla="*/ 237 w 51"/>
                <a:gd name="T17" fmla="*/ 0 h 57"/>
                <a:gd name="T18" fmla="*/ 197 w 51"/>
                <a:gd name="T19" fmla="*/ 135 h 57"/>
                <a:gd name="T20" fmla="*/ 135 w 51"/>
                <a:gd name="T21" fmla="*/ 168 h 57"/>
                <a:gd name="T22" fmla="*/ 202 w 51"/>
                <a:gd name="T23" fmla="*/ 234 h 57"/>
                <a:gd name="T24" fmla="*/ 214 w 51"/>
                <a:gd name="T25" fmla="*/ 242 h 57"/>
                <a:gd name="T26" fmla="*/ 230 w 51"/>
                <a:gd name="T27" fmla="*/ 258 h 57"/>
                <a:gd name="T28" fmla="*/ 225 w 51"/>
                <a:gd name="T29" fmla="*/ 242 h 57"/>
                <a:gd name="T30" fmla="*/ 221 w 51"/>
                <a:gd name="T31" fmla="*/ 225 h 57"/>
                <a:gd name="T32" fmla="*/ 197 w 51"/>
                <a:gd name="T33" fmla="*/ 13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7"/>
                <a:gd name="T53" fmla="*/ 51 w 51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7">
                  <a:moveTo>
                    <a:pt x="42" y="0"/>
                  </a:moveTo>
                  <a:cubicBezTo>
                    <a:pt x="51" y="49"/>
                    <a:pt x="51" y="49"/>
                    <a:pt x="51" y="4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1" y="6"/>
                    <a:pt x="31" y="6"/>
                    <a:pt x="31" y="6"/>
                  </a:cubicBezTo>
                  <a:lnTo>
                    <a:pt x="42" y="0"/>
                  </a:lnTo>
                  <a:close/>
                  <a:moveTo>
                    <a:pt x="35" y="24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7" y="43"/>
                    <a:pt x="38" y="43"/>
                  </a:cubicBezTo>
                  <a:cubicBezTo>
                    <a:pt x="38" y="44"/>
                    <a:pt x="39" y="45"/>
                    <a:pt x="41" y="46"/>
                  </a:cubicBezTo>
                  <a:cubicBezTo>
                    <a:pt x="40" y="45"/>
                    <a:pt x="40" y="44"/>
                    <a:pt x="40" y="43"/>
                  </a:cubicBezTo>
                  <a:cubicBezTo>
                    <a:pt x="39" y="42"/>
                    <a:pt x="39" y="41"/>
                    <a:pt x="39" y="40"/>
                  </a:cubicBezTo>
                  <a:lnTo>
                    <a:pt x="3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1" name="Freeform 23"/>
            <p:cNvSpPr>
              <a:spLocks/>
            </p:cNvSpPr>
            <p:nvPr/>
          </p:nvSpPr>
          <p:spPr bwMode="auto">
            <a:xfrm>
              <a:off x="3259" y="3140"/>
              <a:ext cx="144" cy="146"/>
            </a:xfrm>
            <a:custGeom>
              <a:avLst/>
              <a:gdLst>
                <a:gd name="T0" fmla="*/ 234 w 61"/>
                <a:gd name="T1" fmla="*/ 0 h 62"/>
                <a:gd name="T2" fmla="*/ 340 w 61"/>
                <a:gd name="T3" fmla="*/ 238 h 62"/>
                <a:gd name="T4" fmla="*/ 279 w 61"/>
                <a:gd name="T5" fmla="*/ 266 h 62"/>
                <a:gd name="T6" fmla="*/ 135 w 61"/>
                <a:gd name="T7" fmla="*/ 184 h 62"/>
                <a:gd name="T8" fmla="*/ 118 w 61"/>
                <a:gd name="T9" fmla="*/ 172 h 62"/>
                <a:gd name="T10" fmla="*/ 90 w 61"/>
                <a:gd name="T11" fmla="*/ 151 h 62"/>
                <a:gd name="T12" fmla="*/ 106 w 61"/>
                <a:gd name="T13" fmla="*/ 177 h 62"/>
                <a:gd name="T14" fmla="*/ 118 w 61"/>
                <a:gd name="T15" fmla="*/ 193 h 62"/>
                <a:gd name="T16" fmla="*/ 168 w 61"/>
                <a:gd name="T17" fmla="*/ 316 h 62"/>
                <a:gd name="T18" fmla="*/ 99 w 61"/>
                <a:gd name="T19" fmla="*/ 344 h 62"/>
                <a:gd name="T20" fmla="*/ 0 w 61"/>
                <a:gd name="T21" fmla="*/ 99 h 62"/>
                <a:gd name="T22" fmla="*/ 61 w 61"/>
                <a:gd name="T23" fmla="*/ 73 h 62"/>
                <a:gd name="T24" fmla="*/ 205 w 61"/>
                <a:gd name="T25" fmla="*/ 160 h 62"/>
                <a:gd name="T26" fmla="*/ 222 w 61"/>
                <a:gd name="T27" fmla="*/ 172 h 62"/>
                <a:gd name="T28" fmla="*/ 250 w 61"/>
                <a:gd name="T29" fmla="*/ 193 h 62"/>
                <a:gd name="T30" fmla="*/ 234 w 61"/>
                <a:gd name="T31" fmla="*/ 167 h 62"/>
                <a:gd name="T32" fmla="*/ 222 w 61"/>
                <a:gd name="T33" fmla="*/ 144 h 62"/>
                <a:gd name="T34" fmla="*/ 172 w 61"/>
                <a:gd name="T35" fmla="*/ 28 h 62"/>
                <a:gd name="T36" fmla="*/ 234 w 61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62"/>
                <a:gd name="T59" fmla="*/ 61 w 61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62">
                  <a:moveTo>
                    <a:pt x="42" y="0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2" y="32"/>
                    <a:pt x="21" y="31"/>
                  </a:cubicBezTo>
                  <a:cubicBezTo>
                    <a:pt x="19" y="30"/>
                    <a:pt x="18" y="28"/>
                    <a:pt x="16" y="27"/>
                  </a:cubicBezTo>
                  <a:cubicBezTo>
                    <a:pt x="17" y="29"/>
                    <a:pt x="18" y="30"/>
                    <a:pt x="19" y="32"/>
                  </a:cubicBezTo>
                  <a:cubicBezTo>
                    <a:pt x="20" y="33"/>
                    <a:pt x="20" y="34"/>
                    <a:pt x="21" y="3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40" y="31"/>
                  </a:cubicBezTo>
                  <a:cubicBezTo>
                    <a:pt x="41" y="32"/>
                    <a:pt x="43" y="33"/>
                    <a:pt x="45" y="35"/>
                  </a:cubicBezTo>
                  <a:cubicBezTo>
                    <a:pt x="44" y="33"/>
                    <a:pt x="43" y="31"/>
                    <a:pt x="42" y="30"/>
                  </a:cubicBezTo>
                  <a:cubicBezTo>
                    <a:pt x="41" y="29"/>
                    <a:pt x="41" y="27"/>
                    <a:pt x="40" y="26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2" name="Freeform 24"/>
            <p:cNvSpPr>
              <a:spLocks noEditPoints="1"/>
            </p:cNvSpPr>
            <p:nvPr/>
          </p:nvSpPr>
          <p:spPr bwMode="auto">
            <a:xfrm>
              <a:off x="3150" y="3189"/>
              <a:ext cx="116" cy="123"/>
            </a:xfrm>
            <a:custGeom>
              <a:avLst/>
              <a:gdLst>
                <a:gd name="T0" fmla="*/ 201 w 49"/>
                <a:gd name="T1" fmla="*/ 0 h 52"/>
                <a:gd name="T2" fmla="*/ 275 w 49"/>
                <a:gd name="T3" fmla="*/ 258 h 52"/>
                <a:gd name="T4" fmla="*/ 225 w 49"/>
                <a:gd name="T5" fmla="*/ 274 h 52"/>
                <a:gd name="T6" fmla="*/ 140 w 49"/>
                <a:gd name="T7" fmla="*/ 291 h 52"/>
                <a:gd name="T8" fmla="*/ 90 w 49"/>
                <a:gd name="T9" fmla="*/ 286 h 52"/>
                <a:gd name="T10" fmla="*/ 40 w 49"/>
                <a:gd name="T11" fmla="*/ 251 h 52"/>
                <a:gd name="T12" fmla="*/ 12 w 49"/>
                <a:gd name="T13" fmla="*/ 196 h 52"/>
                <a:gd name="T14" fmla="*/ 5 w 49"/>
                <a:gd name="T15" fmla="*/ 135 h 52"/>
                <a:gd name="T16" fmla="*/ 28 w 49"/>
                <a:gd name="T17" fmla="*/ 78 h 52"/>
                <a:gd name="T18" fmla="*/ 66 w 49"/>
                <a:gd name="T19" fmla="*/ 45 h 52"/>
                <a:gd name="T20" fmla="*/ 140 w 49"/>
                <a:gd name="T21" fmla="*/ 21 h 52"/>
                <a:gd name="T22" fmla="*/ 152 w 49"/>
                <a:gd name="T23" fmla="*/ 17 h 52"/>
                <a:gd name="T24" fmla="*/ 201 w 49"/>
                <a:gd name="T25" fmla="*/ 0 h 52"/>
                <a:gd name="T26" fmla="*/ 152 w 49"/>
                <a:gd name="T27" fmla="*/ 78 h 52"/>
                <a:gd name="T28" fmla="*/ 140 w 49"/>
                <a:gd name="T29" fmla="*/ 83 h 52"/>
                <a:gd name="T30" fmla="*/ 85 w 49"/>
                <a:gd name="T31" fmla="*/ 118 h 52"/>
                <a:gd name="T32" fmla="*/ 78 w 49"/>
                <a:gd name="T33" fmla="*/ 173 h 52"/>
                <a:gd name="T34" fmla="*/ 118 w 49"/>
                <a:gd name="T35" fmla="*/ 225 h 52"/>
                <a:gd name="T36" fmla="*/ 180 w 49"/>
                <a:gd name="T37" fmla="*/ 225 h 52"/>
                <a:gd name="T38" fmla="*/ 189 w 49"/>
                <a:gd name="T39" fmla="*/ 218 h 52"/>
                <a:gd name="T40" fmla="*/ 152 w 49"/>
                <a:gd name="T41" fmla="*/ 78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52"/>
                <a:gd name="T65" fmla="*/ 49 w 49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52">
                  <a:moveTo>
                    <a:pt x="36" y="0"/>
                  </a:moveTo>
                  <a:cubicBezTo>
                    <a:pt x="49" y="46"/>
                    <a:pt x="49" y="46"/>
                    <a:pt x="49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3" y="51"/>
                    <a:pt x="28" y="52"/>
                    <a:pt x="25" y="52"/>
                  </a:cubicBezTo>
                  <a:cubicBezTo>
                    <a:pt x="22" y="52"/>
                    <a:pt x="19" y="52"/>
                    <a:pt x="16" y="51"/>
                  </a:cubicBezTo>
                  <a:cubicBezTo>
                    <a:pt x="13" y="50"/>
                    <a:pt x="10" y="48"/>
                    <a:pt x="7" y="45"/>
                  </a:cubicBezTo>
                  <a:cubicBezTo>
                    <a:pt x="5" y="42"/>
                    <a:pt x="3" y="39"/>
                    <a:pt x="2" y="35"/>
                  </a:cubicBezTo>
                  <a:cubicBezTo>
                    <a:pt x="1" y="31"/>
                    <a:pt x="0" y="27"/>
                    <a:pt x="1" y="24"/>
                  </a:cubicBezTo>
                  <a:cubicBezTo>
                    <a:pt x="1" y="20"/>
                    <a:pt x="3" y="17"/>
                    <a:pt x="5" y="14"/>
                  </a:cubicBezTo>
                  <a:cubicBezTo>
                    <a:pt x="7" y="12"/>
                    <a:pt x="9" y="10"/>
                    <a:pt x="12" y="8"/>
                  </a:cubicBezTo>
                  <a:cubicBezTo>
                    <a:pt x="14" y="7"/>
                    <a:pt x="19" y="5"/>
                    <a:pt x="25" y="4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36" y="0"/>
                  </a:lnTo>
                  <a:close/>
                  <a:moveTo>
                    <a:pt x="27" y="14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0" y="16"/>
                    <a:pt x="17" y="18"/>
                    <a:pt x="15" y="21"/>
                  </a:cubicBezTo>
                  <a:cubicBezTo>
                    <a:pt x="13" y="23"/>
                    <a:pt x="13" y="27"/>
                    <a:pt x="14" y="31"/>
                  </a:cubicBezTo>
                  <a:cubicBezTo>
                    <a:pt x="16" y="36"/>
                    <a:pt x="18" y="39"/>
                    <a:pt x="21" y="40"/>
                  </a:cubicBezTo>
                  <a:cubicBezTo>
                    <a:pt x="23" y="41"/>
                    <a:pt x="27" y="41"/>
                    <a:pt x="32" y="40"/>
                  </a:cubicBezTo>
                  <a:cubicBezTo>
                    <a:pt x="34" y="39"/>
                    <a:pt x="34" y="39"/>
                    <a:pt x="34" y="39"/>
                  </a:cubicBezTo>
                  <a:lnTo>
                    <a:pt x="2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3" name="Freeform 25"/>
            <p:cNvSpPr>
              <a:spLocks/>
            </p:cNvSpPr>
            <p:nvPr/>
          </p:nvSpPr>
          <p:spPr bwMode="auto">
            <a:xfrm>
              <a:off x="3042" y="3232"/>
              <a:ext cx="47" cy="116"/>
            </a:xfrm>
            <a:custGeom>
              <a:avLst/>
              <a:gdLst>
                <a:gd name="T0" fmla="*/ 28 w 47"/>
                <a:gd name="T1" fmla="*/ 0 h 116"/>
                <a:gd name="T2" fmla="*/ 47 w 47"/>
                <a:gd name="T3" fmla="*/ 111 h 116"/>
                <a:gd name="T4" fmla="*/ 16 w 47"/>
                <a:gd name="T5" fmla="*/ 116 h 116"/>
                <a:gd name="T6" fmla="*/ 0 w 47"/>
                <a:gd name="T7" fmla="*/ 5 h 116"/>
                <a:gd name="T8" fmla="*/ 28 w 47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16"/>
                <a:gd name="T17" fmla="*/ 47 w 47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16">
                  <a:moveTo>
                    <a:pt x="28" y="0"/>
                  </a:moveTo>
                  <a:lnTo>
                    <a:pt x="47" y="111"/>
                  </a:lnTo>
                  <a:lnTo>
                    <a:pt x="16" y="116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" name="Freeform 26"/>
            <p:cNvSpPr>
              <a:spLocks/>
            </p:cNvSpPr>
            <p:nvPr/>
          </p:nvSpPr>
          <p:spPr bwMode="auto">
            <a:xfrm>
              <a:off x="2907" y="3241"/>
              <a:ext cx="118" cy="118"/>
            </a:xfrm>
            <a:custGeom>
              <a:avLst/>
              <a:gdLst>
                <a:gd name="T0" fmla="*/ 257 w 50"/>
                <a:gd name="T1" fmla="*/ 0 h 50"/>
                <a:gd name="T2" fmla="*/ 278 w 50"/>
                <a:gd name="T3" fmla="*/ 262 h 50"/>
                <a:gd name="T4" fmla="*/ 205 w 50"/>
                <a:gd name="T5" fmla="*/ 267 h 50"/>
                <a:gd name="T6" fmla="*/ 94 w 50"/>
                <a:gd name="T7" fmla="*/ 139 h 50"/>
                <a:gd name="T8" fmla="*/ 90 w 50"/>
                <a:gd name="T9" fmla="*/ 123 h 50"/>
                <a:gd name="T10" fmla="*/ 73 w 50"/>
                <a:gd name="T11" fmla="*/ 94 h 50"/>
                <a:gd name="T12" fmla="*/ 78 w 50"/>
                <a:gd name="T13" fmla="*/ 123 h 50"/>
                <a:gd name="T14" fmla="*/ 78 w 50"/>
                <a:gd name="T15" fmla="*/ 144 h 50"/>
                <a:gd name="T16" fmla="*/ 90 w 50"/>
                <a:gd name="T17" fmla="*/ 274 h 50"/>
                <a:gd name="T18" fmla="*/ 17 w 50"/>
                <a:gd name="T19" fmla="*/ 278 h 50"/>
                <a:gd name="T20" fmla="*/ 0 w 50"/>
                <a:gd name="T21" fmla="*/ 17 h 50"/>
                <a:gd name="T22" fmla="*/ 66 w 50"/>
                <a:gd name="T23" fmla="*/ 12 h 50"/>
                <a:gd name="T24" fmla="*/ 179 w 50"/>
                <a:gd name="T25" fmla="*/ 139 h 50"/>
                <a:gd name="T26" fmla="*/ 189 w 50"/>
                <a:gd name="T27" fmla="*/ 156 h 50"/>
                <a:gd name="T28" fmla="*/ 205 w 50"/>
                <a:gd name="T29" fmla="*/ 184 h 50"/>
                <a:gd name="T30" fmla="*/ 201 w 50"/>
                <a:gd name="T31" fmla="*/ 156 h 50"/>
                <a:gd name="T32" fmla="*/ 196 w 50"/>
                <a:gd name="T33" fmla="*/ 135 h 50"/>
                <a:gd name="T34" fmla="*/ 189 w 50"/>
                <a:gd name="T35" fmla="*/ 5 h 50"/>
                <a:gd name="T36" fmla="*/ 257 w 5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50"/>
                <a:gd name="T59" fmla="*/ 50 w 5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50">
                  <a:moveTo>
                    <a:pt x="46" y="0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5" y="21"/>
                    <a:pt x="14" y="19"/>
                    <a:pt x="13" y="17"/>
                  </a:cubicBezTo>
                  <a:cubicBezTo>
                    <a:pt x="13" y="19"/>
                    <a:pt x="13" y="20"/>
                    <a:pt x="14" y="22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3" y="27"/>
                    <a:pt x="34" y="28"/>
                  </a:cubicBezTo>
                  <a:cubicBezTo>
                    <a:pt x="35" y="30"/>
                    <a:pt x="36" y="31"/>
                    <a:pt x="37" y="33"/>
                  </a:cubicBezTo>
                  <a:cubicBezTo>
                    <a:pt x="36" y="31"/>
                    <a:pt x="36" y="30"/>
                    <a:pt x="36" y="28"/>
                  </a:cubicBezTo>
                  <a:cubicBezTo>
                    <a:pt x="36" y="27"/>
                    <a:pt x="35" y="25"/>
                    <a:pt x="35" y="24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Freeform 27"/>
            <p:cNvSpPr>
              <a:spLocks/>
            </p:cNvSpPr>
            <p:nvPr/>
          </p:nvSpPr>
          <p:spPr bwMode="auto">
            <a:xfrm>
              <a:off x="2808" y="3246"/>
              <a:ext cx="80" cy="113"/>
            </a:xfrm>
            <a:custGeom>
              <a:avLst/>
              <a:gdLst>
                <a:gd name="T0" fmla="*/ 59 w 80"/>
                <a:gd name="T1" fmla="*/ 0 h 113"/>
                <a:gd name="T2" fmla="*/ 57 w 80"/>
                <a:gd name="T3" fmla="*/ 87 h 113"/>
                <a:gd name="T4" fmla="*/ 80 w 80"/>
                <a:gd name="T5" fmla="*/ 87 h 113"/>
                <a:gd name="T6" fmla="*/ 80 w 80"/>
                <a:gd name="T7" fmla="*/ 113 h 113"/>
                <a:gd name="T8" fmla="*/ 0 w 80"/>
                <a:gd name="T9" fmla="*/ 111 h 113"/>
                <a:gd name="T10" fmla="*/ 0 w 80"/>
                <a:gd name="T11" fmla="*/ 85 h 113"/>
                <a:gd name="T12" fmla="*/ 26 w 80"/>
                <a:gd name="T13" fmla="*/ 85 h 113"/>
                <a:gd name="T14" fmla="*/ 28 w 80"/>
                <a:gd name="T15" fmla="*/ 0 h 113"/>
                <a:gd name="T16" fmla="*/ 59 w 80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113"/>
                <a:gd name="T29" fmla="*/ 80 w 80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113">
                  <a:moveTo>
                    <a:pt x="59" y="0"/>
                  </a:moveTo>
                  <a:lnTo>
                    <a:pt x="57" y="87"/>
                  </a:lnTo>
                  <a:lnTo>
                    <a:pt x="80" y="87"/>
                  </a:lnTo>
                  <a:lnTo>
                    <a:pt x="80" y="113"/>
                  </a:lnTo>
                  <a:lnTo>
                    <a:pt x="0" y="111"/>
                  </a:lnTo>
                  <a:lnTo>
                    <a:pt x="0" y="85"/>
                  </a:lnTo>
                  <a:lnTo>
                    <a:pt x="26" y="85"/>
                  </a:lnTo>
                  <a:lnTo>
                    <a:pt x="28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6" name="Freeform 28"/>
            <p:cNvSpPr>
              <a:spLocks/>
            </p:cNvSpPr>
            <p:nvPr/>
          </p:nvSpPr>
          <p:spPr bwMode="auto">
            <a:xfrm>
              <a:off x="2716" y="3237"/>
              <a:ext cx="80" cy="118"/>
            </a:xfrm>
            <a:custGeom>
              <a:avLst/>
              <a:gdLst>
                <a:gd name="T0" fmla="*/ 80 w 80"/>
                <a:gd name="T1" fmla="*/ 7 h 118"/>
                <a:gd name="T2" fmla="*/ 68 w 80"/>
                <a:gd name="T3" fmla="*/ 118 h 118"/>
                <a:gd name="T4" fmla="*/ 0 w 80"/>
                <a:gd name="T5" fmla="*/ 111 h 118"/>
                <a:gd name="T6" fmla="*/ 2 w 80"/>
                <a:gd name="T7" fmla="*/ 87 h 118"/>
                <a:gd name="T8" fmla="*/ 40 w 80"/>
                <a:gd name="T9" fmla="*/ 92 h 118"/>
                <a:gd name="T10" fmla="*/ 42 w 80"/>
                <a:gd name="T11" fmla="*/ 70 h 118"/>
                <a:gd name="T12" fmla="*/ 7 w 80"/>
                <a:gd name="T13" fmla="*/ 68 h 118"/>
                <a:gd name="T14" fmla="*/ 9 w 80"/>
                <a:gd name="T15" fmla="*/ 44 h 118"/>
                <a:gd name="T16" fmla="*/ 45 w 80"/>
                <a:gd name="T17" fmla="*/ 47 h 118"/>
                <a:gd name="T18" fmla="*/ 47 w 80"/>
                <a:gd name="T19" fmla="*/ 28 h 118"/>
                <a:gd name="T20" fmla="*/ 9 w 80"/>
                <a:gd name="T21" fmla="*/ 23 h 118"/>
                <a:gd name="T22" fmla="*/ 12 w 80"/>
                <a:gd name="T23" fmla="*/ 0 h 118"/>
                <a:gd name="T24" fmla="*/ 80 w 80"/>
                <a:gd name="T25" fmla="*/ 7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118"/>
                <a:gd name="T41" fmla="*/ 80 w 80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118">
                  <a:moveTo>
                    <a:pt x="80" y="7"/>
                  </a:moveTo>
                  <a:lnTo>
                    <a:pt x="68" y="118"/>
                  </a:lnTo>
                  <a:lnTo>
                    <a:pt x="0" y="111"/>
                  </a:lnTo>
                  <a:lnTo>
                    <a:pt x="2" y="87"/>
                  </a:lnTo>
                  <a:lnTo>
                    <a:pt x="40" y="92"/>
                  </a:lnTo>
                  <a:lnTo>
                    <a:pt x="42" y="70"/>
                  </a:lnTo>
                  <a:lnTo>
                    <a:pt x="7" y="68"/>
                  </a:lnTo>
                  <a:lnTo>
                    <a:pt x="9" y="44"/>
                  </a:lnTo>
                  <a:lnTo>
                    <a:pt x="45" y="47"/>
                  </a:lnTo>
                  <a:lnTo>
                    <a:pt x="47" y="28"/>
                  </a:lnTo>
                  <a:lnTo>
                    <a:pt x="9" y="23"/>
                  </a:lnTo>
                  <a:lnTo>
                    <a:pt x="12" y="0"/>
                  </a:lnTo>
                  <a:lnTo>
                    <a:pt x="8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7" name="Freeform 29"/>
            <p:cNvSpPr>
              <a:spLocks/>
            </p:cNvSpPr>
            <p:nvPr/>
          </p:nvSpPr>
          <p:spPr bwMode="auto">
            <a:xfrm>
              <a:off x="2636" y="3220"/>
              <a:ext cx="73" cy="123"/>
            </a:xfrm>
            <a:custGeom>
              <a:avLst/>
              <a:gdLst>
                <a:gd name="T0" fmla="*/ 73 w 73"/>
                <a:gd name="T1" fmla="*/ 14 h 123"/>
                <a:gd name="T2" fmla="*/ 52 w 73"/>
                <a:gd name="T3" fmla="*/ 123 h 123"/>
                <a:gd name="T4" fmla="*/ 21 w 73"/>
                <a:gd name="T5" fmla="*/ 118 h 123"/>
                <a:gd name="T6" fmla="*/ 37 w 73"/>
                <a:gd name="T7" fmla="*/ 33 h 123"/>
                <a:gd name="T8" fmla="*/ 0 w 73"/>
                <a:gd name="T9" fmla="*/ 26 h 123"/>
                <a:gd name="T10" fmla="*/ 4 w 73"/>
                <a:gd name="T11" fmla="*/ 0 h 123"/>
                <a:gd name="T12" fmla="*/ 73 w 73"/>
                <a:gd name="T13" fmla="*/ 14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23"/>
                <a:gd name="T23" fmla="*/ 73 w 73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23">
                  <a:moveTo>
                    <a:pt x="73" y="14"/>
                  </a:moveTo>
                  <a:lnTo>
                    <a:pt x="52" y="123"/>
                  </a:lnTo>
                  <a:lnTo>
                    <a:pt x="21" y="118"/>
                  </a:lnTo>
                  <a:lnTo>
                    <a:pt x="37" y="33"/>
                  </a:lnTo>
                  <a:lnTo>
                    <a:pt x="0" y="26"/>
                  </a:lnTo>
                  <a:lnTo>
                    <a:pt x="4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" name="Freeform 30"/>
            <p:cNvSpPr>
              <a:spLocks/>
            </p:cNvSpPr>
            <p:nvPr/>
          </p:nvSpPr>
          <p:spPr bwMode="auto">
            <a:xfrm>
              <a:off x="2553" y="3199"/>
              <a:ext cx="73" cy="125"/>
            </a:xfrm>
            <a:custGeom>
              <a:avLst/>
              <a:gdLst>
                <a:gd name="T0" fmla="*/ 73 w 73"/>
                <a:gd name="T1" fmla="*/ 16 h 125"/>
                <a:gd name="T2" fmla="*/ 45 w 73"/>
                <a:gd name="T3" fmla="*/ 125 h 125"/>
                <a:gd name="T4" fmla="*/ 14 w 73"/>
                <a:gd name="T5" fmla="*/ 118 h 125"/>
                <a:gd name="T6" fmla="*/ 38 w 73"/>
                <a:gd name="T7" fmla="*/ 35 h 125"/>
                <a:gd name="T8" fmla="*/ 0 w 73"/>
                <a:gd name="T9" fmla="*/ 26 h 125"/>
                <a:gd name="T10" fmla="*/ 7 w 73"/>
                <a:gd name="T11" fmla="*/ 0 h 125"/>
                <a:gd name="T12" fmla="*/ 73 w 73"/>
                <a:gd name="T13" fmla="*/ 1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25"/>
                <a:gd name="T23" fmla="*/ 73 w 7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25">
                  <a:moveTo>
                    <a:pt x="73" y="16"/>
                  </a:moveTo>
                  <a:lnTo>
                    <a:pt x="45" y="125"/>
                  </a:lnTo>
                  <a:lnTo>
                    <a:pt x="14" y="118"/>
                  </a:lnTo>
                  <a:lnTo>
                    <a:pt x="38" y="35"/>
                  </a:lnTo>
                  <a:lnTo>
                    <a:pt x="0" y="26"/>
                  </a:lnTo>
                  <a:lnTo>
                    <a:pt x="7" y="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9" name="Freeform 31"/>
            <p:cNvSpPr>
              <a:spLocks/>
            </p:cNvSpPr>
            <p:nvPr/>
          </p:nvSpPr>
          <p:spPr bwMode="auto">
            <a:xfrm>
              <a:off x="2480" y="3182"/>
              <a:ext cx="66" cy="116"/>
            </a:xfrm>
            <a:custGeom>
              <a:avLst/>
              <a:gdLst>
                <a:gd name="T0" fmla="*/ 66 w 66"/>
                <a:gd name="T1" fmla="*/ 12 h 116"/>
                <a:gd name="T2" fmla="*/ 28 w 66"/>
                <a:gd name="T3" fmla="*/ 116 h 116"/>
                <a:gd name="T4" fmla="*/ 0 w 66"/>
                <a:gd name="T5" fmla="*/ 107 h 116"/>
                <a:gd name="T6" fmla="*/ 35 w 66"/>
                <a:gd name="T7" fmla="*/ 0 h 116"/>
                <a:gd name="T8" fmla="*/ 66 w 66"/>
                <a:gd name="T9" fmla="*/ 12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16"/>
                <a:gd name="T17" fmla="*/ 66 w 66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16">
                  <a:moveTo>
                    <a:pt x="66" y="12"/>
                  </a:moveTo>
                  <a:lnTo>
                    <a:pt x="28" y="116"/>
                  </a:lnTo>
                  <a:lnTo>
                    <a:pt x="0" y="107"/>
                  </a:lnTo>
                  <a:lnTo>
                    <a:pt x="35" y="0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0" name="Freeform 32"/>
            <p:cNvSpPr>
              <a:spLocks/>
            </p:cNvSpPr>
            <p:nvPr/>
          </p:nvSpPr>
          <p:spPr bwMode="auto">
            <a:xfrm>
              <a:off x="2359" y="3142"/>
              <a:ext cx="121" cy="123"/>
            </a:xfrm>
            <a:custGeom>
              <a:avLst/>
              <a:gdLst>
                <a:gd name="T0" fmla="*/ 164 w 51"/>
                <a:gd name="T1" fmla="*/ 118 h 52"/>
                <a:gd name="T2" fmla="*/ 140 w 51"/>
                <a:gd name="T3" fmla="*/ 168 h 52"/>
                <a:gd name="T4" fmla="*/ 12 w 51"/>
                <a:gd name="T5" fmla="*/ 111 h 52"/>
                <a:gd name="T6" fmla="*/ 12 w 51"/>
                <a:gd name="T7" fmla="*/ 106 h 52"/>
                <a:gd name="T8" fmla="*/ 17 w 51"/>
                <a:gd name="T9" fmla="*/ 95 h 52"/>
                <a:gd name="T10" fmla="*/ 90 w 51"/>
                <a:gd name="T11" fmla="*/ 17 h 52"/>
                <a:gd name="T12" fmla="*/ 202 w 51"/>
                <a:gd name="T13" fmla="*/ 21 h 52"/>
                <a:gd name="T14" fmla="*/ 247 w 51"/>
                <a:gd name="T15" fmla="*/ 50 h 52"/>
                <a:gd name="T16" fmla="*/ 282 w 51"/>
                <a:gd name="T17" fmla="*/ 102 h 52"/>
                <a:gd name="T18" fmla="*/ 287 w 51"/>
                <a:gd name="T19" fmla="*/ 151 h 52"/>
                <a:gd name="T20" fmla="*/ 275 w 51"/>
                <a:gd name="T21" fmla="*/ 208 h 52"/>
                <a:gd name="T22" fmla="*/ 242 w 51"/>
                <a:gd name="T23" fmla="*/ 251 h 52"/>
                <a:gd name="T24" fmla="*/ 197 w 51"/>
                <a:gd name="T25" fmla="*/ 279 h 52"/>
                <a:gd name="T26" fmla="*/ 140 w 51"/>
                <a:gd name="T27" fmla="*/ 291 h 52"/>
                <a:gd name="T28" fmla="*/ 90 w 51"/>
                <a:gd name="T29" fmla="*/ 274 h 52"/>
                <a:gd name="T30" fmla="*/ 28 w 51"/>
                <a:gd name="T31" fmla="*/ 234 h 52"/>
                <a:gd name="T32" fmla="*/ 0 w 51"/>
                <a:gd name="T33" fmla="*/ 168 h 52"/>
                <a:gd name="T34" fmla="*/ 74 w 51"/>
                <a:gd name="T35" fmla="*/ 168 h 52"/>
                <a:gd name="T36" fmla="*/ 85 w 51"/>
                <a:gd name="T37" fmla="*/ 201 h 52"/>
                <a:gd name="T38" fmla="*/ 112 w 51"/>
                <a:gd name="T39" fmla="*/ 218 h 52"/>
                <a:gd name="T40" fmla="*/ 168 w 51"/>
                <a:gd name="T41" fmla="*/ 218 h 52"/>
                <a:gd name="T42" fmla="*/ 209 w 51"/>
                <a:gd name="T43" fmla="*/ 173 h 52"/>
                <a:gd name="T44" fmla="*/ 214 w 51"/>
                <a:gd name="T45" fmla="*/ 111 h 52"/>
                <a:gd name="T46" fmla="*/ 180 w 51"/>
                <a:gd name="T47" fmla="*/ 73 h 52"/>
                <a:gd name="T48" fmla="*/ 130 w 51"/>
                <a:gd name="T49" fmla="*/ 66 h 52"/>
                <a:gd name="T50" fmla="*/ 95 w 51"/>
                <a:gd name="T51" fmla="*/ 90 h 52"/>
                <a:gd name="T52" fmla="*/ 164 w 51"/>
                <a:gd name="T53" fmla="*/ 118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"/>
                <a:gd name="T82" fmla="*/ 0 h 52"/>
                <a:gd name="T83" fmla="*/ 51 w 51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" h="52">
                  <a:moveTo>
                    <a:pt x="29" y="21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9"/>
                    <a:pt x="2" y="18"/>
                    <a:pt x="3" y="17"/>
                  </a:cubicBezTo>
                  <a:cubicBezTo>
                    <a:pt x="6" y="10"/>
                    <a:pt x="10" y="5"/>
                    <a:pt x="16" y="3"/>
                  </a:cubicBezTo>
                  <a:cubicBezTo>
                    <a:pt x="22" y="0"/>
                    <a:pt x="28" y="1"/>
                    <a:pt x="36" y="4"/>
                  </a:cubicBezTo>
                  <a:cubicBezTo>
                    <a:pt x="39" y="5"/>
                    <a:pt x="42" y="7"/>
                    <a:pt x="44" y="9"/>
                  </a:cubicBezTo>
                  <a:cubicBezTo>
                    <a:pt x="47" y="12"/>
                    <a:pt x="48" y="14"/>
                    <a:pt x="50" y="18"/>
                  </a:cubicBezTo>
                  <a:cubicBezTo>
                    <a:pt x="51" y="21"/>
                    <a:pt x="51" y="24"/>
                    <a:pt x="51" y="27"/>
                  </a:cubicBezTo>
                  <a:cubicBezTo>
                    <a:pt x="51" y="30"/>
                    <a:pt x="50" y="34"/>
                    <a:pt x="49" y="37"/>
                  </a:cubicBezTo>
                  <a:cubicBezTo>
                    <a:pt x="47" y="40"/>
                    <a:pt x="46" y="43"/>
                    <a:pt x="43" y="45"/>
                  </a:cubicBezTo>
                  <a:cubicBezTo>
                    <a:pt x="41" y="47"/>
                    <a:pt x="38" y="49"/>
                    <a:pt x="35" y="50"/>
                  </a:cubicBezTo>
                  <a:cubicBezTo>
                    <a:pt x="32" y="51"/>
                    <a:pt x="29" y="52"/>
                    <a:pt x="25" y="52"/>
                  </a:cubicBezTo>
                  <a:cubicBezTo>
                    <a:pt x="22" y="51"/>
                    <a:pt x="19" y="51"/>
                    <a:pt x="16" y="49"/>
                  </a:cubicBezTo>
                  <a:cubicBezTo>
                    <a:pt x="11" y="47"/>
                    <a:pt x="8" y="45"/>
                    <a:pt x="5" y="42"/>
                  </a:cubicBezTo>
                  <a:cubicBezTo>
                    <a:pt x="3" y="38"/>
                    <a:pt x="1" y="35"/>
                    <a:pt x="0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2"/>
                    <a:pt x="14" y="34"/>
                    <a:pt x="15" y="36"/>
                  </a:cubicBezTo>
                  <a:cubicBezTo>
                    <a:pt x="17" y="37"/>
                    <a:pt x="18" y="38"/>
                    <a:pt x="20" y="39"/>
                  </a:cubicBezTo>
                  <a:cubicBezTo>
                    <a:pt x="24" y="41"/>
                    <a:pt x="27" y="41"/>
                    <a:pt x="30" y="39"/>
                  </a:cubicBezTo>
                  <a:cubicBezTo>
                    <a:pt x="33" y="38"/>
                    <a:pt x="35" y="35"/>
                    <a:pt x="37" y="31"/>
                  </a:cubicBezTo>
                  <a:cubicBezTo>
                    <a:pt x="39" y="27"/>
                    <a:pt x="39" y="23"/>
                    <a:pt x="38" y="20"/>
                  </a:cubicBezTo>
                  <a:cubicBezTo>
                    <a:pt x="37" y="17"/>
                    <a:pt x="35" y="14"/>
                    <a:pt x="32" y="13"/>
                  </a:cubicBezTo>
                  <a:cubicBezTo>
                    <a:pt x="29" y="11"/>
                    <a:pt x="26" y="11"/>
                    <a:pt x="23" y="12"/>
                  </a:cubicBezTo>
                  <a:cubicBezTo>
                    <a:pt x="21" y="12"/>
                    <a:pt x="18" y="14"/>
                    <a:pt x="17" y="16"/>
                  </a:cubicBezTo>
                  <a:lnTo>
                    <a:pt x="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1" name="Freeform 33"/>
            <p:cNvSpPr>
              <a:spLocks/>
            </p:cNvSpPr>
            <p:nvPr/>
          </p:nvSpPr>
          <p:spPr bwMode="auto">
            <a:xfrm>
              <a:off x="2258" y="3085"/>
              <a:ext cx="115" cy="133"/>
            </a:xfrm>
            <a:custGeom>
              <a:avLst/>
              <a:gdLst>
                <a:gd name="T0" fmla="*/ 115 w 115"/>
                <a:gd name="T1" fmla="*/ 36 h 133"/>
                <a:gd name="T2" fmla="*/ 59 w 115"/>
                <a:gd name="T3" fmla="*/ 133 h 133"/>
                <a:gd name="T4" fmla="*/ 0 w 115"/>
                <a:gd name="T5" fmla="*/ 100 h 133"/>
                <a:gd name="T6" fmla="*/ 11 w 115"/>
                <a:gd name="T7" fmla="*/ 76 h 133"/>
                <a:gd name="T8" fmla="*/ 47 w 115"/>
                <a:gd name="T9" fmla="*/ 97 h 133"/>
                <a:gd name="T10" fmla="*/ 56 w 115"/>
                <a:gd name="T11" fmla="*/ 81 h 133"/>
                <a:gd name="T12" fmla="*/ 23 w 115"/>
                <a:gd name="T13" fmla="*/ 62 h 133"/>
                <a:gd name="T14" fmla="*/ 35 w 115"/>
                <a:gd name="T15" fmla="*/ 41 h 133"/>
                <a:gd name="T16" fmla="*/ 68 w 115"/>
                <a:gd name="T17" fmla="*/ 59 h 133"/>
                <a:gd name="T18" fmla="*/ 78 w 115"/>
                <a:gd name="T19" fmla="*/ 43 h 133"/>
                <a:gd name="T20" fmla="*/ 42 w 115"/>
                <a:gd name="T21" fmla="*/ 24 h 133"/>
                <a:gd name="T22" fmla="*/ 56 w 115"/>
                <a:gd name="T23" fmla="*/ 0 h 133"/>
                <a:gd name="T24" fmla="*/ 115 w 115"/>
                <a:gd name="T25" fmla="*/ 36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33"/>
                <a:gd name="T41" fmla="*/ 115 w 115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33">
                  <a:moveTo>
                    <a:pt x="115" y="36"/>
                  </a:moveTo>
                  <a:lnTo>
                    <a:pt x="59" y="133"/>
                  </a:lnTo>
                  <a:lnTo>
                    <a:pt x="0" y="100"/>
                  </a:lnTo>
                  <a:lnTo>
                    <a:pt x="11" y="76"/>
                  </a:lnTo>
                  <a:lnTo>
                    <a:pt x="47" y="97"/>
                  </a:lnTo>
                  <a:lnTo>
                    <a:pt x="56" y="81"/>
                  </a:lnTo>
                  <a:lnTo>
                    <a:pt x="23" y="62"/>
                  </a:lnTo>
                  <a:lnTo>
                    <a:pt x="35" y="41"/>
                  </a:lnTo>
                  <a:lnTo>
                    <a:pt x="68" y="59"/>
                  </a:lnTo>
                  <a:lnTo>
                    <a:pt x="78" y="43"/>
                  </a:lnTo>
                  <a:lnTo>
                    <a:pt x="42" y="24"/>
                  </a:lnTo>
                  <a:lnTo>
                    <a:pt x="56" y="0"/>
                  </a:lnTo>
                  <a:lnTo>
                    <a:pt x="115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2" name="Freeform 34"/>
            <p:cNvSpPr>
              <a:spLocks/>
            </p:cNvSpPr>
            <p:nvPr/>
          </p:nvSpPr>
          <p:spPr bwMode="auto">
            <a:xfrm>
              <a:off x="2142" y="3012"/>
              <a:ext cx="153" cy="156"/>
            </a:xfrm>
            <a:custGeom>
              <a:avLst/>
              <a:gdLst>
                <a:gd name="T0" fmla="*/ 360 w 65"/>
                <a:gd name="T1" fmla="*/ 151 h 66"/>
                <a:gd name="T2" fmla="*/ 205 w 65"/>
                <a:gd name="T3" fmla="*/ 369 h 66"/>
                <a:gd name="T4" fmla="*/ 151 w 65"/>
                <a:gd name="T5" fmla="*/ 324 h 66"/>
                <a:gd name="T6" fmla="*/ 151 w 65"/>
                <a:gd name="T7" fmla="*/ 156 h 66"/>
                <a:gd name="T8" fmla="*/ 151 w 65"/>
                <a:gd name="T9" fmla="*/ 139 h 66"/>
                <a:gd name="T10" fmla="*/ 155 w 65"/>
                <a:gd name="T11" fmla="*/ 106 h 66"/>
                <a:gd name="T12" fmla="*/ 144 w 65"/>
                <a:gd name="T13" fmla="*/ 128 h 66"/>
                <a:gd name="T14" fmla="*/ 127 w 65"/>
                <a:gd name="T15" fmla="*/ 151 h 66"/>
                <a:gd name="T16" fmla="*/ 56 w 65"/>
                <a:gd name="T17" fmla="*/ 258 h 66"/>
                <a:gd name="T18" fmla="*/ 0 w 65"/>
                <a:gd name="T19" fmla="*/ 217 h 66"/>
                <a:gd name="T20" fmla="*/ 151 w 65"/>
                <a:gd name="T21" fmla="*/ 0 h 66"/>
                <a:gd name="T22" fmla="*/ 205 w 65"/>
                <a:gd name="T23" fmla="*/ 40 h 66"/>
                <a:gd name="T24" fmla="*/ 209 w 65"/>
                <a:gd name="T25" fmla="*/ 213 h 66"/>
                <a:gd name="T26" fmla="*/ 205 w 65"/>
                <a:gd name="T27" fmla="*/ 229 h 66"/>
                <a:gd name="T28" fmla="*/ 200 w 65"/>
                <a:gd name="T29" fmla="*/ 262 h 66"/>
                <a:gd name="T30" fmla="*/ 217 w 65"/>
                <a:gd name="T31" fmla="*/ 234 h 66"/>
                <a:gd name="T32" fmla="*/ 228 w 65"/>
                <a:gd name="T33" fmla="*/ 217 h 66"/>
                <a:gd name="T34" fmla="*/ 304 w 65"/>
                <a:gd name="T35" fmla="*/ 111 h 66"/>
                <a:gd name="T36" fmla="*/ 360 w 65"/>
                <a:gd name="T37" fmla="*/ 151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66"/>
                <a:gd name="T59" fmla="*/ 65 w 65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66">
                  <a:moveTo>
                    <a:pt x="65" y="27"/>
                  </a:moveTo>
                  <a:cubicBezTo>
                    <a:pt x="37" y="66"/>
                    <a:pt x="37" y="66"/>
                    <a:pt x="37" y="6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6"/>
                    <a:pt x="27" y="25"/>
                  </a:cubicBezTo>
                  <a:cubicBezTo>
                    <a:pt x="28" y="23"/>
                    <a:pt x="28" y="21"/>
                    <a:pt x="28" y="19"/>
                  </a:cubicBezTo>
                  <a:cubicBezTo>
                    <a:pt x="27" y="20"/>
                    <a:pt x="26" y="22"/>
                    <a:pt x="26" y="23"/>
                  </a:cubicBezTo>
                  <a:cubicBezTo>
                    <a:pt x="25" y="25"/>
                    <a:pt x="24" y="26"/>
                    <a:pt x="23" y="27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9"/>
                    <a:pt x="37" y="41"/>
                  </a:cubicBezTo>
                  <a:cubicBezTo>
                    <a:pt x="37" y="43"/>
                    <a:pt x="37" y="45"/>
                    <a:pt x="36" y="47"/>
                  </a:cubicBezTo>
                  <a:cubicBezTo>
                    <a:pt x="37" y="45"/>
                    <a:pt x="38" y="44"/>
                    <a:pt x="39" y="42"/>
                  </a:cubicBezTo>
                  <a:cubicBezTo>
                    <a:pt x="40" y="41"/>
                    <a:pt x="41" y="40"/>
                    <a:pt x="41" y="39"/>
                  </a:cubicBezTo>
                  <a:cubicBezTo>
                    <a:pt x="55" y="20"/>
                    <a:pt x="55" y="20"/>
                    <a:pt x="55" y="20"/>
                  </a:cubicBezTo>
                  <a:lnTo>
                    <a:pt x="6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" name="Freeform 35"/>
            <p:cNvSpPr>
              <a:spLocks/>
            </p:cNvSpPr>
            <p:nvPr/>
          </p:nvSpPr>
          <p:spPr bwMode="auto">
            <a:xfrm>
              <a:off x="2062" y="2965"/>
              <a:ext cx="115" cy="120"/>
            </a:xfrm>
            <a:custGeom>
              <a:avLst/>
              <a:gdLst>
                <a:gd name="T0" fmla="*/ 115 w 115"/>
                <a:gd name="T1" fmla="*/ 21 h 120"/>
                <a:gd name="T2" fmla="*/ 59 w 115"/>
                <a:gd name="T3" fmla="*/ 85 h 120"/>
                <a:gd name="T4" fmla="*/ 78 w 115"/>
                <a:gd name="T5" fmla="*/ 102 h 120"/>
                <a:gd name="T6" fmla="*/ 59 w 115"/>
                <a:gd name="T7" fmla="*/ 120 h 120"/>
                <a:gd name="T8" fmla="*/ 0 w 115"/>
                <a:gd name="T9" fmla="*/ 68 h 120"/>
                <a:gd name="T10" fmla="*/ 16 w 115"/>
                <a:gd name="T11" fmla="*/ 47 h 120"/>
                <a:gd name="T12" fmla="*/ 35 w 115"/>
                <a:gd name="T13" fmla="*/ 64 h 120"/>
                <a:gd name="T14" fmla="*/ 92 w 115"/>
                <a:gd name="T15" fmla="*/ 0 h 120"/>
                <a:gd name="T16" fmla="*/ 115 w 115"/>
                <a:gd name="T17" fmla="*/ 21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120"/>
                <a:gd name="T29" fmla="*/ 115 w 115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120">
                  <a:moveTo>
                    <a:pt x="115" y="21"/>
                  </a:moveTo>
                  <a:lnTo>
                    <a:pt x="59" y="85"/>
                  </a:lnTo>
                  <a:lnTo>
                    <a:pt x="78" y="102"/>
                  </a:lnTo>
                  <a:lnTo>
                    <a:pt x="59" y="120"/>
                  </a:lnTo>
                  <a:lnTo>
                    <a:pt x="0" y="68"/>
                  </a:lnTo>
                  <a:lnTo>
                    <a:pt x="16" y="47"/>
                  </a:lnTo>
                  <a:lnTo>
                    <a:pt x="35" y="64"/>
                  </a:lnTo>
                  <a:lnTo>
                    <a:pt x="92" y="0"/>
                  </a:lnTo>
                  <a:lnTo>
                    <a:pt x="11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" name="Freeform 36"/>
            <p:cNvSpPr>
              <a:spLocks/>
            </p:cNvSpPr>
            <p:nvPr/>
          </p:nvSpPr>
          <p:spPr bwMode="auto">
            <a:xfrm>
              <a:off x="1965" y="2861"/>
              <a:ext cx="120" cy="106"/>
            </a:xfrm>
            <a:custGeom>
              <a:avLst/>
              <a:gdLst>
                <a:gd name="T0" fmla="*/ 221 w 51"/>
                <a:gd name="T1" fmla="*/ 144 h 45"/>
                <a:gd name="T2" fmla="*/ 221 w 51"/>
                <a:gd name="T3" fmla="*/ 106 h 45"/>
                <a:gd name="T4" fmla="*/ 205 w 51"/>
                <a:gd name="T5" fmla="*/ 78 h 45"/>
                <a:gd name="T6" fmla="*/ 188 w 51"/>
                <a:gd name="T7" fmla="*/ 61 h 45"/>
                <a:gd name="T8" fmla="*/ 167 w 51"/>
                <a:gd name="T9" fmla="*/ 66 h 45"/>
                <a:gd name="T10" fmla="*/ 155 w 51"/>
                <a:gd name="T11" fmla="*/ 90 h 45"/>
                <a:gd name="T12" fmla="*/ 167 w 51"/>
                <a:gd name="T13" fmla="*/ 122 h 45"/>
                <a:gd name="T14" fmla="*/ 184 w 51"/>
                <a:gd name="T15" fmla="*/ 184 h 45"/>
                <a:gd name="T16" fmla="*/ 160 w 51"/>
                <a:gd name="T17" fmla="*/ 228 h 45"/>
                <a:gd name="T18" fmla="*/ 99 w 51"/>
                <a:gd name="T19" fmla="*/ 250 h 45"/>
                <a:gd name="T20" fmla="*/ 38 w 51"/>
                <a:gd name="T21" fmla="*/ 217 h 45"/>
                <a:gd name="T22" fmla="*/ 12 w 51"/>
                <a:gd name="T23" fmla="*/ 177 h 45"/>
                <a:gd name="T24" fmla="*/ 0 w 51"/>
                <a:gd name="T25" fmla="*/ 139 h 45"/>
                <a:gd name="T26" fmla="*/ 56 w 51"/>
                <a:gd name="T27" fmla="*/ 122 h 45"/>
                <a:gd name="T28" fmla="*/ 61 w 51"/>
                <a:gd name="T29" fmla="*/ 151 h 45"/>
                <a:gd name="T30" fmla="*/ 73 w 51"/>
                <a:gd name="T31" fmla="*/ 172 h 45"/>
                <a:gd name="T32" fmla="*/ 94 w 51"/>
                <a:gd name="T33" fmla="*/ 188 h 45"/>
                <a:gd name="T34" fmla="*/ 111 w 51"/>
                <a:gd name="T35" fmla="*/ 184 h 45"/>
                <a:gd name="T36" fmla="*/ 115 w 51"/>
                <a:gd name="T37" fmla="*/ 167 h 45"/>
                <a:gd name="T38" fmla="*/ 106 w 51"/>
                <a:gd name="T39" fmla="*/ 139 h 45"/>
                <a:gd name="T40" fmla="*/ 106 w 51"/>
                <a:gd name="T41" fmla="*/ 134 h 45"/>
                <a:gd name="T42" fmla="*/ 89 w 51"/>
                <a:gd name="T43" fmla="*/ 73 h 45"/>
                <a:gd name="T44" fmla="*/ 94 w 51"/>
                <a:gd name="T45" fmla="*/ 49 h 45"/>
                <a:gd name="T46" fmla="*/ 115 w 51"/>
                <a:gd name="T47" fmla="*/ 21 h 45"/>
                <a:gd name="T48" fmla="*/ 184 w 51"/>
                <a:gd name="T49" fmla="*/ 0 h 45"/>
                <a:gd name="T50" fmla="*/ 249 w 51"/>
                <a:gd name="T51" fmla="*/ 38 h 45"/>
                <a:gd name="T52" fmla="*/ 278 w 51"/>
                <a:gd name="T53" fmla="*/ 82 h 45"/>
                <a:gd name="T54" fmla="*/ 282 w 51"/>
                <a:gd name="T55" fmla="*/ 134 h 45"/>
                <a:gd name="T56" fmla="*/ 221 w 51"/>
                <a:gd name="T57" fmla="*/ 144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45"/>
                <a:gd name="T89" fmla="*/ 51 w 51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45">
                  <a:moveTo>
                    <a:pt x="40" y="26"/>
                  </a:moveTo>
                  <a:cubicBezTo>
                    <a:pt x="40" y="23"/>
                    <a:pt x="40" y="21"/>
                    <a:pt x="40" y="19"/>
                  </a:cubicBezTo>
                  <a:cubicBezTo>
                    <a:pt x="39" y="17"/>
                    <a:pt x="39" y="15"/>
                    <a:pt x="37" y="14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9" y="13"/>
                    <a:pt x="28" y="15"/>
                    <a:pt x="28" y="16"/>
                  </a:cubicBezTo>
                  <a:cubicBezTo>
                    <a:pt x="28" y="17"/>
                    <a:pt x="29" y="19"/>
                    <a:pt x="30" y="22"/>
                  </a:cubicBezTo>
                  <a:cubicBezTo>
                    <a:pt x="32" y="27"/>
                    <a:pt x="33" y="30"/>
                    <a:pt x="33" y="33"/>
                  </a:cubicBezTo>
                  <a:cubicBezTo>
                    <a:pt x="33" y="36"/>
                    <a:pt x="31" y="38"/>
                    <a:pt x="29" y="41"/>
                  </a:cubicBezTo>
                  <a:cubicBezTo>
                    <a:pt x="25" y="44"/>
                    <a:pt x="22" y="45"/>
                    <a:pt x="18" y="45"/>
                  </a:cubicBezTo>
                  <a:cubicBezTo>
                    <a:pt x="13" y="44"/>
                    <a:pt x="10" y="42"/>
                    <a:pt x="7" y="39"/>
                  </a:cubicBezTo>
                  <a:cubicBezTo>
                    <a:pt x="5" y="37"/>
                    <a:pt x="3" y="35"/>
                    <a:pt x="2" y="32"/>
                  </a:cubicBezTo>
                  <a:cubicBezTo>
                    <a:pt x="1" y="30"/>
                    <a:pt x="1" y="28"/>
                    <a:pt x="0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0" y="26"/>
                    <a:pt x="11" y="27"/>
                  </a:cubicBezTo>
                  <a:cubicBezTo>
                    <a:pt x="11" y="29"/>
                    <a:pt x="12" y="30"/>
                    <a:pt x="13" y="31"/>
                  </a:cubicBezTo>
                  <a:cubicBezTo>
                    <a:pt x="14" y="33"/>
                    <a:pt x="15" y="33"/>
                    <a:pt x="17" y="34"/>
                  </a:cubicBezTo>
                  <a:cubicBezTo>
                    <a:pt x="18" y="34"/>
                    <a:pt x="19" y="34"/>
                    <a:pt x="20" y="33"/>
                  </a:cubicBezTo>
                  <a:cubicBezTo>
                    <a:pt x="21" y="32"/>
                    <a:pt x="21" y="31"/>
                    <a:pt x="21" y="30"/>
                  </a:cubicBezTo>
                  <a:cubicBezTo>
                    <a:pt x="21" y="29"/>
                    <a:pt x="20" y="27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19"/>
                    <a:pt x="15" y="16"/>
                    <a:pt x="16" y="13"/>
                  </a:cubicBezTo>
                  <a:cubicBezTo>
                    <a:pt x="16" y="12"/>
                    <a:pt x="16" y="10"/>
                    <a:pt x="17" y="9"/>
                  </a:cubicBezTo>
                  <a:cubicBezTo>
                    <a:pt x="18" y="7"/>
                    <a:pt x="19" y="6"/>
                    <a:pt x="21" y="4"/>
                  </a:cubicBezTo>
                  <a:cubicBezTo>
                    <a:pt x="24" y="1"/>
                    <a:pt x="29" y="0"/>
                    <a:pt x="33" y="0"/>
                  </a:cubicBezTo>
                  <a:cubicBezTo>
                    <a:pt x="37" y="1"/>
                    <a:pt x="42" y="3"/>
                    <a:pt x="45" y="7"/>
                  </a:cubicBezTo>
                  <a:cubicBezTo>
                    <a:pt x="47" y="10"/>
                    <a:pt x="49" y="12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lnTo>
                    <a:pt x="4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5" name="Freeform 37"/>
            <p:cNvSpPr>
              <a:spLocks/>
            </p:cNvSpPr>
            <p:nvPr/>
          </p:nvSpPr>
          <p:spPr bwMode="auto">
            <a:xfrm>
              <a:off x="1887" y="2795"/>
              <a:ext cx="132" cy="120"/>
            </a:xfrm>
            <a:custGeom>
              <a:avLst/>
              <a:gdLst>
                <a:gd name="T0" fmla="*/ 311 w 56"/>
                <a:gd name="T1" fmla="*/ 56 h 51"/>
                <a:gd name="T2" fmla="*/ 212 w 56"/>
                <a:gd name="T3" fmla="*/ 127 h 51"/>
                <a:gd name="T4" fmla="*/ 151 w 56"/>
                <a:gd name="T5" fmla="*/ 282 h 51"/>
                <a:gd name="T6" fmla="*/ 106 w 56"/>
                <a:gd name="T7" fmla="*/ 216 h 51"/>
                <a:gd name="T8" fmla="*/ 139 w 56"/>
                <a:gd name="T9" fmla="*/ 151 h 51"/>
                <a:gd name="T10" fmla="*/ 139 w 56"/>
                <a:gd name="T11" fmla="*/ 151 h 51"/>
                <a:gd name="T12" fmla="*/ 151 w 56"/>
                <a:gd name="T13" fmla="*/ 127 h 51"/>
                <a:gd name="T14" fmla="*/ 127 w 56"/>
                <a:gd name="T15" fmla="*/ 132 h 51"/>
                <a:gd name="T16" fmla="*/ 127 w 56"/>
                <a:gd name="T17" fmla="*/ 132 h 51"/>
                <a:gd name="T18" fmla="*/ 50 w 56"/>
                <a:gd name="T19" fmla="*/ 151 h 51"/>
                <a:gd name="T20" fmla="*/ 0 w 56"/>
                <a:gd name="T21" fmla="*/ 82 h 51"/>
                <a:gd name="T22" fmla="*/ 172 w 56"/>
                <a:gd name="T23" fmla="*/ 73 h 51"/>
                <a:gd name="T24" fmla="*/ 266 w 56"/>
                <a:gd name="T25" fmla="*/ 0 h 51"/>
                <a:gd name="T26" fmla="*/ 311 w 56"/>
                <a:gd name="T27" fmla="*/ 56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51"/>
                <a:gd name="T44" fmla="*/ 56 w 56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51">
                  <a:moveTo>
                    <a:pt x="56" y="10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5"/>
                    <a:pt x="26" y="24"/>
                    <a:pt x="27" y="23"/>
                  </a:cubicBezTo>
                  <a:cubicBezTo>
                    <a:pt x="26" y="24"/>
                    <a:pt x="25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5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6" name="Freeform 38"/>
            <p:cNvSpPr>
              <a:spLocks/>
            </p:cNvSpPr>
            <p:nvPr/>
          </p:nvSpPr>
          <p:spPr bwMode="auto">
            <a:xfrm>
              <a:off x="1851" y="2708"/>
              <a:ext cx="121" cy="101"/>
            </a:xfrm>
            <a:custGeom>
              <a:avLst/>
              <a:gdLst>
                <a:gd name="T0" fmla="*/ 214 w 51"/>
                <a:gd name="T1" fmla="*/ 155 h 43"/>
                <a:gd name="T2" fmla="*/ 225 w 51"/>
                <a:gd name="T3" fmla="*/ 110 h 43"/>
                <a:gd name="T4" fmla="*/ 214 w 51"/>
                <a:gd name="T5" fmla="*/ 82 h 43"/>
                <a:gd name="T6" fmla="*/ 197 w 51"/>
                <a:gd name="T7" fmla="*/ 66 h 43"/>
                <a:gd name="T8" fmla="*/ 176 w 51"/>
                <a:gd name="T9" fmla="*/ 66 h 43"/>
                <a:gd name="T10" fmla="*/ 157 w 51"/>
                <a:gd name="T11" fmla="*/ 82 h 43"/>
                <a:gd name="T12" fmla="*/ 168 w 51"/>
                <a:gd name="T13" fmla="*/ 122 h 43"/>
                <a:gd name="T14" fmla="*/ 176 w 51"/>
                <a:gd name="T15" fmla="*/ 183 h 43"/>
                <a:gd name="T16" fmla="*/ 140 w 51"/>
                <a:gd name="T17" fmla="*/ 221 h 43"/>
                <a:gd name="T18" fmla="*/ 74 w 51"/>
                <a:gd name="T19" fmla="*/ 233 h 43"/>
                <a:gd name="T20" fmla="*/ 17 w 51"/>
                <a:gd name="T21" fmla="*/ 188 h 43"/>
                <a:gd name="T22" fmla="*/ 0 w 51"/>
                <a:gd name="T23" fmla="*/ 148 h 43"/>
                <a:gd name="T24" fmla="*/ 0 w 51"/>
                <a:gd name="T25" fmla="*/ 110 h 43"/>
                <a:gd name="T26" fmla="*/ 57 w 51"/>
                <a:gd name="T27" fmla="*/ 106 h 43"/>
                <a:gd name="T28" fmla="*/ 57 w 51"/>
                <a:gd name="T29" fmla="*/ 132 h 43"/>
                <a:gd name="T30" fmla="*/ 62 w 51"/>
                <a:gd name="T31" fmla="*/ 155 h 43"/>
                <a:gd name="T32" fmla="*/ 78 w 51"/>
                <a:gd name="T33" fmla="*/ 171 h 43"/>
                <a:gd name="T34" fmla="*/ 95 w 51"/>
                <a:gd name="T35" fmla="*/ 171 h 43"/>
                <a:gd name="T36" fmla="*/ 107 w 51"/>
                <a:gd name="T37" fmla="*/ 155 h 43"/>
                <a:gd name="T38" fmla="*/ 102 w 51"/>
                <a:gd name="T39" fmla="*/ 127 h 43"/>
                <a:gd name="T40" fmla="*/ 102 w 51"/>
                <a:gd name="T41" fmla="*/ 122 h 43"/>
                <a:gd name="T42" fmla="*/ 95 w 51"/>
                <a:gd name="T43" fmla="*/ 61 h 43"/>
                <a:gd name="T44" fmla="*/ 107 w 51"/>
                <a:gd name="T45" fmla="*/ 38 h 43"/>
                <a:gd name="T46" fmla="*/ 130 w 51"/>
                <a:gd name="T47" fmla="*/ 16 h 43"/>
                <a:gd name="T48" fmla="*/ 202 w 51"/>
                <a:gd name="T49" fmla="*/ 5 h 43"/>
                <a:gd name="T50" fmla="*/ 266 w 51"/>
                <a:gd name="T51" fmla="*/ 54 h 43"/>
                <a:gd name="T52" fmla="*/ 282 w 51"/>
                <a:gd name="T53" fmla="*/ 99 h 43"/>
                <a:gd name="T54" fmla="*/ 282 w 51"/>
                <a:gd name="T55" fmla="*/ 155 h 43"/>
                <a:gd name="T56" fmla="*/ 214 w 51"/>
                <a:gd name="T57" fmla="*/ 155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43"/>
                <a:gd name="T89" fmla="*/ 51 w 51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43">
                  <a:moveTo>
                    <a:pt x="38" y="28"/>
                  </a:moveTo>
                  <a:cubicBezTo>
                    <a:pt x="39" y="25"/>
                    <a:pt x="40" y="22"/>
                    <a:pt x="40" y="20"/>
                  </a:cubicBezTo>
                  <a:cubicBezTo>
                    <a:pt x="40" y="18"/>
                    <a:pt x="39" y="16"/>
                    <a:pt x="38" y="15"/>
                  </a:cubicBezTo>
                  <a:cubicBezTo>
                    <a:pt x="37" y="13"/>
                    <a:pt x="36" y="12"/>
                    <a:pt x="35" y="12"/>
                  </a:cubicBezTo>
                  <a:cubicBezTo>
                    <a:pt x="33" y="11"/>
                    <a:pt x="32" y="12"/>
                    <a:pt x="31" y="12"/>
                  </a:cubicBezTo>
                  <a:cubicBezTo>
                    <a:pt x="29" y="13"/>
                    <a:pt x="29" y="14"/>
                    <a:pt x="28" y="15"/>
                  </a:cubicBezTo>
                  <a:cubicBezTo>
                    <a:pt x="28" y="17"/>
                    <a:pt x="29" y="19"/>
                    <a:pt x="30" y="22"/>
                  </a:cubicBezTo>
                  <a:cubicBezTo>
                    <a:pt x="31" y="27"/>
                    <a:pt x="31" y="31"/>
                    <a:pt x="31" y="33"/>
                  </a:cubicBezTo>
                  <a:cubicBezTo>
                    <a:pt x="30" y="36"/>
                    <a:pt x="28" y="38"/>
                    <a:pt x="25" y="40"/>
                  </a:cubicBezTo>
                  <a:cubicBezTo>
                    <a:pt x="21" y="42"/>
                    <a:pt x="17" y="43"/>
                    <a:pt x="13" y="42"/>
                  </a:cubicBezTo>
                  <a:cubicBezTo>
                    <a:pt x="9" y="41"/>
                    <a:pt x="6" y="38"/>
                    <a:pt x="3" y="34"/>
                  </a:cubicBezTo>
                  <a:cubicBezTo>
                    <a:pt x="2" y="32"/>
                    <a:pt x="1" y="30"/>
                    <a:pt x="0" y="27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1"/>
                    <a:pt x="9" y="22"/>
                    <a:pt x="10" y="24"/>
                  </a:cubicBezTo>
                  <a:cubicBezTo>
                    <a:pt x="10" y="26"/>
                    <a:pt x="10" y="27"/>
                    <a:pt x="11" y="28"/>
                  </a:cubicBezTo>
                  <a:cubicBezTo>
                    <a:pt x="12" y="30"/>
                    <a:pt x="13" y="31"/>
                    <a:pt x="14" y="31"/>
                  </a:cubicBezTo>
                  <a:cubicBezTo>
                    <a:pt x="15" y="31"/>
                    <a:pt x="16" y="31"/>
                    <a:pt x="17" y="31"/>
                  </a:cubicBezTo>
                  <a:cubicBezTo>
                    <a:pt x="18" y="30"/>
                    <a:pt x="19" y="29"/>
                    <a:pt x="19" y="28"/>
                  </a:cubicBezTo>
                  <a:cubicBezTo>
                    <a:pt x="19" y="27"/>
                    <a:pt x="19" y="25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17"/>
                    <a:pt x="16" y="13"/>
                    <a:pt x="17" y="11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5"/>
                    <a:pt x="21" y="4"/>
                    <a:pt x="23" y="3"/>
                  </a:cubicBezTo>
                  <a:cubicBezTo>
                    <a:pt x="27" y="0"/>
                    <a:pt x="32" y="0"/>
                    <a:pt x="36" y="1"/>
                  </a:cubicBezTo>
                  <a:cubicBezTo>
                    <a:pt x="40" y="2"/>
                    <a:pt x="44" y="5"/>
                    <a:pt x="47" y="10"/>
                  </a:cubicBezTo>
                  <a:cubicBezTo>
                    <a:pt x="49" y="12"/>
                    <a:pt x="50" y="15"/>
                    <a:pt x="50" y="18"/>
                  </a:cubicBezTo>
                  <a:cubicBezTo>
                    <a:pt x="51" y="21"/>
                    <a:pt x="50" y="24"/>
                    <a:pt x="50" y="28"/>
                  </a:cubicBezTo>
                  <a:lnTo>
                    <a:pt x="3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7" name="Freeform 39"/>
            <p:cNvSpPr>
              <a:spLocks/>
            </p:cNvSpPr>
            <p:nvPr/>
          </p:nvSpPr>
          <p:spPr bwMode="auto">
            <a:xfrm>
              <a:off x="1797" y="2639"/>
              <a:ext cx="125" cy="99"/>
            </a:xfrm>
            <a:custGeom>
              <a:avLst/>
              <a:gdLst>
                <a:gd name="T0" fmla="*/ 125 w 125"/>
                <a:gd name="T1" fmla="*/ 26 h 99"/>
                <a:gd name="T2" fmla="*/ 47 w 125"/>
                <a:gd name="T3" fmla="*/ 66 h 99"/>
                <a:gd name="T4" fmla="*/ 59 w 125"/>
                <a:gd name="T5" fmla="*/ 87 h 99"/>
                <a:gd name="T6" fmla="*/ 36 w 125"/>
                <a:gd name="T7" fmla="*/ 99 h 99"/>
                <a:gd name="T8" fmla="*/ 0 w 125"/>
                <a:gd name="T9" fmla="*/ 28 h 99"/>
                <a:gd name="T10" fmla="*/ 24 w 125"/>
                <a:gd name="T11" fmla="*/ 17 h 99"/>
                <a:gd name="T12" fmla="*/ 36 w 125"/>
                <a:gd name="T13" fmla="*/ 38 h 99"/>
                <a:gd name="T14" fmla="*/ 111 w 125"/>
                <a:gd name="T15" fmla="*/ 0 h 99"/>
                <a:gd name="T16" fmla="*/ 125 w 125"/>
                <a:gd name="T17" fmla="*/ 26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99"/>
                <a:gd name="T29" fmla="*/ 125 w 125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99">
                  <a:moveTo>
                    <a:pt x="125" y="26"/>
                  </a:moveTo>
                  <a:lnTo>
                    <a:pt x="47" y="66"/>
                  </a:lnTo>
                  <a:lnTo>
                    <a:pt x="59" y="87"/>
                  </a:lnTo>
                  <a:lnTo>
                    <a:pt x="36" y="99"/>
                  </a:lnTo>
                  <a:lnTo>
                    <a:pt x="0" y="28"/>
                  </a:lnTo>
                  <a:lnTo>
                    <a:pt x="24" y="17"/>
                  </a:lnTo>
                  <a:lnTo>
                    <a:pt x="36" y="38"/>
                  </a:lnTo>
                  <a:lnTo>
                    <a:pt x="111" y="0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" name="Freeform 40"/>
            <p:cNvSpPr>
              <a:spLocks/>
            </p:cNvSpPr>
            <p:nvPr/>
          </p:nvSpPr>
          <p:spPr bwMode="auto">
            <a:xfrm>
              <a:off x="1762" y="2540"/>
              <a:ext cx="127" cy="106"/>
            </a:xfrm>
            <a:custGeom>
              <a:avLst/>
              <a:gdLst>
                <a:gd name="T0" fmla="*/ 127 w 127"/>
                <a:gd name="T1" fmla="*/ 61 h 106"/>
                <a:gd name="T2" fmla="*/ 26 w 127"/>
                <a:gd name="T3" fmla="*/ 106 h 106"/>
                <a:gd name="T4" fmla="*/ 0 w 127"/>
                <a:gd name="T5" fmla="*/ 42 h 106"/>
                <a:gd name="T6" fmla="*/ 21 w 127"/>
                <a:gd name="T7" fmla="*/ 33 h 106"/>
                <a:gd name="T8" fmla="*/ 35 w 127"/>
                <a:gd name="T9" fmla="*/ 68 h 106"/>
                <a:gd name="T10" fmla="*/ 54 w 127"/>
                <a:gd name="T11" fmla="*/ 61 h 106"/>
                <a:gd name="T12" fmla="*/ 40 w 127"/>
                <a:gd name="T13" fmla="*/ 26 h 106"/>
                <a:gd name="T14" fmla="*/ 63 w 127"/>
                <a:gd name="T15" fmla="*/ 19 h 106"/>
                <a:gd name="T16" fmla="*/ 75 w 127"/>
                <a:gd name="T17" fmla="*/ 52 h 106"/>
                <a:gd name="T18" fmla="*/ 94 w 127"/>
                <a:gd name="T19" fmla="*/ 45 h 106"/>
                <a:gd name="T20" fmla="*/ 80 w 127"/>
                <a:gd name="T21" fmla="*/ 9 h 106"/>
                <a:gd name="T22" fmla="*/ 101 w 127"/>
                <a:gd name="T23" fmla="*/ 0 h 106"/>
                <a:gd name="T24" fmla="*/ 127 w 127"/>
                <a:gd name="T25" fmla="*/ 61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6"/>
                <a:gd name="T41" fmla="*/ 127 w 127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6">
                  <a:moveTo>
                    <a:pt x="127" y="61"/>
                  </a:moveTo>
                  <a:lnTo>
                    <a:pt x="26" y="106"/>
                  </a:lnTo>
                  <a:lnTo>
                    <a:pt x="0" y="42"/>
                  </a:lnTo>
                  <a:lnTo>
                    <a:pt x="21" y="33"/>
                  </a:lnTo>
                  <a:lnTo>
                    <a:pt x="35" y="68"/>
                  </a:lnTo>
                  <a:lnTo>
                    <a:pt x="54" y="61"/>
                  </a:lnTo>
                  <a:lnTo>
                    <a:pt x="40" y="26"/>
                  </a:lnTo>
                  <a:lnTo>
                    <a:pt x="63" y="19"/>
                  </a:lnTo>
                  <a:lnTo>
                    <a:pt x="75" y="52"/>
                  </a:lnTo>
                  <a:lnTo>
                    <a:pt x="94" y="45"/>
                  </a:lnTo>
                  <a:lnTo>
                    <a:pt x="80" y="9"/>
                  </a:lnTo>
                  <a:lnTo>
                    <a:pt x="101" y="0"/>
                  </a:lnTo>
                  <a:lnTo>
                    <a:pt x="12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" name="Freeform 41"/>
            <p:cNvSpPr>
              <a:spLocks/>
            </p:cNvSpPr>
            <p:nvPr/>
          </p:nvSpPr>
          <p:spPr bwMode="auto">
            <a:xfrm>
              <a:off x="1717" y="2396"/>
              <a:ext cx="142" cy="146"/>
            </a:xfrm>
            <a:custGeom>
              <a:avLst/>
              <a:gdLst>
                <a:gd name="T0" fmla="*/ 246 w 60"/>
                <a:gd name="T1" fmla="*/ 0 h 62"/>
                <a:gd name="T2" fmla="*/ 263 w 60"/>
                <a:gd name="T3" fmla="*/ 66 h 62"/>
                <a:gd name="T4" fmla="*/ 156 w 60"/>
                <a:gd name="T5" fmla="*/ 111 h 62"/>
                <a:gd name="T6" fmla="*/ 135 w 60"/>
                <a:gd name="T7" fmla="*/ 122 h 62"/>
                <a:gd name="T8" fmla="*/ 102 w 60"/>
                <a:gd name="T9" fmla="*/ 134 h 62"/>
                <a:gd name="T10" fmla="*/ 147 w 60"/>
                <a:gd name="T11" fmla="*/ 134 h 62"/>
                <a:gd name="T12" fmla="*/ 156 w 60"/>
                <a:gd name="T13" fmla="*/ 134 h 62"/>
                <a:gd name="T14" fmla="*/ 286 w 60"/>
                <a:gd name="T15" fmla="*/ 134 h 62"/>
                <a:gd name="T16" fmla="*/ 296 w 60"/>
                <a:gd name="T17" fmla="*/ 177 h 62"/>
                <a:gd name="T18" fmla="*/ 189 w 60"/>
                <a:gd name="T19" fmla="*/ 250 h 62"/>
                <a:gd name="T20" fmla="*/ 180 w 60"/>
                <a:gd name="T21" fmla="*/ 250 h 62"/>
                <a:gd name="T22" fmla="*/ 147 w 60"/>
                <a:gd name="T23" fmla="*/ 271 h 62"/>
                <a:gd name="T24" fmla="*/ 173 w 60"/>
                <a:gd name="T25" fmla="*/ 266 h 62"/>
                <a:gd name="T26" fmla="*/ 201 w 60"/>
                <a:gd name="T27" fmla="*/ 261 h 62"/>
                <a:gd name="T28" fmla="*/ 320 w 60"/>
                <a:gd name="T29" fmla="*/ 245 h 62"/>
                <a:gd name="T30" fmla="*/ 336 w 60"/>
                <a:gd name="T31" fmla="*/ 311 h 62"/>
                <a:gd name="T32" fmla="*/ 66 w 60"/>
                <a:gd name="T33" fmla="*/ 344 h 62"/>
                <a:gd name="T34" fmla="*/ 50 w 60"/>
                <a:gd name="T35" fmla="*/ 278 h 62"/>
                <a:gd name="T36" fmla="*/ 168 w 60"/>
                <a:gd name="T37" fmla="*/ 200 h 62"/>
                <a:gd name="T38" fmla="*/ 173 w 60"/>
                <a:gd name="T39" fmla="*/ 200 h 62"/>
                <a:gd name="T40" fmla="*/ 201 w 60"/>
                <a:gd name="T41" fmla="*/ 184 h 62"/>
                <a:gd name="T42" fmla="*/ 185 w 60"/>
                <a:gd name="T43" fmla="*/ 184 h 62"/>
                <a:gd name="T44" fmla="*/ 163 w 60"/>
                <a:gd name="T45" fmla="*/ 184 h 62"/>
                <a:gd name="T46" fmla="*/ 21 w 60"/>
                <a:gd name="T47" fmla="*/ 184 h 62"/>
                <a:gd name="T48" fmla="*/ 0 w 60"/>
                <a:gd name="T49" fmla="*/ 115 h 62"/>
                <a:gd name="T50" fmla="*/ 246 w 60"/>
                <a:gd name="T51" fmla="*/ 0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62"/>
                <a:gd name="T80" fmla="*/ 60 w 60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62">
                  <a:moveTo>
                    <a:pt x="44" y="0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1"/>
                    <a:pt x="25" y="22"/>
                    <a:pt x="24" y="22"/>
                  </a:cubicBezTo>
                  <a:cubicBezTo>
                    <a:pt x="22" y="23"/>
                    <a:pt x="20" y="24"/>
                    <a:pt x="18" y="24"/>
                  </a:cubicBezTo>
                  <a:cubicBezTo>
                    <a:pt x="20" y="24"/>
                    <a:pt x="23" y="24"/>
                    <a:pt x="26" y="24"/>
                  </a:cubicBezTo>
                  <a:cubicBezTo>
                    <a:pt x="27" y="24"/>
                    <a:pt x="27" y="24"/>
                    <a:pt x="2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2" y="45"/>
                  </a:cubicBezTo>
                  <a:cubicBezTo>
                    <a:pt x="30" y="47"/>
                    <a:pt x="27" y="48"/>
                    <a:pt x="26" y="49"/>
                  </a:cubicBezTo>
                  <a:cubicBezTo>
                    <a:pt x="27" y="49"/>
                    <a:pt x="29" y="48"/>
                    <a:pt x="31" y="48"/>
                  </a:cubicBezTo>
                  <a:cubicBezTo>
                    <a:pt x="33" y="48"/>
                    <a:pt x="34" y="48"/>
                    <a:pt x="36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3" y="34"/>
                    <a:pt x="35" y="33"/>
                    <a:pt x="36" y="33"/>
                  </a:cubicBezTo>
                  <a:cubicBezTo>
                    <a:pt x="35" y="33"/>
                    <a:pt x="34" y="33"/>
                    <a:pt x="33" y="33"/>
                  </a:cubicBezTo>
                  <a:cubicBezTo>
                    <a:pt x="32" y="33"/>
                    <a:pt x="31" y="33"/>
                    <a:pt x="2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0" name="Freeform 42"/>
            <p:cNvSpPr>
              <a:spLocks/>
            </p:cNvSpPr>
            <p:nvPr/>
          </p:nvSpPr>
          <p:spPr bwMode="auto">
            <a:xfrm>
              <a:off x="1698" y="2311"/>
              <a:ext cx="120" cy="87"/>
            </a:xfrm>
            <a:custGeom>
              <a:avLst/>
              <a:gdLst>
                <a:gd name="T0" fmla="*/ 200 w 51"/>
                <a:gd name="T1" fmla="*/ 167 h 37"/>
                <a:gd name="T2" fmla="*/ 216 w 51"/>
                <a:gd name="T3" fmla="*/ 132 h 37"/>
                <a:gd name="T4" fmla="*/ 221 w 51"/>
                <a:gd name="T5" fmla="*/ 99 h 37"/>
                <a:gd name="T6" fmla="*/ 209 w 51"/>
                <a:gd name="T7" fmla="*/ 78 h 37"/>
                <a:gd name="T8" fmla="*/ 188 w 51"/>
                <a:gd name="T9" fmla="*/ 73 h 37"/>
                <a:gd name="T10" fmla="*/ 172 w 51"/>
                <a:gd name="T11" fmla="*/ 82 h 37"/>
                <a:gd name="T12" fmla="*/ 160 w 51"/>
                <a:gd name="T13" fmla="*/ 122 h 37"/>
                <a:gd name="T14" fmla="*/ 144 w 51"/>
                <a:gd name="T15" fmla="*/ 176 h 37"/>
                <a:gd name="T16" fmla="*/ 106 w 51"/>
                <a:gd name="T17" fmla="*/ 205 h 37"/>
                <a:gd name="T18" fmla="*/ 38 w 51"/>
                <a:gd name="T19" fmla="*/ 188 h 37"/>
                <a:gd name="T20" fmla="*/ 5 w 51"/>
                <a:gd name="T21" fmla="*/ 127 h 37"/>
                <a:gd name="T22" fmla="*/ 0 w 51"/>
                <a:gd name="T23" fmla="*/ 89 h 37"/>
                <a:gd name="T24" fmla="*/ 12 w 51"/>
                <a:gd name="T25" fmla="*/ 45 h 37"/>
                <a:gd name="T26" fmla="*/ 66 w 51"/>
                <a:gd name="T27" fmla="*/ 61 h 37"/>
                <a:gd name="T28" fmla="*/ 56 w 51"/>
                <a:gd name="T29" fmla="*/ 89 h 37"/>
                <a:gd name="T30" fmla="*/ 56 w 51"/>
                <a:gd name="T31" fmla="*/ 111 h 37"/>
                <a:gd name="T32" fmla="*/ 66 w 51"/>
                <a:gd name="T33" fmla="*/ 132 h 37"/>
                <a:gd name="T34" fmla="*/ 82 w 51"/>
                <a:gd name="T35" fmla="*/ 139 h 37"/>
                <a:gd name="T36" fmla="*/ 94 w 51"/>
                <a:gd name="T37" fmla="*/ 127 h 37"/>
                <a:gd name="T38" fmla="*/ 106 w 51"/>
                <a:gd name="T39" fmla="*/ 99 h 37"/>
                <a:gd name="T40" fmla="*/ 106 w 51"/>
                <a:gd name="T41" fmla="*/ 94 h 37"/>
                <a:gd name="T42" fmla="*/ 122 w 51"/>
                <a:gd name="T43" fmla="*/ 33 h 37"/>
                <a:gd name="T44" fmla="*/ 139 w 51"/>
                <a:gd name="T45" fmla="*/ 16 h 37"/>
                <a:gd name="T46" fmla="*/ 167 w 51"/>
                <a:gd name="T47" fmla="*/ 5 h 37"/>
                <a:gd name="T48" fmla="*/ 238 w 51"/>
                <a:gd name="T49" fmla="*/ 21 h 37"/>
                <a:gd name="T50" fmla="*/ 278 w 51"/>
                <a:gd name="T51" fmla="*/ 89 h 37"/>
                <a:gd name="T52" fmla="*/ 278 w 51"/>
                <a:gd name="T53" fmla="*/ 139 h 37"/>
                <a:gd name="T54" fmla="*/ 254 w 51"/>
                <a:gd name="T55" fmla="*/ 188 h 37"/>
                <a:gd name="T56" fmla="*/ 200 w 51"/>
                <a:gd name="T57" fmla="*/ 167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37"/>
                <a:gd name="T89" fmla="*/ 51 w 51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37">
                  <a:moveTo>
                    <a:pt x="36" y="30"/>
                  </a:moveTo>
                  <a:cubicBezTo>
                    <a:pt x="37" y="28"/>
                    <a:pt x="39" y="26"/>
                    <a:pt x="39" y="24"/>
                  </a:cubicBezTo>
                  <a:cubicBezTo>
                    <a:pt x="40" y="22"/>
                    <a:pt x="40" y="20"/>
                    <a:pt x="40" y="18"/>
                  </a:cubicBezTo>
                  <a:cubicBezTo>
                    <a:pt x="40" y="16"/>
                    <a:pt x="39" y="15"/>
                    <a:pt x="38" y="14"/>
                  </a:cubicBezTo>
                  <a:cubicBezTo>
                    <a:pt x="37" y="13"/>
                    <a:pt x="36" y="13"/>
                    <a:pt x="34" y="13"/>
                  </a:cubicBezTo>
                  <a:cubicBezTo>
                    <a:pt x="33" y="13"/>
                    <a:pt x="31" y="14"/>
                    <a:pt x="31" y="15"/>
                  </a:cubicBezTo>
                  <a:cubicBezTo>
                    <a:pt x="30" y="16"/>
                    <a:pt x="30" y="18"/>
                    <a:pt x="29" y="22"/>
                  </a:cubicBezTo>
                  <a:cubicBezTo>
                    <a:pt x="29" y="27"/>
                    <a:pt x="28" y="30"/>
                    <a:pt x="26" y="32"/>
                  </a:cubicBezTo>
                  <a:cubicBezTo>
                    <a:pt x="25" y="35"/>
                    <a:pt x="22" y="36"/>
                    <a:pt x="19" y="37"/>
                  </a:cubicBezTo>
                  <a:cubicBezTo>
                    <a:pt x="14" y="37"/>
                    <a:pt x="10" y="36"/>
                    <a:pt x="7" y="34"/>
                  </a:cubicBezTo>
                  <a:cubicBezTo>
                    <a:pt x="4" y="32"/>
                    <a:pt x="1" y="28"/>
                    <a:pt x="1" y="23"/>
                  </a:cubicBezTo>
                  <a:cubicBezTo>
                    <a:pt x="0" y="21"/>
                    <a:pt x="0" y="18"/>
                    <a:pt x="0" y="16"/>
                  </a:cubicBezTo>
                  <a:cubicBezTo>
                    <a:pt x="1" y="13"/>
                    <a:pt x="1" y="11"/>
                    <a:pt x="2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1" y="14"/>
                    <a:pt x="10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6" y="25"/>
                    <a:pt x="17" y="24"/>
                    <a:pt x="17" y="23"/>
                  </a:cubicBezTo>
                  <a:cubicBezTo>
                    <a:pt x="18" y="22"/>
                    <a:pt x="18" y="20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2"/>
                    <a:pt x="20" y="8"/>
                    <a:pt x="22" y="6"/>
                  </a:cubicBezTo>
                  <a:cubicBezTo>
                    <a:pt x="22" y="5"/>
                    <a:pt x="24" y="4"/>
                    <a:pt x="25" y="3"/>
                  </a:cubicBezTo>
                  <a:cubicBezTo>
                    <a:pt x="27" y="2"/>
                    <a:pt x="28" y="2"/>
                    <a:pt x="30" y="1"/>
                  </a:cubicBezTo>
                  <a:cubicBezTo>
                    <a:pt x="35" y="0"/>
                    <a:pt x="40" y="1"/>
                    <a:pt x="43" y="4"/>
                  </a:cubicBezTo>
                  <a:cubicBezTo>
                    <a:pt x="47" y="7"/>
                    <a:pt x="49" y="11"/>
                    <a:pt x="50" y="16"/>
                  </a:cubicBezTo>
                  <a:cubicBezTo>
                    <a:pt x="51" y="20"/>
                    <a:pt x="51" y="23"/>
                    <a:pt x="50" y="25"/>
                  </a:cubicBezTo>
                  <a:cubicBezTo>
                    <a:pt x="49" y="28"/>
                    <a:pt x="48" y="31"/>
                    <a:pt x="46" y="34"/>
                  </a:cubicBez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1" name="Freeform 43"/>
            <p:cNvSpPr>
              <a:spLocks/>
            </p:cNvSpPr>
            <p:nvPr/>
          </p:nvSpPr>
          <p:spPr bwMode="auto">
            <a:xfrm>
              <a:off x="1776" y="2259"/>
              <a:ext cx="52" cy="38"/>
            </a:xfrm>
            <a:custGeom>
              <a:avLst/>
              <a:gdLst>
                <a:gd name="T0" fmla="*/ 2 w 52"/>
                <a:gd name="T1" fmla="*/ 28 h 38"/>
                <a:gd name="T2" fmla="*/ 0 w 52"/>
                <a:gd name="T3" fmla="*/ 0 h 38"/>
                <a:gd name="T4" fmla="*/ 49 w 52"/>
                <a:gd name="T5" fmla="*/ 19 h 38"/>
                <a:gd name="T6" fmla="*/ 52 w 52"/>
                <a:gd name="T7" fmla="*/ 38 h 38"/>
                <a:gd name="T8" fmla="*/ 2 w 52"/>
                <a:gd name="T9" fmla="*/ 2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8"/>
                <a:gd name="T17" fmla="*/ 52 w 5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8">
                  <a:moveTo>
                    <a:pt x="2" y="28"/>
                  </a:moveTo>
                  <a:lnTo>
                    <a:pt x="0" y="0"/>
                  </a:lnTo>
                  <a:lnTo>
                    <a:pt x="49" y="19"/>
                  </a:lnTo>
                  <a:lnTo>
                    <a:pt x="52" y="3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" name="Freeform 44"/>
            <p:cNvSpPr>
              <a:spLocks noEditPoints="1"/>
            </p:cNvSpPr>
            <p:nvPr/>
          </p:nvSpPr>
          <p:spPr bwMode="auto">
            <a:xfrm>
              <a:off x="1681" y="2129"/>
              <a:ext cx="118" cy="118"/>
            </a:xfrm>
            <a:custGeom>
              <a:avLst/>
              <a:gdLst>
                <a:gd name="T0" fmla="*/ 139 w 50"/>
                <a:gd name="T1" fmla="*/ 0 h 50"/>
                <a:gd name="T2" fmla="*/ 189 w 50"/>
                <a:gd name="T3" fmla="*/ 5 h 50"/>
                <a:gd name="T4" fmla="*/ 234 w 50"/>
                <a:gd name="T5" fmla="*/ 40 h 50"/>
                <a:gd name="T6" fmla="*/ 267 w 50"/>
                <a:gd name="T7" fmla="*/ 83 h 50"/>
                <a:gd name="T8" fmla="*/ 278 w 50"/>
                <a:gd name="T9" fmla="*/ 135 h 50"/>
                <a:gd name="T10" fmla="*/ 267 w 50"/>
                <a:gd name="T11" fmla="*/ 189 h 50"/>
                <a:gd name="T12" fmla="*/ 238 w 50"/>
                <a:gd name="T13" fmla="*/ 234 h 50"/>
                <a:gd name="T14" fmla="*/ 196 w 50"/>
                <a:gd name="T15" fmla="*/ 267 h 50"/>
                <a:gd name="T16" fmla="*/ 144 w 50"/>
                <a:gd name="T17" fmla="*/ 278 h 50"/>
                <a:gd name="T18" fmla="*/ 90 w 50"/>
                <a:gd name="T19" fmla="*/ 274 h 50"/>
                <a:gd name="T20" fmla="*/ 45 w 50"/>
                <a:gd name="T21" fmla="*/ 238 h 50"/>
                <a:gd name="T22" fmla="*/ 12 w 50"/>
                <a:gd name="T23" fmla="*/ 196 h 50"/>
                <a:gd name="T24" fmla="*/ 0 w 50"/>
                <a:gd name="T25" fmla="*/ 144 h 50"/>
                <a:gd name="T26" fmla="*/ 12 w 50"/>
                <a:gd name="T27" fmla="*/ 90 h 50"/>
                <a:gd name="T28" fmla="*/ 40 w 50"/>
                <a:gd name="T29" fmla="*/ 40 h 50"/>
                <a:gd name="T30" fmla="*/ 83 w 50"/>
                <a:gd name="T31" fmla="*/ 12 h 50"/>
                <a:gd name="T32" fmla="*/ 139 w 50"/>
                <a:gd name="T33" fmla="*/ 0 h 50"/>
                <a:gd name="T34" fmla="*/ 217 w 50"/>
                <a:gd name="T35" fmla="*/ 139 h 50"/>
                <a:gd name="T36" fmla="*/ 196 w 50"/>
                <a:gd name="T37" fmla="*/ 90 h 50"/>
                <a:gd name="T38" fmla="*/ 139 w 50"/>
                <a:gd name="T39" fmla="*/ 73 h 50"/>
                <a:gd name="T40" fmla="*/ 83 w 50"/>
                <a:gd name="T41" fmla="*/ 90 h 50"/>
                <a:gd name="T42" fmla="*/ 61 w 50"/>
                <a:gd name="T43" fmla="*/ 139 h 50"/>
                <a:gd name="T44" fmla="*/ 83 w 50"/>
                <a:gd name="T45" fmla="*/ 189 h 50"/>
                <a:gd name="T46" fmla="*/ 139 w 50"/>
                <a:gd name="T47" fmla="*/ 205 h 50"/>
                <a:gd name="T48" fmla="*/ 196 w 50"/>
                <a:gd name="T49" fmla="*/ 189 h 50"/>
                <a:gd name="T50" fmla="*/ 217 w 50"/>
                <a:gd name="T51" fmla="*/ 139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50"/>
                <a:gd name="T80" fmla="*/ 50 w 50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50">
                  <a:moveTo>
                    <a:pt x="25" y="0"/>
                  </a:moveTo>
                  <a:cubicBezTo>
                    <a:pt x="28" y="0"/>
                    <a:pt x="31" y="0"/>
                    <a:pt x="34" y="1"/>
                  </a:cubicBezTo>
                  <a:cubicBezTo>
                    <a:pt x="37" y="2"/>
                    <a:pt x="40" y="4"/>
                    <a:pt x="42" y="7"/>
                  </a:cubicBezTo>
                  <a:cubicBezTo>
                    <a:pt x="45" y="9"/>
                    <a:pt x="47" y="12"/>
                    <a:pt x="48" y="15"/>
                  </a:cubicBezTo>
                  <a:cubicBezTo>
                    <a:pt x="49" y="18"/>
                    <a:pt x="50" y="21"/>
                    <a:pt x="50" y="24"/>
                  </a:cubicBezTo>
                  <a:cubicBezTo>
                    <a:pt x="50" y="28"/>
                    <a:pt x="50" y="31"/>
                    <a:pt x="48" y="34"/>
                  </a:cubicBezTo>
                  <a:cubicBezTo>
                    <a:pt x="47" y="37"/>
                    <a:pt x="45" y="40"/>
                    <a:pt x="43" y="42"/>
                  </a:cubicBezTo>
                  <a:cubicBezTo>
                    <a:pt x="41" y="45"/>
                    <a:pt x="38" y="47"/>
                    <a:pt x="35" y="48"/>
                  </a:cubicBezTo>
                  <a:cubicBezTo>
                    <a:pt x="32" y="50"/>
                    <a:pt x="29" y="50"/>
                    <a:pt x="26" y="50"/>
                  </a:cubicBezTo>
                  <a:cubicBezTo>
                    <a:pt x="22" y="50"/>
                    <a:pt x="19" y="50"/>
                    <a:pt x="16" y="49"/>
                  </a:cubicBezTo>
                  <a:cubicBezTo>
                    <a:pt x="13" y="48"/>
                    <a:pt x="10" y="46"/>
                    <a:pt x="8" y="43"/>
                  </a:cubicBezTo>
                  <a:cubicBezTo>
                    <a:pt x="6" y="41"/>
                    <a:pt x="4" y="38"/>
                    <a:pt x="2" y="35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22"/>
                    <a:pt x="1" y="19"/>
                    <a:pt x="2" y="16"/>
                  </a:cubicBezTo>
                  <a:cubicBezTo>
                    <a:pt x="3" y="13"/>
                    <a:pt x="5" y="10"/>
                    <a:pt x="7" y="7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0"/>
                    <a:pt x="21" y="0"/>
                    <a:pt x="25" y="0"/>
                  </a:cubicBezTo>
                  <a:close/>
                  <a:moveTo>
                    <a:pt x="39" y="25"/>
                  </a:moveTo>
                  <a:cubicBezTo>
                    <a:pt x="39" y="21"/>
                    <a:pt x="38" y="18"/>
                    <a:pt x="35" y="16"/>
                  </a:cubicBezTo>
                  <a:cubicBezTo>
                    <a:pt x="32" y="14"/>
                    <a:pt x="29" y="12"/>
                    <a:pt x="25" y="13"/>
                  </a:cubicBezTo>
                  <a:cubicBezTo>
                    <a:pt x="21" y="13"/>
                    <a:pt x="18" y="14"/>
                    <a:pt x="15" y="16"/>
                  </a:cubicBezTo>
                  <a:cubicBezTo>
                    <a:pt x="12" y="19"/>
                    <a:pt x="11" y="22"/>
                    <a:pt x="11" y="25"/>
                  </a:cubicBezTo>
                  <a:cubicBezTo>
                    <a:pt x="11" y="29"/>
                    <a:pt x="13" y="32"/>
                    <a:pt x="15" y="34"/>
                  </a:cubicBezTo>
                  <a:cubicBezTo>
                    <a:pt x="18" y="36"/>
                    <a:pt x="21" y="38"/>
                    <a:pt x="25" y="37"/>
                  </a:cubicBezTo>
                  <a:cubicBezTo>
                    <a:pt x="30" y="37"/>
                    <a:pt x="33" y="36"/>
                    <a:pt x="35" y="34"/>
                  </a:cubicBezTo>
                  <a:cubicBezTo>
                    <a:pt x="38" y="31"/>
                    <a:pt x="39" y="28"/>
                    <a:pt x="39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" name="Freeform 45"/>
            <p:cNvSpPr>
              <a:spLocks/>
            </p:cNvSpPr>
            <p:nvPr/>
          </p:nvSpPr>
          <p:spPr bwMode="auto">
            <a:xfrm>
              <a:off x="1684" y="2030"/>
              <a:ext cx="120" cy="85"/>
            </a:xfrm>
            <a:custGeom>
              <a:avLst/>
              <a:gdLst>
                <a:gd name="T0" fmla="*/ 184 w 51"/>
                <a:gd name="T1" fmla="*/ 168 h 36"/>
                <a:gd name="T2" fmla="*/ 209 w 51"/>
                <a:gd name="T3" fmla="*/ 135 h 36"/>
                <a:gd name="T4" fmla="*/ 221 w 51"/>
                <a:gd name="T5" fmla="*/ 106 h 36"/>
                <a:gd name="T6" fmla="*/ 216 w 51"/>
                <a:gd name="T7" fmla="*/ 83 h 36"/>
                <a:gd name="T8" fmla="*/ 200 w 51"/>
                <a:gd name="T9" fmla="*/ 73 h 36"/>
                <a:gd name="T10" fmla="*/ 176 w 51"/>
                <a:gd name="T11" fmla="*/ 78 h 36"/>
                <a:gd name="T12" fmla="*/ 160 w 51"/>
                <a:gd name="T13" fmla="*/ 111 h 36"/>
                <a:gd name="T14" fmla="*/ 127 w 51"/>
                <a:gd name="T15" fmla="*/ 168 h 36"/>
                <a:gd name="T16" fmla="*/ 82 w 51"/>
                <a:gd name="T17" fmla="*/ 179 h 36"/>
                <a:gd name="T18" fmla="*/ 21 w 51"/>
                <a:gd name="T19" fmla="*/ 144 h 36"/>
                <a:gd name="T20" fmla="*/ 5 w 51"/>
                <a:gd name="T21" fmla="*/ 78 h 36"/>
                <a:gd name="T22" fmla="*/ 12 w 51"/>
                <a:gd name="T23" fmla="*/ 40 h 36"/>
                <a:gd name="T24" fmla="*/ 33 w 51"/>
                <a:gd name="T25" fmla="*/ 5 h 36"/>
                <a:gd name="T26" fmla="*/ 82 w 51"/>
                <a:gd name="T27" fmla="*/ 28 h 36"/>
                <a:gd name="T28" fmla="*/ 66 w 51"/>
                <a:gd name="T29" fmla="*/ 57 h 36"/>
                <a:gd name="T30" fmla="*/ 61 w 51"/>
                <a:gd name="T31" fmla="*/ 78 h 36"/>
                <a:gd name="T32" fmla="*/ 61 w 51"/>
                <a:gd name="T33" fmla="*/ 102 h 36"/>
                <a:gd name="T34" fmla="*/ 78 w 51"/>
                <a:gd name="T35" fmla="*/ 111 h 36"/>
                <a:gd name="T36" fmla="*/ 94 w 51"/>
                <a:gd name="T37" fmla="*/ 106 h 36"/>
                <a:gd name="T38" fmla="*/ 106 w 51"/>
                <a:gd name="T39" fmla="*/ 78 h 36"/>
                <a:gd name="T40" fmla="*/ 111 w 51"/>
                <a:gd name="T41" fmla="*/ 73 h 36"/>
                <a:gd name="T42" fmla="*/ 139 w 51"/>
                <a:gd name="T43" fmla="*/ 17 h 36"/>
                <a:gd name="T44" fmla="*/ 167 w 51"/>
                <a:gd name="T45" fmla="*/ 5 h 36"/>
                <a:gd name="T46" fmla="*/ 193 w 51"/>
                <a:gd name="T47" fmla="*/ 5 h 36"/>
                <a:gd name="T48" fmla="*/ 261 w 51"/>
                <a:gd name="T49" fmla="*/ 33 h 36"/>
                <a:gd name="T50" fmla="*/ 278 w 51"/>
                <a:gd name="T51" fmla="*/ 111 h 36"/>
                <a:gd name="T52" fmla="*/ 266 w 51"/>
                <a:gd name="T53" fmla="*/ 161 h 36"/>
                <a:gd name="T54" fmla="*/ 233 w 51"/>
                <a:gd name="T55" fmla="*/ 201 h 36"/>
                <a:gd name="T56" fmla="*/ 184 w 51"/>
                <a:gd name="T57" fmla="*/ 168 h 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36"/>
                <a:gd name="T89" fmla="*/ 51 w 51"/>
                <a:gd name="T90" fmla="*/ 36 h 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36">
                  <a:moveTo>
                    <a:pt x="33" y="30"/>
                  </a:moveTo>
                  <a:cubicBezTo>
                    <a:pt x="35" y="28"/>
                    <a:pt x="37" y="26"/>
                    <a:pt x="38" y="24"/>
                  </a:cubicBezTo>
                  <a:cubicBezTo>
                    <a:pt x="39" y="23"/>
                    <a:pt x="40" y="21"/>
                    <a:pt x="40" y="19"/>
                  </a:cubicBezTo>
                  <a:cubicBezTo>
                    <a:pt x="40" y="17"/>
                    <a:pt x="40" y="16"/>
                    <a:pt x="39" y="15"/>
                  </a:cubicBezTo>
                  <a:cubicBezTo>
                    <a:pt x="38" y="13"/>
                    <a:pt x="37" y="13"/>
                    <a:pt x="36" y="13"/>
                  </a:cubicBezTo>
                  <a:cubicBezTo>
                    <a:pt x="34" y="13"/>
                    <a:pt x="33" y="13"/>
                    <a:pt x="32" y="14"/>
                  </a:cubicBezTo>
                  <a:cubicBezTo>
                    <a:pt x="31" y="15"/>
                    <a:pt x="30" y="17"/>
                    <a:pt x="29" y="20"/>
                  </a:cubicBezTo>
                  <a:cubicBezTo>
                    <a:pt x="27" y="25"/>
                    <a:pt x="25" y="28"/>
                    <a:pt x="23" y="30"/>
                  </a:cubicBezTo>
                  <a:cubicBezTo>
                    <a:pt x="21" y="31"/>
                    <a:pt x="18" y="32"/>
                    <a:pt x="15" y="32"/>
                  </a:cubicBezTo>
                  <a:cubicBezTo>
                    <a:pt x="10" y="31"/>
                    <a:pt x="7" y="30"/>
                    <a:pt x="4" y="26"/>
                  </a:cubicBezTo>
                  <a:cubicBezTo>
                    <a:pt x="1" y="23"/>
                    <a:pt x="0" y="19"/>
                    <a:pt x="1" y="14"/>
                  </a:cubicBezTo>
                  <a:cubicBezTo>
                    <a:pt x="1" y="12"/>
                    <a:pt x="1" y="9"/>
                    <a:pt x="2" y="7"/>
                  </a:cubicBezTo>
                  <a:cubicBezTo>
                    <a:pt x="3" y="5"/>
                    <a:pt x="5" y="3"/>
                    <a:pt x="6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7"/>
                    <a:pt x="13" y="8"/>
                    <a:pt x="12" y="10"/>
                  </a:cubicBezTo>
                  <a:cubicBezTo>
                    <a:pt x="11" y="11"/>
                    <a:pt x="11" y="13"/>
                    <a:pt x="11" y="14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2" y="19"/>
                    <a:pt x="13" y="20"/>
                    <a:pt x="14" y="20"/>
                  </a:cubicBezTo>
                  <a:cubicBezTo>
                    <a:pt x="15" y="20"/>
                    <a:pt x="16" y="19"/>
                    <a:pt x="17" y="19"/>
                  </a:cubicBezTo>
                  <a:cubicBezTo>
                    <a:pt x="18" y="18"/>
                    <a:pt x="19" y="16"/>
                    <a:pt x="19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8"/>
                    <a:pt x="23" y="5"/>
                    <a:pt x="25" y="3"/>
                  </a:cubicBezTo>
                  <a:cubicBezTo>
                    <a:pt x="26" y="2"/>
                    <a:pt x="28" y="1"/>
                    <a:pt x="30" y="1"/>
                  </a:cubicBezTo>
                  <a:cubicBezTo>
                    <a:pt x="31" y="1"/>
                    <a:pt x="33" y="0"/>
                    <a:pt x="35" y="1"/>
                  </a:cubicBezTo>
                  <a:cubicBezTo>
                    <a:pt x="40" y="1"/>
                    <a:pt x="44" y="3"/>
                    <a:pt x="47" y="6"/>
                  </a:cubicBezTo>
                  <a:cubicBezTo>
                    <a:pt x="50" y="10"/>
                    <a:pt x="51" y="15"/>
                    <a:pt x="50" y="20"/>
                  </a:cubicBezTo>
                  <a:cubicBezTo>
                    <a:pt x="50" y="23"/>
                    <a:pt x="49" y="26"/>
                    <a:pt x="48" y="29"/>
                  </a:cubicBezTo>
                  <a:cubicBezTo>
                    <a:pt x="47" y="32"/>
                    <a:pt x="45" y="34"/>
                    <a:pt x="42" y="36"/>
                  </a:cubicBezTo>
                  <a:lnTo>
                    <a:pt x="3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" name="Freeform 46"/>
            <p:cNvSpPr>
              <a:spLocks noEditPoints="1"/>
            </p:cNvSpPr>
            <p:nvPr/>
          </p:nvSpPr>
          <p:spPr bwMode="auto">
            <a:xfrm>
              <a:off x="1698" y="1916"/>
              <a:ext cx="125" cy="114"/>
            </a:xfrm>
            <a:custGeom>
              <a:avLst/>
              <a:gdLst>
                <a:gd name="T0" fmla="*/ 245 w 53"/>
                <a:gd name="T1" fmla="*/ 271 h 48"/>
                <a:gd name="T2" fmla="*/ 0 w 53"/>
                <a:gd name="T3" fmla="*/ 135 h 48"/>
                <a:gd name="T4" fmla="*/ 17 w 53"/>
                <a:gd name="T5" fmla="*/ 45 h 48"/>
                <a:gd name="T6" fmla="*/ 295 w 53"/>
                <a:gd name="T7" fmla="*/ 0 h 48"/>
                <a:gd name="T8" fmla="*/ 283 w 53"/>
                <a:gd name="T9" fmla="*/ 74 h 48"/>
                <a:gd name="T10" fmla="*/ 233 w 53"/>
                <a:gd name="T11" fmla="*/ 74 h 48"/>
                <a:gd name="T12" fmla="*/ 217 w 53"/>
                <a:gd name="T13" fmla="*/ 176 h 48"/>
                <a:gd name="T14" fmla="*/ 262 w 53"/>
                <a:gd name="T15" fmla="*/ 197 h 48"/>
                <a:gd name="T16" fmla="*/ 245 w 53"/>
                <a:gd name="T17" fmla="*/ 271 h 48"/>
                <a:gd name="T18" fmla="*/ 167 w 53"/>
                <a:gd name="T19" fmla="*/ 152 h 48"/>
                <a:gd name="T20" fmla="*/ 177 w 53"/>
                <a:gd name="T21" fmla="*/ 78 h 48"/>
                <a:gd name="T22" fmla="*/ 90 w 53"/>
                <a:gd name="T23" fmla="*/ 95 h 48"/>
                <a:gd name="T24" fmla="*/ 78 w 53"/>
                <a:gd name="T25" fmla="*/ 95 h 48"/>
                <a:gd name="T26" fmla="*/ 50 w 53"/>
                <a:gd name="T27" fmla="*/ 95 h 48"/>
                <a:gd name="T28" fmla="*/ 73 w 53"/>
                <a:gd name="T29" fmla="*/ 102 h 48"/>
                <a:gd name="T30" fmla="*/ 83 w 53"/>
                <a:gd name="T31" fmla="*/ 114 h 48"/>
                <a:gd name="T32" fmla="*/ 167 w 53"/>
                <a:gd name="T33" fmla="*/ 152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8"/>
                <a:gd name="T53" fmla="*/ 53 w 5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8">
                  <a:moveTo>
                    <a:pt x="44" y="48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7" y="35"/>
                    <a:pt x="47" y="35"/>
                    <a:pt x="47" y="35"/>
                  </a:cubicBezTo>
                  <a:lnTo>
                    <a:pt x="44" y="48"/>
                  </a:lnTo>
                  <a:close/>
                  <a:moveTo>
                    <a:pt x="30" y="27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14" y="19"/>
                    <a:pt x="14" y="19"/>
                    <a:pt x="15" y="20"/>
                  </a:cubicBezTo>
                  <a:lnTo>
                    <a:pt x="3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" name="Freeform 47"/>
            <p:cNvSpPr>
              <a:spLocks/>
            </p:cNvSpPr>
            <p:nvPr/>
          </p:nvSpPr>
          <p:spPr bwMode="auto">
            <a:xfrm>
              <a:off x="1717" y="1777"/>
              <a:ext cx="137" cy="127"/>
            </a:xfrm>
            <a:custGeom>
              <a:avLst/>
              <a:gdLst>
                <a:gd name="T0" fmla="*/ 108 w 137"/>
                <a:gd name="T1" fmla="*/ 127 h 127"/>
                <a:gd name="T2" fmla="*/ 0 w 137"/>
                <a:gd name="T3" fmla="*/ 97 h 127"/>
                <a:gd name="T4" fmla="*/ 9 w 137"/>
                <a:gd name="T5" fmla="*/ 68 h 127"/>
                <a:gd name="T6" fmla="*/ 59 w 137"/>
                <a:gd name="T7" fmla="*/ 83 h 127"/>
                <a:gd name="T8" fmla="*/ 19 w 137"/>
                <a:gd name="T9" fmla="*/ 35 h 127"/>
                <a:gd name="T10" fmla="*/ 28 w 137"/>
                <a:gd name="T11" fmla="*/ 0 h 127"/>
                <a:gd name="T12" fmla="*/ 71 w 137"/>
                <a:gd name="T13" fmla="*/ 54 h 127"/>
                <a:gd name="T14" fmla="*/ 137 w 137"/>
                <a:gd name="T15" fmla="*/ 28 h 127"/>
                <a:gd name="T16" fmla="*/ 127 w 137"/>
                <a:gd name="T17" fmla="*/ 64 h 127"/>
                <a:gd name="T18" fmla="*/ 68 w 137"/>
                <a:gd name="T19" fmla="*/ 85 h 127"/>
                <a:gd name="T20" fmla="*/ 118 w 137"/>
                <a:gd name="T21" fmla="*/ 99 h 127"/>
                <a:gd name="T22" fmla="*/ 108 w 137"/>
                <a:gd name="T23" fmla="*/ 127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27"/>
                <a:gd name="T38" fmla="*/ 137 w 137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27">
                  <a:moveTo>
                    <a:pt x="108" y="127"/>
                  </a:moveTo>
                  <a:lnTo>
                    <a:pt x="0" y="97"/>
                  </a:lnTo>
                  <a:lnTo>
                    <a:pt x="9" y="68"/>
                  </a:lnTo>
                  <a:lnTo>
                    <a:pt x="59" y="83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71" y="54"/>
                  </a:lnTo>
                  <a:lnTo>
                    <a:pt x="137" y="28"/>
                  </a:lnTo>
                  <a:lnTo>
                    <a:pt x="127" y="64"/>
                  </a:lnTo>
                  <a:lnTo>
                    <a:pt x="68" y="85"/>
                  </a:lnTo>
                  <a:lnTo>
                    <a:pt x="118" y="99"/>
                  </a:lnTo>
                  <a:lnTo>
                    <a:pt x="108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" name="Freeform 48"/>
            <p:cNvSpPr>
              <a:spLocks noEditPoints="1"/>
            </p:cNvSpPr>
            <p:nvPr/>
          </p:nvSpPr>
          <p:spPr bwMode="auto">
            <a:xfrm>
              <a:off x="1764" y="1697"/>
              <a:ext cx="132" cy="111"/>
            </a:xfrm>
            <a:custGeom>
              <a:avLst/>
              <a:gdLst>
                <a:gd name="T0" fmla="*/ 212 w 56"/>
                <a:gd name="T1" fmla="*/ 262 h 47"/>
                <a:gd name="T2" fmla="*/ 0 w 56"/>
                <a:gd name="T3" fmla="*/ 83 h 47"/>
                <a:gd name="T4" fmla="*/ 33 w 56"/>
                <a:gd name="T5" fmla="*/ 0 h 47"/>
                <a:gd name="T6" fmla="*/ 311 w 56"/>
                <a:gd name="T7" fmla="*/ 12 h 47"/>
                <a:gd name="T8" fmla="*/ 283 w 56"/>
                <a:gd name="T9" fmla="*/ 78 h 47"/>
                <a:gd name="T10" fmla="*/ 233 w 56"/>
                <a:gd name="T11" fmla="*/ 73 h 47"/>
                <a:gd name="T12" fmla="*/ 196 w 56"/>
                <a:gd name="T13" fmla="*/ 168 h 47"/>
                <a:gd name="T14" fmla="*/ 233 w 56"/>
                <a:gd name="T15" fmla="*/ 196 h 47"/>
                <a:gd name="T16" fmla="*/ 212 w 56"/>
                <a:gd name="T17" fmla="*/ 262 h 47"/>
                <a:gd name="T18" fmla="*/ 156 w 56"/>
                <a:gd name="T19" fmla="*/ 135 h 47"/>
                <a:gd name="T20" fmla="*/ 184 w 56"/>
                <a:gd name="T21" fmla="*/ 66 h 47"/>
                <a:gd name="T22" fmla="*/ 90 w 56"/>
                <a:gd name="T23" fmla="*/ 61 h 47"/>
                <a:gd name="T24" fmla="*/ 78 w 56"/>
                <a:gd name="T25" fmla="*/ 57 h 47"/>
                <a:gd name="T26" fmla="*/ 57 w 56"/>
                <a:gd name="T27" fmla="*/ 57 h 47"/>
                <a:gd name="T28" fmla="*/ 73 w 56"/>
                <a:gd name="T29" fmla="*/ 66 h 47"/>
                <a:gd name="T30" fmla="*/ 83 w 56"/>
                <a:gd name="T31" fmla="*/ 78 h 47"/>
                <a:gd name="T32" fmla="*/ 156 w 56"/>
                <a:gd name="T33" fmla="*/ 135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7"/>
                <a:gd name="T53" fmla="*/ 56 w 56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7">
                  <a:moveTo>
                    <a:pt x="38" y="4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2" y="35"/>
                    <a:pt x="42" y="35"/>
                    <a:pt x="42" y="35"/>
                  </a:cubicBezTo>
                  <a:lnTo>
                    <a:pt x="38" y="47"/>
                  </a:lnTo>
                  <a:close/>
                  <a:moveTo>
                    <a:pt x="28" y="24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10"/>
                    <a:pt x="11" y="10"/>
                    <a:pt x="10" y="10"/>
                  </a:cubicBezTo>
                  <a:cubicBezTo>
                    <a:pt x="11" y="11"/>
                    <a:pt x="12" y="11"/>
                    <a:pt x="13" y="12"/>
                  </a:cubicBezTo>
                  <a:cubicBezTo>
                    <a:pt x="13" y="13"/>
                    <a:pt x="14" y="13"/>
                    <a:pt x="15" y="14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7" name="Freeform 49"/>
            <p:cNvSpPr>
              <a:spLocks noEditPoints="1"/>
            </p:cNvSpPr>
            <p:nvPr/>
          </p:nvSpPr>
          <p:spPr bwMode="auto">
            <a:xfrm>
              <a:off x="1825" y="1531"/>
              <a:ext cx="111" cy="116"/>
            </a:xfrm>
            <a:custGeom>
              <a:avLst/>
              <a:gdLst>
                <a:gd name="T0" fmla="*/ 262 w 47"/>
                <a:gd name="T1" fmla="*/ 218 h 49"/>
                <a:gd name="T2" fmla="*/ 229 w 47"/>
                <a:gd name="T3" fmla="*/ 275 h 49"/>
                <a:gd name="T4" fmla="*/ 0 w 47"/>
                <a:gd name="T5" fmla="*/ 147 h 49"/>
                <a:gd name="T6" fmla="*/ 40 w 47"/>
                <a:gd name="T7" fmla="*/ 78 h 49"/>
                <a:gd name="T8" fmla="*/ 73 w 47"/>
                <a:gd name="T9" fmla="*/ 28 h 49"/>
                <a:gd name="T10" fmla="*/ 102 w 47"/>
                <a:gd name="T11" fmla="*/ 5 h 49"/>
                <a:gd name="T12" fmla="*/ 139 w 47"/>
                <a:gd name="T13" fmla="*/ 5 h 49"/>
                <a:gd name="T14" fmla="*/ 179 w 47"/>
                <a:gd name="T15" fmla="*/ 17 h 49"/>
                <a:gd name="T16" fmla="*/ 213 w 47"/>
                <a:gd name="T17" fmla="*/ 45 h 49"/>
                <a:gd name="T18" fmla="*/ 222 w 47"/>
                <a:gd name="T19" fmla="*/ 78 h 49"/>
                <a:gd name="T20" fmla="*/ 222 w 47"/>
                <a:gd name="T21" fmla="*/ 107 h 49"/>
                <a:gd name="T22" fmla="*/ 201 w 47"/>
                <a:gd name="T23" fmla="*/ 152 h 49"/>
                <a:gd name="T24" fmla="*/ 196 w 47"/>
                <a:gd name="T25" fmla="*/ 163 h 49"/>
                <a:gd name="T26" fmla="*/ 189 w 47"/>
                <a:gd name="T27" fmla="*/ 173 h 49"/>
                <a:gd name="T28" fmla="*/ 262 w 47"/>
                <a:gd name="T29" fmla="*/ 218 h 49"/>
                <a:gd name="T30" fmla="*/ 139 w 47"/>
                <a:gd name="T31" fmla="*/ 147 h 49"/>
                <a:gd name="T32" fmla="*/ 144 w 47"/>
                <a:gd name="T33" fmla="*/ 135 h 49"/>
                <a:gd name="T34" fmla="*/ 156 w 47"/>
                <a:gd name="T35" fmla="*/ 95 h 49"/>
                <a:gd name="T36" fmla="*/ 139 w 47"/>
                <a:gd name="T37" fmla="*/ 78 h 49"/>
                <a:gd name="T38" fmla="*/ 118 w 47"/>
                <a:gd name="T39" fmla="*/ 73 h 49"/>
                <a:gd name="T40" fmla="*/ 90 w 47"/>
                <a:gd name="T41" fmla="*/ 102 h 49"/>
                <a:gd name="T42" fmla="*/ 83 w 47"/>
                <a:gd name="T43" fmla="*/ 111 h 49"/>
                <a:gd name="T44" fmla="*/ 139 w 47"/>
                <a:gd name="T45" fmla="*/ 147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9"/>
                <a:gd name="T71" fmla="*/ 47 w 47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9">
                  <a:moveTo>
                    <a:pt x="47" y="39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9"/>
                    <a:pt x="12" y="6"/>
                    <a:pt x="13" y="5"/>
                  </a:cubicBezTo>
                  <a:cubicBezTo>
                    <a:pt x="15" y="3"/>
                    <a:pt x="16" y="2"/>
                    <a:pt x="18" y="1"/>
                  </a:cubicBezTo>
                  <a:cubicBezTo>
                    <a:pt x="20" y="1"/>
                    <a:pt x="23" y="0"/>
                    <a:pt x="25" y="1"/>
                  </a:cubicBezTo>
                  <a:cubicBezTo>
                    <a:pt x="27" y="1"/>
                    <a:pt x="30" y="2"/>
                    <a:pt x="32" y="3"/>
                  </a:cubicBezTo>
                  <a:cubicBezTo>
                    <a:pt x="34" y="4"/>
                    <a:pt x="36" y="6"/>
                    <a:pt x="38" y="8"/>
                  </a:cubicBezTo>
                  <a:cubicBezTo>
                    <a:pt x="39" y="10"/>
                    <a:pt x="40" y="12"/>
                    <a:pt x="40" y="14"/>
                  </a:cubicBezTo>
                  <a:cubicBezTo>
                    <a:pt x="40" y="16"/>
                    <a:pt x="40" y="17"/>
                    <a:pt x="40" y="19"/>
                  </a:cubicBezTo>
                  <a:cubicBezTo>
                    <a:pt x="39" y="21"/>
                    <a:pt x="38" y="24"/>
                    <a:pt x="36" y="27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1"/>
                    <a:pt x="34" y="31"/>
                    <a:pt x="34" y="31"/>
                  </a:cubicBezTo>
                  <a:lnTo>
                    <a:pt x="47" y="39"/>
                  </a:lnTo>
                  <a:close/>
                  <a:moveTo>
                    <a:pt x="25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8" y="21"/>
                    <a:pt x="28" y="19"/>
                    <a:pt x="28" y="17"/>
                  </a:cubicBezTo>
                  <a:cubicBezTo>
                    <a:pt x="28" y="16"/>
                    <a:pt x="27" y="15"/>
                    <a:pt x="25" y="14"/>
                  </a:cubicBezTo>
                  <a:cubicBezTo>
                    <a:pt x="24" y="13"/>
                    <a:pt x="22" y="12"/>
                    <a:pt x="21" y="13"/>
                  </a:cubicBezTo>
                  <a:cubicBezTo>
                    <a:pt x="19" y="14"/>
                    <a:pt x="18" y="15"/>
                    <a:pt x="16" y="18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8" name="Freeform 50"/>
            <p:cNvSpPr>
              <a:spLocks noEditPoints="1"/>
            </p:cNvSpPr>
            <p:nvPr/>
          </p:nvSpPr>
          <p:spPr bwMode="auto">
            <a:xfrm>
              <a:off x="1882" y="1441"/>
              <a:ext cx="142" cy="121"/>
            </a:xfrm>
            <a:custGeom>
              <a:avLst/>
              <a:gdLst>
                <a:gd name="T0" fmla="*/ 218 w 60"/>
                <a:gd name="T1" fmla="*/ 287 h 51"/>
                <a:gd name="T2" fmla="*/ 0 w 60"/>
                <a:gd name="T3" fmla="*/ 135 h 51"/>
                <a:gd name="T4" fmla="*/ 45 w 60"/>
                <a:gd name="T5" fmla="*/ 74 h 51"/>
                <a:gd name="T6" fmla="*/ 85 w 60"/>
                <a:gd name="T7" fmla="*/ 21 h 51"/>
                <a:gd name="T8" fmla="*/ 111 w 60"/>
                <a:gd name="T9" fmla="*/ 5 h 51"/>
                <a:gd name="T10" fmla="*/ 147 w 60"/>
                <a:gd name="T11" fmla="*/ 5 h 51"/>
                <a:gd name="T12" fmla="*/ 180 w 60"/>
                <a:gd name="T13" fmla="*/ 21 h 51"/>
                <a:gd name="T14" fmla="*/ 213 w 60"/>
                <a:gd name="T15" fmla="*/ 62 h 51"/>
                <a:gd name="T16" fmla="*/ 208 w 60"/>
                <a:gd name="T17" fmla="*/ 112 h 51"/>
                <a:gd name="T18" fmla="*/ 336 w 60"/>
                <a:gd name="T19" fmla="*/ 112 h 51"/>
                <a:gd name="T20" fmla="*/ 291 w 60"/>
                <a:gd name="T21" fmla="*/ 180 h 51"/>
                <a:gd name="T22" fmla="*/ 173 w 60"/>
                <a:gd name="T23" fmla="*/ 176 h 51"/>
                <a:gd name="T24" fmla="*/ 258 w 60"/>
                <a:gd name="T25" fmla="*/ 230 h 51"/>
                <a:gd name="T26" fmla="*/ 218 w 60"/>
                <a:gd name="T27" fmla="*/ 287 h 51"/>
                <a:gd name="T28" fmla="*/ 140 w 60"/>
                <a:gd name="T29" fmla="*/ 152 h 51"/>
                <a:gd name="T30" fmla="*/ 151 w 60"/>
                <a:gd name="T31" fmla="*/ 140 h 51"/>
                <a:gd name="T32" fmla="*/ 163 w 60"/>
                <a:gd name="T33" fmla="*/ 107 h 51"/>
                <a:gd name="T34" fmla="*/ 151 w 60"/>
                <a:gd name="T35" fmla="*/ 85 h 51"/>
                <a:gd name="T36" fmla="*/ 118 w 60"/>
                <a:gd name="T37" fmla="*/ 74 h 51"/>
                <a:gd name="T38" fmla="*/ 95 w 60"/>
                <a:gd name="T39" fmla="*/ 102 h 51"/>
                <a:gd name="T40" fmla="*/ 85 w 60"/>
                <a:gd name="T41" fmla="*/ 112 h 51"/>
                <a:gd name="T42" fmla="*/ 140 w 60"/>
                <a:gd name="T43" fmla="*/ 152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1"/>
                <a:gd name="T68" fmla="*/ 60 w 60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1">
                  <a:moveTo>
                    <a:pt x="39" y="5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8"/>
                    <a:pt x="13" y="6"/>
                    <a:pt x="15" y="4"/>
                  </a:cubicBezTo>
                  <a:cubicBezTo>
                    <a:pt x="16" y="3"/>
                    <a:pt x="18" y="2"/>
                    <a:pt x="20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30" y="2"/>
                    <a:pt x="32" y="4"/>
                  </a:cubicBezTo>
                  <a:cubicBezTo>
                    <a:pt x="35" y="6"/>
                    <a:pt x="37" y="8"/>
                    <a:pt x="38" y="11"/>
                  </a:cubicBezTo>
                  <a:cubicBezTo>
                    <a:pt x="39" y="14"/>
                    <a:pt x="39" y="17"/>
                    <a:pt x="37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39" y="51"/>
                  </a:lnTo>
                  <a:close/>
                  <a:moveTo>
                    <a:pt x="25" y="27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8" y="23"/>
                    <a:pt x="29" y="21"/>
                    <a:pt x="29" y="19"/>
                  </a:cubicBezTo>
                  <a:cubicBezTo>
                    <a:pt x="29" y="18"/>
                    <a:pt x="28" y="16"/>
                    <a:pt x="27" y="15"/>
                  </a:cubicBezTo>
                  <a:cubicBezTo>
                    <a:pt x="25" y="14"/>
                    <a:pt x="23" y="13"/>
                    <a:pt x="21" y="13"/>
                  </a:cubicBezTo>
                  <a:cubicBezTo>
                    <a:pt x="20" y="14"/>
                    <a:pt x="18" y="15"/>
                    <a:pt x="17" y="18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9" name="Freeform 51"/>
            <p:cNvSpPr>
              <a:spLocks/>
            </p:cNvSpPr>
            <p:nvPr/>
          </p:nvSpPr>
          <p:spPr bwMode="auto">
            <a:xfrm>
              <a:off x="1948" y="1356"/>
              <a:ext cx="130" cy="126"/>
            </a:xfrm>
            <a:custGeom>
              <a:avLst/>
              <a:gdLst>
                <a:gd name="T0" fmla="*/ 85 w 130"/>
                <a:gd name="T1" fmla="*/ 126 h 126"/>
                <a:gd name="T2" fmla="*/ 0 w 130"/>
                <a:gd name="T3" fmla="*/ 52 h 126"/>
                <a:gd name="T4" fmla="*/ 43 w 130"/>
                <a:gd name="T5" fmla="*/ 0 h 126"/>
                <a:gd name="T6" fmla="*/ 62 w 130"/>
                <a:gd name="T7" fmla="*/ 17 h 126"/>
                <a:gd name="T8" fmla="*/ 38 w 130"/>
                <a:gd name="T9" fmla="*/ 45 h 126"/>
                <a:gd name="T10" fmla="*/ 52 w 130"/>
                <a:gd name="T11" fmla="*/ 59 h 126"/>
                <a:gd name="T12" fmla="*/ 76 w 130"/>
                <a:gd name="T13" fmla="*/ 31 h 126"/>
                <a:gd name="T14" fmla="*/ 95 w 130"/>
                <a:gd name="T15" fmla="*/ 45 h 126"/>
                <a:gd name="T16" fmla="*/ 71 w 130"/>
                <a:gd name="T17" fmla="*/ 74 h 126"/>
                <a:gd name="T18" fmla="*/ 85 w 130"/>
                <a:gd name="T19" fmla="*/ 85 h 126"/>
                <a:gd name="T20" fmla="*/ 109 w 130"/>
                <a:gd name="T21" fmla="*/ 57 h 126"/>
                <a:gd name="T22" fmla="*/ 130 w 130"/>
                <a:gd name="T23" fmla="*/ 74 h 126"/>
                <a:gd name="T24" fmla="*/ 85 w 130"/>
                <a:gd name="T25" fmla="*/ 126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126"/>
                <a:gd name="T41" fmla="*/ 130 w 130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126">
                  <a:moveTo>
                    <a:pt x="85" y="126"/>
                  </a:moveTo>
                  <a:lnTo>
                    <a:pt x="0" y="52"/>
                  </a:lnTo>
                  <a:lnTo>
                    <a:pt x="43" y="0"/>
                  </a:lnTo>
                  <a:lnTo>
                    <a:pt x="62" y="17"/>
                  </a:lnTo>
                  <a:lnTo>
                    <a:pt x="38" y="45"/>
                  </a:lnTo>
                  <a:lnTo>
                    <a:pt x="52" y="59"/>
                  </a:lnTo>
                  <a:lnTo>
                    <a:pt x="76" y="31"/>
                  </a:lnTo>
                  <a:lnTo>
                    <a:pt x="95" y="45"/>
                  </a:lnTo>
                  <a:lnTo>
                    <a:pt x="71" y="74"/>
                  </a:lnTo>
                  <a:lnTo>
                    <a:pt x="85" y="85"/>
                  </a:lnTo>
                  <a:lnTo>
                    <a:pt x="109" y="57"/>
                  </a:lnTo>
                  <a:lnTo>
                    <a:pt x="130" y="74"/>
                  </a:lnTo>
                  <a:lnTo>
                    <a:pt x="85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0" name="Freeform 52"/>
            <p:cNvSpPr>
              <a:spLocks/>
            </p:cNvSpPr>
            <p:nvPr/>
          </p:nvSpPr>
          <p:spPr bwMode="auto">
            <a:xfrm>
              <a:off x="2012" y="1286"/>
              <a:ext cx="99" cy="127"/>
            </a:xfrm>
            <a:custGeom>
              <a:avLst/>
              <a:gdLst>
                <a:gd name="T0" fmla="*/ 78 w 99"/>
                <a:gd name="T1" fmla="*/ 127 h 127"/>
                <a:gd name="T2" fmla="*/ 0 w 99"/>
                <a:gd name="T3" fmla="*/ 49 h 127"/>
                <a:gd name="T4" fmla="*/ 47 w 99"/>
                <a:gd name="T5" fmla="*/ 0 h 127"/>
                <a:gd name="T6" fmla="*/ 66 w 99"/>
                <a:gd name="T7" fmla="*/ 18 h 127"/>
                <a:gd name="T8" fmla="*/ 38 w 99"/>
                <a:gd name="T9" fmla="*/ 44 h 127"/>
                <a:gd name="T10" fmla="*/ 52 w 99"/>
                <a:gd name="T11" fmla="*/ 59 h 127"/>
                <a:gd name="T12" fmla="*/ 78 w 99"/>
                <a:gd name="T13" fmla="*/ 33 h 127"/>
                <a:gd name="T14" fmla="*/ 95 w 99"/>
                <a:gd name="T15" fmla="*/ 49 h 127"/>
                <a:gd name="T16" fmla="*/ 69 w 99"/>
                <a:gd name="T17" fmla="*/ 75 h 127"/>
                <a:gd name="T18" fmla="*/ 99 w 99"/>
                <a:gd name="T19" fmla="*/ 106 h 127"/>
                <a:gd name="T20" fmla="*/ 78 w 99"/>
                <a:gd name="T21" fmla="*/ 127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127"/>
                <a:gd name="T35" fmla="*/ 99 w 99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127">
                  <a:moveTo>
                    <a:pt x="78" y="127"/>
                  </a:moveTo>
                  <a:lnTo>
                    <a:pt x="0" y="49"/>
                  </a:lnTo>
                  <a:lnTo>
                    <a:pt x="47" y="0"/>
                  </a:lnTo>
                  <a:lnTo>
                    <a:pt x="66" y="18"/>
                  </a:lnTo>
                  <a:lnTo>
                    <a:pt x="38" y="44"/>
                  </a:lnTo>
                  <a:lnTo>
                    <a:pt x="52" y="59"/>
                  </a:lnTo>
                  <a:lnTo>
                    <a:pt x="78" y="33"/>
                  </a:lnTo>
                  <a:lnTo>
                    <a:pt x="95" y="49"/>
                  </a:lnTo>
                  <a:lnTo>
                    <a:pt x="69" y="75"/>
                  </a:lnTo>
                  <a:lnTo>
                    <a:pt x="99" y="106"/>
                  </a:lnTo>
                  <a:lnTo>
                    <a:pt x="78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" name="Freeform 53"/>
            <p:cNvSpPr>
              <a:spLocks/>
            </p:cNvSpPr>
            <p:nvPr/>
          </p:nvSpPr>
          <p:spPr bwMode="auto">
            <a:xfrm>
              <a:off x="2078" y="1224"/>
              <a:ext cx="125" cy="130"/>
            </a:xfrm>
            <a:custGeom>
              <a:avLst/>
              <a:gdLst>
                <a:gd name="T0" fmla="*/ 73 w 125"/>
                <a:gd name="T1" fmla="*/ 130 h 130"/>
                <a:gd name="T2" fmla="*/ 0 w 125"/>
                <a:gd name="T3" fmla="*/ 45 h 130"/>
                <a:gd name="T4" fmla="*/ 52 w 125"/>
                <a:gd name="T5" fmla="*/ 0 h 130"/>
                <a:gd name="T6" fmla="*/ 69 w 125"/>
                <a:gd name="T7" fmla="*/ 19 h 130"/>
                <a:gd name="T8" fmla="*/ 40 w 125"/>
                <a:gd name="T9" fmla="*/ 45 h 130"/>
                <a:gd name="T10" fmla="*/ 52 w 125"/>
                <a:gd name="T11" fmla="*/ 59 h 130"/>
                <a:gd name="T12" fmla="*/ 80 w 125"/>
                <a:gd name="T13" fmla="*/ 36 h 130"/>
                <a:gd name="T14" fmla="*/ 95 w 125"/>
                <a:gd name="T15" fmla="*/ 54 h 130"/>
                <a:gd name="T16" fmla="*/ 69 w 125"/>
                <a:gd name="T17" fmla="*/ 78 h 130"/>
                <a:gd name="T18" fmla="*/ 80 w 125"/>
                <a:gd name="T19" fmla="*/ 92 h 130"/>
                <a:gd name="T20" fmla="*/ 109 w 125"/>
                <a:gd name="T21" fmla="*/ 66 h 130"/>
                <a:gd name="T22" fmla="*/ 125 w 125"/>
                <a:gd name="T23" fmla="*/ 85 h 130"/>
                <a:gd name="T24" fmla="*/ 73 w 125"/>
                <a:gd name="T25" fmla="*/ 13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30"/>
                <a:gd name="T41" fmla="*/ 125 w 125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30">
                  <a:moveTo>
                    <a:pt x="73" y="130"/>
                  </a:moveTo>
                  <a:lnTo>
                    <a:pt x="0" y="45"/>
                  </a:lnTo>
                  <a:lnTo>
                    <a:pt x="52" y="0"/>
                  </a:lnTo>
                  <a:lnTo>
                    <a:pt x="69" y="19"/>
                  </a:lnTo>
                  <a:lnTo>
                    <a:pt x="40" y="45"/>
                  </a:lnTo>
                  <a:lnTo>
                    <a:pt x="52" y="59"/>
                  </a:lnTo>
                  <a:lnTo>
                    <a:pt x="80" y="36"/>
                  </a:lnTo>
                  <a:lnTo>
                    <a:pt x="95" y="54"/>
                  </a:lnTo>
                  <a:lnTo>
                    <a:pt x="69" y="78"/>
                  </a:lnTo>
                  <a:lnTo>
                    <a:pt x="80" y="92"/>
                  </a:lnTo>
                  <a:lnTo>
                    <a:pt x="109" y="66"/>
                  </a:lnTo>
                  <a:lnTo>
                    <a:pt x="125" y="85"/>
                  </a:lnTo>
                  <a:lnTo>
                    <a:pt x="73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" name="Freeform 54"/>
            <p:cNvSpPr>
              <a:spLocks/>
            </p:cNvSpPr>
            <p:nvPr/>
          </p:nvSpPr>
          <p:spPr bwMode="auto">
            <a:xfrm>
              <a:off x="2170" y="1163"/>
              <a:ext cx="114" cy="118"/>
            </a:xfrm>
            <a:custGeom>
              <a:avLst/>
              <a:gdLst>
                <a:gd name="T0" fmla="*/ 124 w 48"/>
                <a:gd name="T1" fmla="*/ 0 h 50"/>
                <a:gd name="T2" fmla="*/ 176 w 48"/>
                <a:gd name="T3" fmla="*/ 61 h 50"/>
                <a:gd name="T4" fmla="*/ 135 w 48"/>
                <a:gd name="T5" fmla="*/ 61 h 50"/>
                <a:gd name="T6" fmla="*/ 102 w 48"/>
                <a:gd name="T7" fmla="*/ 73 h 50"/>
                <a:gd name="T8" fmla="*/ 74 w 48"/>
                <a:gd name="T9" fmla="*/ 118 h 50"/>
                <a:gd name="T10" fmla="*/ 90 w 48"/>
                <a:gd name="T11" fmla="*/ 172 h 50"/>
                <a:gd name="T12" fmla="*/ 140 w 48"/>
                <a:gd name="T13" fmla="*/ 205 h 50"/>
                <a:gd name="T14" fmla="*/ 192 w 48"/>
                <a:gd name="T15" fmla="*/ 196 h 50"/>
                <a:gd name="T16" fmla="*/ 214 w 48"/>
                <a:gd name="T17" fmla="*/ 168 h 50"/>
                <a:gd name="T18" fmla="*/ 226 w 48"/>
                <a:gd name="T19" fmla="*/ 135 h 50"/>
                <a:gd name="T20" fmla="*/ 271 w 48"/>
                <a:gd name="T21" fmla="*/ 196 h 50"/>
                <a:gd name="T22" fmla="*/ 249 w 48"/>
                <a:gd name="T23" fmla="*/ 229 h 50"/>
                <a:gd name="T24" fmla="*/ 226 w 48"/>
                <a:gd name="T25" fmla="*/ 250 h 50"/>
                <a:gd name="T26" fmla="*/ 185 w 48"/>
                <a:gd name="T27" fmla="*/ 267 h 50"/>
                <a:gd name="T28" fmla="*/ 152 w 48"/>
                <a:gd name="T29" fmla="*/ 278 h 50"/>
                <a:gd name="T30" fmla="*/ 86 w 48"/>
                <a:gd name="T31" fmla="*/ 262 h 50"/>
                <a:gd name="T32" fmla="*/ 33 w 48"/>
                <a:gd name="T33" fmla="*/ 217 h 50"/>
                <a:gd name="T34" fmla="*/ 5 w 48"/>
                <a:gd name="T35" fmla="*/ 168 h 50"/>
                <a:gd name="T36" fmla="*/ 5 w 48"/>
                <a:gd name="T37" fmla="*/ 111 h 50"/>
                <a:gd name="T38" fmla="*/ 24 w 48"/>
                <a:gd name="T39" fmla="*/ 61 h 50"/>
                <a:gd name="T40" fmla="*/ 62 w 48"/>
                <a:gd name="T41" fmla="*/ 28 h 50"/>
                <a:gd name="T42" fmla="*/ 90 w 48"/>
                <a:gd name="T43" fmla="*/ 12 h 50"/>
                <a:gd name="T44" fmla="*/ 124 w 48"/>
                <a:gd name="T45" fmla="*/ 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50"/>
                <a:gd name="T71" fmla="*/ 48 w 4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50">
                  <a:moveTo>
                    <a:pt x="22" y="0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28" y="11"/>
                    <a:pt x="26" y="11"/>
                    <a:pt x="24" y="11"/>
                  </a:cubicBezTo>
                  <a:cubicBezTo>
                    <a:pt x="22" y="11"/>
                    <a:pt x="20" y="12"/>
                    <a:pt x="18" y="13"/>
                  </a:cubicBezTo>
                  <a:cubicBezTo>
                    <a:pt x="15" y="15"/>
                    <a:pt x="14" y="18"/>
                    <a:pt x="13" y="21"/>
                  </a:cubicBezTo>
                  <a:cubicBezTo>
                    <a:pt x="13" y="25"/>
                    <a:pt x="14" y="28"/>
                    <a:pt x="16" y="31"/>
                  </a:cubicBezTo>
                  <a:cubicBezTo>
                    <a:pt x="18" y="35"/>
                    <a:pt x="21" y="36"/>
                    <a:pt x="25" y="37"/>
                  </a:cubicBezTo>
                  <a:cubicBezTo>
                    <a:pt x="28" y="38"/>
                    <a:pt x="31" y="37"/>
                    <a:pt x="34" y="35"/>
                  </a:cubicBezTo>
                  <a:cubicBezTo>
                    <a:pt x="36" y="34"/>
                    <a:pt x="37" y="32"/>
                    <a:pt x="38" y="30"/>
                  </a:cubicBezTo>
                  <a:cubicBezTo>
                    <a:pt x="39" y="29"/>
                    <a:pt x="39" y="27"/>
                    <a:pt x="40" y="24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3" y="42"/>
                    <a:pt x="41" y="44"/>
                    <a:pt x="40" y="45"/>
                  </a:cubicBezTo>
                  <a:cubicBezTo>
                    <a:pt x="38" y="46"/>
                    <a:pt x="35" y="48"/>
                    <a:pt x="33" y="48"/>
                  </a:cubicBezTo>
                  <a:cubicBezTo>
                    <a:pt x="31" y="49"/>
                    <a:pt x="29" y="50"/>
                    <a:pt x="27" y="50"/>
                  </a:cubicBezTo>
                  <a:cubicBezTo>
                    <a:pt x="22" y="50"/>
                    <a:pt x="18" y="49"/>
                    <a:pt x="15" y="47"/>
                  </a:cubicBezTo>
                  <a:cubicBezTo>
                    <a:pt x="11" y="45"/>
                    <a:pt x="8" y="42"/>
                    <a:pt x="6" y="39"/>
                  </a:cubicBezTo>
                  <a:cubicBezTo>
                    <a:pt x="3" y="36"/>
                    <a:pt x="2" y="33"/>
                    <a:pt x="1" y="30"/>
                  </a:cubicBezTo>
                  <a:cubicBezTo>
                    <a:pt x="0" y="27"/>
                    <a:pt x="0" y="23"/>
                    <a:pt x="1" y="20"/>
                  </a:cubicBezTo>
                  <a:cubicBezTo>
                    <a:pt x="1" y="17"/>
                    <a:pt x="2" y="14"/>
                    <a:pt x="4" y="11"/>
                  </a:cubicBezTo>
                  <a:cubicBezTo>
                    <a:pt x="6" y="9"/>
                    <a:pt x="8" y="7"/>
                    <a:pt x="11" y="5"/>
                  </a:cubicBezTo>
                  <a:cubicBezTo>
                    <a:pt x="12" y="3"/>
                    <a:pt x="14" y="2"/>
                    <a:pt x="16" y="2"/>
                  </a:cubicBezTo>
                  <a:cubicBezTo>
                    <a:pt x="18" y="1"/>
                    <a:pt x="20" y="0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3" name="Freeform 55"/>
            <p:cNvSpPr>
              <a:spLocks/>
            </p:cNvSpPr>
            <p:nvPr/>
          </p:nvSpPr>
          <p:spPr bwMode="auto">
            <a:xfrm>
              <a:off x="2236" y="1108"/>
              <a:ext cx="104" cy="126"/>
            </a:xfrm>
            <a:custGeom>
              <a:avLst/>
              <a:gdLst>
                <a:gd name="T0" fmla="*/ 78 w 104"/>
                <a:gd name="T1" fmla="*/ 126 h 126"/>
                <a:gd name="T2" fmla="*/ 33 w 104"/>
                <a:gd name="T3" fmla="*/ 50 h 126"/>
                <a:gd name="T4" fmla="*/ 12 w 104"/>
                <a:gd name="T5" fmla="*/ 64 h 126"/>
                <a:gd name="T6" fmla="*/ 0 w 104"/>
                <a:gd name="T7" fmla="*/ 41 h 126"/>
                <a:gd name="T8" fmla="*/ 69 w 104"/>
                <a:gd name="T9" fmla="*/ 0 h 126"/>
                <a:gd name="T10" fmla="*/ 83 w 104"/>
                <a:gd name="T11" fmla="*/ 22 h 126"/>
                <a:gd name="T12" fmla="*/ 62 w 104"/>
                <a:gd name="T13" fmla="*/ 36 h 126"/>
                <a:gd name="T14" fmla="*/ 104 w 104"/>
                <a:gd name="T15" fmla="*/ 109 h 126"/>
                <a:gd name="T16" fmla="*/ 78 w 104"/>
                <a:gd name="T17" fmla="*/ 126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126"/>
                <a:gd name="T29" fmla="*/ 104 w 104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126">
                  <a:moveTo>
                    <a:pt x="78" y="126"/>
                  </a:moveTo>
                  <a:lnTo>
                    <a:pt x="33" y="50"/>
                  </a:lnTo>
                  <a:lnTo>
                    <a:pt x="12" y="64"/>
                  </a:lnTo>
                  <a:lnTo>
                    <a:pt x="0" y="41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62" y="36"/>
                  </a:lnTo>
                  <a:lnTo>
                    <a:pt x="104" y="109"/>
                  </a:lnTo>
                  <a:lnTo>
                    <a:pt x="78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" name="Freeform 56"/>
            <p:cNvSpPr>
              <a:spLocks/>
            </p:cNvSpPr>
            <p:nvPr/>
          </p:nvSpPr>
          <p:spPr bwMode="auto">
            <a:xfrm>
              <a:off x="2326" y="1052"/>
              <a:ext cx="128" cy="134"/>
            </a:xfrm>
            <a:custGeom>
              <a:avLst/>
              <a:gdLst>
                <a:gd name="T0" fmla="*/ 0 w 54"/>
                <a:gd name="T1" fmla="*/ 106 h 57"/>
                <a:gd name="T2" fmla="*/ 66 w 54"/>
                <a:gd name="T3" fmla="*/ 73 h 57"/>
                <a:gd name="T4" fmla="*/ 123 w 54"/>
                <a:gd name="T5" fmla="*/ 188 h 57"/>
                <a:gd name="T6" fmla="*/ 140 w 54"/>
                <a:gd name="T7" fmla="*/ 221 h 57"/>
                <a:gd name="T8" fmla="*/ 152 w 54"/>
                <a:gd name="T9" fmla="*/ 237 h 57"/>
                <a:gd name="T10" fmla="*/ 173 w 54"/>
                <a:gd name="T11" fmla="*/ 249 h 57"/>
                <a:gd name="T12" fmla="*/ 197 w 54"/>
                <a:gd name="T13" fmla="*/ 242 h 57"/>
                <a:gd name="T14" fmla="*/ 218 w 54"/>
                <a:gd name="T15" fmla="*/ 226 h 57"/>
                <a:gd name="T16" fmla="*/ 225 w 54"/>
                <a:gd name="T17" fmla="*/ 205 h 57"/>
                <a:gd name="T18" fmla="*/ 218 w 54"/>
                <a:gd name="T19" fmla="*/ 188 h 57"/>
                <a:gd name="T20" fmla="*/ 209 w 54"/>
                <a:gd name="T21" fmla="*/ 148 h 57"/>
                <a:gd name="T22" fmla="*/ 197 w 54"/>
                <a:gd name="T23" fmla="*/ 132 h 57"/>
                <a:gd name="T24" fmla="*/ 152 w 54"/>
                <a:gd name="T25" fmla="*/ 33 h 57"/>
                <a:gd name="T26" fmla="*/ 213 w 54"/>
                <a:gd name="T27" fmla="*/ 0 h 57"/>
                <a:gd name="T28" fmla="*/ 275 w 54"/>
                <a:gd name="T29" fmla="*/ 127 h 57"/>
                <a:gd name="T30" fmla="*/ 299 w 54"/>
                <a:gd name="T31" fmla="*/ 188 h 57"/>
                <a:gd name="T32" fmla="*/ 299 w 54"/>
                <a:gd name="T33" fmla="*/ 226 h 57"/>
                <a:gd name="T34" fmla="*/ 275 w 54"/>
                <a:gd name="T35" fmla="*/ 266 h 57"/>
                <a:gd name="T36" fmla="*/ 225 w 54"/>
                <a:gd name="T37" fmla="*/ 299 h 57"/>
                <a:gd name="T38" fmla="*/ 168 w 54"/>
                <a:gd name="T39" fmla="*/ 315 h 57"/>
                <a:gd name="T40" fmla="*/ 123 w 54"/>
                <a:gd name="T41" fmla="*/ 310 h 57"/>
                <a:gd name="T42" fmla="*/ 95 w 54"/>
                <a:gd name="T43" fmla="*/ 282 h 57"/>
                <a:gd name="T44" fmla="*/ 62 w 54"/>
                <a:gd name="T45" fmla="*/ 226 h 57"/>
                <a:gd name="T46" fmla="*/ 50 w 54"/>
                <a:gd name="T47" fmla="*/ 205 h 57"/>
                <a:gd name="T48" fmla="*/ 0 w 54"/>
                <a:gd name="T49" fmla="*/ 106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0" y="19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7"/>
                    <a:pt x="24" y="39"/>
                    <a:pt x="25" y="40"/>
                  </a:cubicBezTo>
                  <a:cubicBezTo>
                    <a:pt x="26" y="42"/>
                    <a:pt x="27" y="43"/>
                    <a:pt x="27" y="43"/>
                  </a:cubicBezTo>
                  <a:cubicBezTo>
                    <a:pt x="28" y="44"/>
                    <a:pt x="30" y="45"/>
                    <a:pt x="31" y="45"/>
                  </a:cubicBezTo>
                  <a:cubicBezTo>
                    <a:pt x="32" y="45"/>
                    <a:pt x="34" y="44"/>
                    <a:pt x="35" y="44"/>
                  </a:cubicBezTo>
                  <a:cubicBezTo>
                    <a:pt x="37" y="43"/>
                    <a:pt x="38" y="42"/>
                    <a:pt x="39" y="41"/>
                  </a:cubicBezTo>
                  <a:cubicBezTo>
                    <a:pt x="40" y="40"/>
                    <a:pt x="40" y="39"/>
                    <a:pt x="40" y="37"/>
                  </a:cubicBezTo>
                  <a:cubicBezTo>
                    <a:pt x="40" y="36"/>
                    <a:pt x="40" y="35"/>
                    <a:pt x="39" y="34"/>
                  </a:cubicBezTo>
                  <a:cubicBezTo>
                    <a:pt x="39" y="32"/>
                    <a:pt x="38" y="30"/>
                    <a:pt x="37" y="27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8"/>
                    <a:pt x="53" y="31"/>
                    <a:pt x="53" y="34"/>
                  </a:cubicBezTo>
                  <a:cubicBezTo>
                    <a:pt x="54" y="36"/>
                    <a:pt x="54" y="39"/>
                    <a:pt x="53" y="41"/>
                  </a:cubicBezTo>
                  <a:cubicBezTo>
                    <a:pt x="52" y="43"/>
                    <a:pt x="51" y="46"/>
                    <a:pt x="49" y="48"/>
                  </a:cubicBezTo>
                  <a:cubicBezTo>
                    <a:pt x="47" y="50"/>
                    <a:pt x="44" y="52"/>
                    <a:pt x="40" y="54"/>
                  </a:cubicBezTo>
                  <a:cubicBezTo>
                    <a:pt x="36" y="55"/>
                    <a:pt x="33" y="56"/>
                    <a:pt x="30" y="57"/>
                  </a:cubicBezTo>
                  <a:cubicBezTo>
                    <a:pt x="27" y="57"/>
                    <a:pt x="25" y="57"/>
                    <a:pt x="22" y="56"/>
                  </a:cubicBezTo>
                  <a:cubicBezTo>
                    <a:pt x="20" y="55"/>
                    <a:pt x="18" y="53"/>
                    <a:pt x="17" y="51"/>
                  </a:cubicBezTo>
                  <a:cubicBezTo>
                    <a:pt x="15" y="49"/>
                    <a:pt x="13" y="46"/>
                    <a:pt x="11" y="41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" name="Freeform 57"/>
            <p:cNvSpPr>
              <a:spLocks noEditPoints="1"/>
            </p:cNvSpPr>
            <p:nvPr/>
          </p:nvSpPr>
          <p:spPr bwMode="auto">
            <a:xfrm>
              <a:off x="2449" y="1021"/>
              <a:ext cx="120" cy="125"/>
            </a:xfrm>
            <a:custGeom>
              <a:avLst/>
              <a:gdLst>
                <a:gd name="T0" fmla="*/ 89 w 51"/>
                <a:gd name="T1" fmla="*/ 295 h 53"/>
                <a:gd name="T2" fmla="*/ 0 w 51"/>
                <a:gd name="T3" fmla="*/ 45 h 53"/>
                <a:gd name="T4" fmla="*/ 73 w 51"/>
                <a:gd name="T5" fmla="*/ 21 h 53"/>
                <a:gd name="T6" fmla="*/ 127 w 51"/>
                <a:gd name="T7" fmla="*/ 5 h 53"/>
                <a:gd name="T8" fmla="*/ 160 w 51"/>
                <a:gd name="T9" fmla="*/ 5 h 53"/>
                <a:gd name="T10" fmla="*/ 193 w 51"/>
                <a:gd name="T11" fmla="*/ 21 h 53"/>
                <a:gd name="T12" fmla="*/ 209 w 51"/>
                <a:gd name="T13" fmla="*/ 57 h 53"/>
                <a:gd name="T14" fmla="*/ 216 w 51"/>
                <a:gd name="T15" fmla="*/ 111 h 53"/>
                <a:gd name="T16" fmla="*/ 184 w 51"/>
                <a:gd name="T17" fmla="*/ 151 h 53"/>
                <a:gd name="T18" fmla="*/ 282 w 51"/>
                <a:gd name="T19" fmla="*/ 222 h 53"/>
                <a:gd name="T20" fmla="*/ 209 w 51"/>
                <a:gd name="T21" fmla="*/ 250 h 53"/>
                <a:gd name="T22" fmla="*/ 115 w 51"/>
                <a:gd name="T23" fmla="*/ 172 h 53"/>
                <a:gd name="T24" fmla="*/ 151 w 51"/>
                <a:gd name="T25" fmla="*/ 274 h 53"/>
                <a:gd name="T26" fmla="*/ 89 w 51"/>
                <a:gd name="T27" fmla="*/ 295 h 53"/>
                <a:gd name="T28" fmla="*/ 106 w 51"/>
                <a:gd name="T29" fmla="*/ 139 h 53"/>
                <a:gd name="T30" fmla="*/ 115 w 51"/>
                <a:gd name="T31" fmla="*/ 134 h 53"/>
                <a:gd name="T32" fmla="*/ 151 w 51"/>
                <a:gd name="T33" fmla="*/ 118 h 53"/>
                <a:gd name="T34" fmla="*/ 151 w 51"/>
                <a:gd name="T35" fmla="*/ 90 h 53"/>
                <a:gd name="T36" fmla="*/ 127 w 51"/>
                <a:gd name="T37" fmla="*/ 66 h 53"/>
                <a:gd name="T38" fmla="*/ 94 w 51"/>
                <a:gd name="T39" fmla="*/ 73 h 53"/>
                <a:gd name="T40" fmla="*/ 82 w 51"/>
                <a:gd name="T41" fmla="*/ 73 h 53"/>
                <a:gd name="T42" fmla="*/ 106 w 51"/>
                <a:gd name="T43" fmla="*/ 139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53"/>
                <a:gd name="T68" fmla="*/ 51 w 51"/>
                <a:gd name="T69" fmla="*/ 53 h 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53">
                  <a:moveTo>
                    <a:pt x="16" y="5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8" y="2"/>
                    <a:pt x="21" y="1"/>
                    <a:pt x="23" y="1"/>
                  </a:cubicBezTo>
                  <a:cubicBezTo>
                    <a:pt x="26" y="0"/>
                    <a:pt x="28" y="1"/>
                    <a:pt x="29" y="1"/>
                  </a:cubicBezTo>
                  <a:cubicBezTo>
                    <a:pt x="31" y="2"/>
                    <a:pt x="33" y="3"/>
                    <a:pt x="35" y="4"/>
                  </a:cubicBezTo>
                  <a:cubicBezTo>
                    <a:pt x="36" y="6"/>
                    <a:pt x="37" y="8"/>
                    <a:pt x="38" y="10"/>
                  </a:cubicBezTo>
                  <a:cubicBezTo>
                    <a:pt x="39" y="14"/>
                    <a:pt x="40" y="17"/>
                    <a:pt x="39" y="20"/>
                  </a:cubicBezTo>
                  <a:cubicBezTo>
                    <a:pt x="38" y="22"/>
                    <a:pt x="36" y="25"/>
                    <a:pt x="33" y="27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7" y="49"/>
                    <a:pt x="27" y="49"/>
                    <a:pt x="27" y="49"/>
                  </a:cubicBezTo>
                  <a:lnTo>
                    <a:pt x="16" y="53"/>
                  </a:lnTo>
                  <a:close/>
                  <a:moveTo>
                    <a:pt x="19" y="25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4" y="23"/>
                    <a:pt x="26" y="22"/>
                    <a:pt x="27" y="21"/>
                  </a:cubicBezTo>
                  <a:cubicBezTo>
                    <a:pt x="27" y="20"/>
                    <a:pt x="28" y="18"/>
                    <a:pt x="27" y="16"/>
                  </a:cubicBezTo>
                  <a:cubicBezTo>
                    <a:pt x="26" y="14"/>
                    <a:pt x="25" y="13"/>
                    <a:pt x="23" y="12"/>
                  </a:cubicBezTo>
                  <a:cubicBezTo>
                    <a:pt x="22" y="11"/>
                    <a:pt x="20" y="12"/>
                    <a:pt x="17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" name="Freeform 58"/>
            <p:cNvSpPr>
              <a:spLocks/>
            </p:cNvSpPr>
            <p:nvPr/>
          </p:nvSpPr>
          <p:spPr bwMode="auto">
            <a:xfrm>
              <a:off x="2553" y="988"/>
              <a:ext cx="94" cy="125"/>
            </a:xfrm>
            <a:custGeom>
              <a:avLst/>
              <a:gdLst>
                <a:gd name="T0" fmla="*/ 28 w 94"/>
                <a:gd name="T1" fmla="*/ 125 h 125"/>
                <a:gd name="T2" fmla="*/ 0 w 94"/>
                <a:gd name="T3" fmla="*/ 16 h 125"/>
                <a:gd name="T4" fmla="*/ 66 w 94"/>
                <a:gd name="T5" fmla="*/ 0 h 125"/>
                <a:gd name="T6" fmla="*/ 73 w 94"/>
                <a:gd name="T7" fmla="*/ 24 h 125"/>
                <a:gd name="T8" fmla="*/ 35 w 94"/>
                <a:gd name="T9" fmla="*/ 33 h 125"/>
                <a:gd name="T10" fmla="*/ 40 w 94"/>
                <a:gd name="T11" fmla="*/ 52 h 125"/>
                <a:gd name="T12" fmla="*/ 75 w 94"/>
                <a:gd name="T13" fmla="*/ 42 h 125"/>
                <a:gd name="T14" fmla="*/ 83 w 94"/>
                <a:gd name="T15" fmla="*/ 66 h 125"/>
                <a:gd name="T16" fmla="*/ 47 w 94"/>
                <a:gd name="T17" fmla="*/ 76 h 125"/>
                <a:gd name="T18" fmla="*/ 52 w 94"/>
                <a:gd name="T19" fmla="*/ 94 h 125"/>
                <a:gd name="T20" fmla="*/ 90 w 94"/>
                <a:gd name="T21" fmla="*/ 85 h 125"/>
                <a:gd name="T22" fmla="*/ 94 w 94"/>
                <a:gd name="T23" fmla="*/ 109 h 125"/>
                <a:gd name="T24" fmla="*/ 28 w 94"/>
                <a:gd name="T25" fmla="*/ 125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25"/>
                <a:gd name="T41" fmla="*/ 94 w 94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25">
                  <a:moveTo>
                    <a:pt x="28" y="125"/>
                  </a:moveTo>
                  <a:lnTo>
                    <a:pt x="0" y="16"/>
                  </a:lnTo>
                  <a:lnTo>
                    <a:pt x="66" y="0"/>
                  </a:lnTo>
                  <a:lnTo>
                    <a:pt x="73" y="24"/>
                  </a:lnTo>
                  <a:lnTo>
                    <a:pt x="35" y="33"/>
                  </a:lnTo>
                  <a:lnTo>
                    <a:pt x="40" y="52"/>
                  </a:lnTo>
                  <a:lnTo>
                    <a:pt x="75" y="42"/>
                  </a:lnTo>
                  <a:lnTo>
                    <a:pt x="83" y="66"/>
                  </a:lnTo>
                  <a:lnTo>
                    <a:pt x="47" y="76"/>
                  </a:lnTo>
                  <a:lnTo>
                    <a:pt x="52" y="94"/>
                  </a:lnTo>
                  <a:lnTo>
                    <a:pt x="90" y="85"/>
                  </a:lnTo>
                  <a:lnTo>
                    <a:pt x="94" y="109"/>
                  </a:lnTo>
                  <a:lnTo>
                    <a:pt x="28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7" name="Freeform 59"/>
            <p:cNvSpPr>
              <a:spLocks/>
            </p:cNvSpPr>
            <p:nvPr/>
          </p:nvSpPr>
          <p:spPr bwMode="auto">
            <a:xfrm>
              <a:off x="2704" y="960"/>
              <a:ext cx="106" cy="122"/>
            </a:xfrm>
            <a:custGeom>
              <a:avLst/>
              <a:gdLst>
                <a:gd name="T0" fmla="*/ 0 w 45"/>
                <a:gd name="T1" fmla="*/ 28 h 52"/>
                <a:gd name="T2" fmla="*/ 66 w 45"/>
                <a:gd name="T3" fmla="*/ 21 h 52"/>
                <a:gd name="T4" fmla="*/ 82 w 45"/>
                <a:gd name="T5" fmla="*/ 148 h 52"/>
                <a:gd name="T6" fmla="*/ 90 w 45"/>
                <a:gd name="T7" fmla="*/ 188 h 52"/>
                <a:gd name="T8" fmla="*/ 94 w 45"/>
                <a:gd name="T9" fmla="*/ 204 h 52"/>
                <a:gd name="T10" fmla="*/ 111 w 45"/>
                <a:gd name="T11" fmla="*/ 221 h 52"/>
                <a:gd name="T12" fmla="*/ 139 w 45"/>
                <a:gd name="T13" fmla="*/ 221 h 52"/>
                <a:gd name="T14" fmla="*/ 160 w 45"/>
                <a:gd name="T15" fmla="*/ 216 h 52"/>
                <a:gd name="T16" fmla="*/ 172 w 45"/>
                <a:gd name="T17" fmla="*/ 197 h 52"/>
                <a:gd name="T18" fmla="*/ 177 w 45"/>
                <a:gd name="T19" fmla="*/ 176 h 52"/>
                <a:gd name="T20" fmla="*/ 172 w 45"/>
                <a:gd name="T21" fmla="*/ 138 h 52"/>
                <a:gd name="T22" fmla="*/ 172 w 45"/>
                <a:gd name="T23" fmla="*/ 122 h 52"/>
                <a:gd name="T24" fmla="*/ 160 w 45"/>
                <a:gd name="T25" fmla="*/ 12 h 52"/>
                <a:gd name="T26" fmla="*/ 233 w 45"/>
                <a:gd name="T27" fmla="*/ 0 h 52"/>
                <a:gd name="T28" fmla="*/ 245 w 45"/>
                <a:gd name="T29" fmla="*/ 138 h 52"/>
                <a:gd name="T30" fmla="*/ 250 w 45"/>
                <a:gd name="T31" fmla="*/ 204 h 52"/>
                <a:gd name="T32" fmla="*/ 233 w 45"/>
                <a:gd name="T33" fmla="*/ 242 h 52"/>
                <a:gd name="T34" fmla="*/ 200 w 45"/>
                <a:gd name="T35" fmla="*/ 270 h 52"/>
                <a:gd name="T36" fmla="*/ 144 w 45"/>
                <a:gd name="T37" fmla="*/ 282 h 52"/>
                <a:gd name="T38" fmla="*/ 90 w 45"/>
                <a:gd name="T39" fmla="*/ 282 h 52"/>
                <a:gd name="T40" fmla="*/ 45 w 45"/>
                <a:gd name="T41" fmla="*/ 258 h 52"/>
                <a:gd name="T42" fmla="*/ 28 w 45"/>
                <a:gd name="T43" fmla="*/ 225 h 52"/>
                <a:gd name="T44" fmla="*/ 12 w 45"/>
                <a:gd name="T45" fmla="*/ 164 h 52"/>
                <a:gd name="T46" fmla="*/ 12 w 45"/>
                <a:gd name="T47" fmla="*/ 138 h 52"/>
                <a:gd name="T48" fmla="*/ 0 w 45"/>
                <a:gd name="T49" fmla="*/ 28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52"/>
                <a:gd name="T77" fmla="*/ 45 w 45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52">
                  <a:moveTo>
                    <a:pt x="0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30"/>
                    <a:pt x="16" y="32"/>
                    <a:pt x="16" y="34"/>
                  </a:cubicBezTo>
                  <a:cubicBezTo>
                    <a:pt x="16" y="35"/>
                    <a:pt x="17" y="37"/>
                    <a:pt x="17" y="37"/>
                  </a:cubicBezTo>
                  <a:cubicBezTo>
                    <a:pt x="18" y="39"/>
                    <a:pt x="19" y="39"/>
                    <a:pt x="20" y="40"/>
                  </a:cubicBezTo>
                  <a:cubicBezTo>
                    <a:pt x="21" y="40"/>
                    <a:pt x="23" y="41"/>
                    <a:pt x="25" y="40"/>
                  </a:cubicBezTo>
                  <a:cubicBezTo>
                    <a:pt x="27" y="40"/>
                    <a:pt x="28" y="40"/>
                    <a:pt x="29" y="39"/>
                  </a:cubicBezTo>
                  <a:cubicBezTo>
                    <a:pt x="30" y="38"/>
                    <a:pt x="31" y="37"/>
                    <a:pt x="31" y="36"/>
                  </a:cubicBezTo>
                  <a:cubicBezTo>
                    <a:pt x="32" y="35"/>
                    <a:pt x="32" y="34"/>
                    <a:pt x="32" y="32"/>
                  </a:cubicBezTo>
                  <a:cubicBezTo>
                    <a:pt x="32" y="31"/>
                    <a:pt x="32" y="28"/>
                    <a:pt x="31" y="25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31"/>
                    <a:pt x="45" y="34"/>
                    <a:pt x="45" y="37"/>
                  </a:cubicBezTo>
                  <a:cubicBezTo>
                    <a:pt x="44" y="39"/>
                    <a:pt x="43" y="42"/>
                    <a:pt x="42" y="44"/>
                  </a:cubicBezTo>
                  <a:cubicBezTo>
                    <a:pt x="41" y="46"/>
                    <a:pt x="39" y="47"/>
                    <a:pt x="36" y="49"/>
                  </a:cubicBezTo>
                  <a:cubicBezTo>
                    <a:pt x="33" y="50"/>
                    <a:pt x="30" y="51"/>
                    <a:pt x="26" y="51"/>
                  </a:cubicBezTo>
                  <a:cubicBezTo>
                    <a:pt x="22" y="52"/>
                    <a:pt x="18" y="52"/>
                    <a:pt x="16" y="51"/>
                  </a:cubicBezTo>
                  <a:cubicBezTo>
                    <a:pt x="13" y="50"/>
                    <a:pt x="10" y="49"/>
                    <a:pt x="8" y="47"/>
                  </a:cubicBezTo>
                  <a:cubicBezTo>
                    <a:pt x="7" y="46"/>
                    <a:pt x="5" y="44"/>
                    <a:pt x="5" y="41"/>
                  </a:cubicBezTo>
                  <a:cubicBezTo>
                    <a:pt x="4" y="39"/>
                    <a:pt x="3" y="35"/>
                    <a:pt x="2" y="30"/>
                  </a:cubicBezTo>
                  <a:cubicBezTo>
                    <a:pt x="2" y="25"/>
                    <a:pt x="2" y="25"/>
                    <a:pt x="2" y="2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" name="Freeform 60"/>
            <p:cNvSpPr>
              <a:spLocks/>
            </p:cNvSpPr>
            <p:nvPr/>
          </p:nvSpPr>
          <p:spPr bwMode="auto">
            <a:xfrm>
              <a:off x="2839" y="960"/>
              <a:ext cx="108" cy="111"/>
            </a:xfrm>
            <a:custGeom>
              <a:avLst/>
              <a:gdLst>
                <a:gd name="T0" fmla="*/ 0 w 46"/>
                <a:gd name="T1" fmla="*/ 262 h 47"/>
                <a:gd name="T2" fmla="*/ 0 w 46"/>
                <a:gd name="T3" fmla="*/ 0 h 47"/>
                <a:gd name="T4" fmla="*/ 73 w 46"/>
                <a:gd name="T5" fmla="*/ 0 h 47"/>
                <a:gd name="T6" fmla="*/ 164 w 46"/>
                <a:gd name="T7" fmla="*/ 135 h 47"/>
                <a:gd name="T8" fmla="*/ 176 w 46"/>
                <a:gd name="T9" fmla="*/ 151 h 47"/>
                <a:gd name="T10" fmla="*/ 188 w 46"/>
                <a:gd name="T11" fmla="*/ 184 h 47"/>
                <a:gd name="T12" fmla="*/ 188 w 46"/>
                <a:gd name="T13" fmla="*/ 151 h 47"/>
                <a:gd name="T14" fmla="*/ 188 w 46"/>
                <a:gd name="T15" fmla="*/ 128 h 47"/>
                <a:gd name="T16" fmla="*/ 188 w 46"/>
                <a:gd name="T17" fmla="*/ 0 h 47"/>
                <a:gd name="T18" fmla="*/ 254 w 46"/>
                <a:gd name="T19" fmla="*/ 0 h 47"/>
                <a:gd name="T20" fmla="*/ 254 w 46"/>
                <a:gd name="T21" fmla="*/ 262 h 47"/>
                <a:gd name="T22" fmla="*/ 188 w 46"/>
                <a:gd name="T23" fmla="*/ 262 h 47"/>
                <a:gd name="T24" fmla="*/ 89 w 46"/>
                <a:gd name="T25" fmla="*/ 128 h 47"/>
                <a:gd name="T26" fmla="*/ 77 w 46"/>
                <a:gd name="T27" fmla="*/ 111 h 47"/>
                <a:gd name="T28" fmla="*/ 66 w 46"/>
                <a:gd name="T29" fmla="*/ 78 h 47"/>
                <a:gd name="T30" fmla="*/ 66 w 46"/>
                <a:gd name="T31" fmla="*/ 111 h 47"/>
                <a:gd name="T32" fmla="*/ 66 w 46"/>
                <a:gd name="T33" fmla="*/ 135 h 47"/>
                <a:gd name="T34" fmla="*/ 66 w 46"/>
                <a:gd name="T35" fmla="*/ 262 h 47"/>
                <a:gd name="T36" fmla="*/ 0 w 46"/>
                <a:gd name="T37" fmla="*/ 262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47"/>
                <a:gd name="T59" fmla="*/ 46 w 46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47">
                  <a:moveTo>
                    <a:pt x="0" y="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5"/>
                    <a:pt x="31" y="26"/>
                    <a:pt x="32" y="27"/>
                  </a:cubicBezTo>
                  <a:cubicBezTo>
                    <a:pt x="33" y="29"/>
                    <a:pt x="34" y="31"/>
                    <a:pt x="34" y="33"/>
                  </a:cubicBezTo>
                  <a:cubicBezTo>
                    <a:pt x="34" y="31"/>
                    <a:pt x="34" y="29"/>
                    <a:pt x="34" y="27"/>
                  </a:cubicBezTo>
                  <a:cubicBezTo>
                    <a:pt x="34" y="26"/>
                    <a:pt x="34" y="24"/>
                    <a:pt x="34" y="2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4" y="20"/>
                  </a:cubicBezTo>
                  <a:cubicBezTo>
                    <a:pt x="13" y="18"/>
                    <a:pt x="13" y="16"/>
                    <a:pt x="12" y="14"/>
                  </a:cubicBezTo>
                  <a:cubicBezTo>
                    <a:pt x="12" y="16"/>
                    <a:pt x="12" y="18"/>
                    <a:pt x="12" y="20"/>
                  </a:cubicBezTo>
                  <a:cubicBezTo>
                    <a:pt x="12" y="21"/>
                    <a:pt x="12" y="22"/>
                    <a:pt x="12" y="24"/>
                  </a:cubicBezTo>
                  <a:cubicBezTo>
                    <a:pt x="12" y="47"/>
                    <a:pt x="12" y="47"/>
                    <a:pt x="12" y="47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9" name="Freeform 61"/>
            <p:cNvSpPr>
              <a:spLocks/>
            </p:cNvSpPr>
            <p:nvPr/>
          </p:nvSpPr>
          <p:spPr bwMode="auto">
            <a:xfrm>
              <a:off x="2971" y="962"/>
              <a:ext cx="42" cy="116"/>
            </a:xfrm>
            <a:custGeom>
              <a:avLst/>
              <a:gdLst>
                <a:gd name="T0" fmla="*/ 0 w 42"/>
                <a:gd name="T1" fmla="*/ 113 h 116"/>
                <a:gd name="T2" fmla="*/ 12 w 42"/>
                <a:gd name="T3" fmla="*/ 0 h 116"/>
                <a:gd name="T4" fmla="*/ 42 w 42"/>
                <a:gd name="T5" fmla="*/ 5 h 116"/>
                <a:gd name="T6" fmla="*/ 31 w 42"/>
                <a:gd name="T7" fmla="*/ 116 h 116"/>
                <a:gd name="T8" fmla="*/ 0 w 42"/>
                <a:gd name="T9" fmla="*/ 113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16"/>
                <a:gd name="T17" fmla="*/ 42 w 42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16">
                  <a:moveTo>
                    <a:pt x="0" y="113"/>
                  </a:moveTo>
                  <a:lnTo>
                    <a:pt x="12" y="0"/>
                  </a:lnTo>
                  <a:lnTo>
                    <a:pt x="42" y="5"/>
                  </a:lnTo>
                  <a:lnTo>
                    <a:pt x="31" y="116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" name="Freeform 62"/>
            <p:cNvSpPr>
              <a:spLocks/>
            </p:cNvSpPr>
            <p:nvPr/>
          </p:nvSpPr>
          <p:spPr bwMode="auto">
            <a:xfrm>
              <a:off x="3032" y="967"/>
              <a:ext cx="116" cy="123"/>
            </a:xfrm>
            <a:custGeom>
              <a:avLst/>
              <a:gdLst>
                <a:gd name="T0" fmla="*/ 62 w 49"/>
                <a:gd name="T1" fmla="*/ 279 h 52"/>
                <a:gd name="T2" fmla="*/ 0 w 49"/>
                <a:gd name="T3" fmla="*/ 0 h 52"/>
                <a:gd name="T4" fmla="*/ 73 w 49"/>
                <a:gd name="T5" fmla="*/ 12 h 52"/>
                <a:gd name="T6" fmla="*/ 102 w 49"/>
                <a:gd name="T7" fmla="*/ 168 h 52"/>
                <a:gd name="T8" fmla="*/ 102 w 49"/>
                <a:gd name="T9" fmla="*/ 180 h 52"/>
                <a:gd name="T10" fmla="*/ 107 w 49"/>
                <a:gd name="T11" fmla="*/ 208 h 52"/>
                <a:gd name="T12" fmla="*/ 111 w 49"/>
                <a:gd name="T13" fmla="*/ 185 h 52"/>
                <a:gd name="T14" fmla="*/ 118 w 49"/>
                <a:gd name="T15" fmla="*/ 173 h 52"/>
                <a:gd name="T16" fmla="*/ 196 w 49"/>
                <a:gd name="T17" fmla="*/ 33 h 52"/>
                <a:gd name="T18" fmla="*/ 275 w 49"/>
                <a:gd name="T19" fmla="*/ 50 h 52"/>
                <a:gd name="T20" fmla="*/ 118 w 49"/>
                <a:gd name="T21" fmla="*/ 291 h 52"/>
                <a:gd name="T22" fmla="*/ 62 w 49"/>
                <a:gd name="T23" fmla="*/ 279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2"/>
                <a:gd name="T38" fmla="*/ 49 w 49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2">
                  <a:moveTo>
                    <a:pt x="11" y="5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1"/>
                    <a:pt x="18" y="32"/>
                  </a:cubicBezTo>
                  <a:cubicBezTo>
                    <a:pt x="18" y="33"/>
                    <a:pt x="18" y="35"/>
                    <a:pt x="19" y="37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1" y="32"/>
                    <a:pt x="21" y="31"/>
                    <a:pt x="21" y="31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21" y="52"/>
                    <a:pt x="21" y="52"/>
                    <a:pt x="21" y="52"/>
                  </a:cubicBezTo>
                  <a:lnTo>
                    <a:pt x="1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1" name="Freeform 63"/>
            <p:cNvSpPr>
              <a:spLocks/>
            </p:cNvSpPr>
            <p:nvPr/>
          </p:nvSpPr>
          <p:spPr bwMode="auto">
            <a:xfrm>
              <a:off x="3136" y="993"/>
              <a:ext cx="97" cy="125"/>
            </a:xfrm>
            <a:custGeom>
              <a:avLst/>
              <a:gdLst>
                <a:gd name="T0" fmla="*/ 0 w 97"/>
                <a:gd name="T1" fmla="*/ 108 h 125"/>
                <a:gd name="T2" fmla="*/ 31 w 97"/>
                <a:gd name="T3" fmla="*/ 0 h 125"/>
                <a:gd name="T4" fmla="*/ 97 w 97"/>
                <a:gd name="T5" fmla="*/ 16 h 125"/>
                <a:gd name="T6" fmla="*/ 90 w 97"/>
                <a:gd name="T7" fmla="*/ 40 h 125"/>
                <a:gd name="T8" fmla="*/ 52 w 97"/>
                <a:gd name="T9" fmla="*/ 30 h 125"/>
                <a:gd name="T10" fmla="*/ 48 w 97"/>
                <a:gd name="T11" fmla="*/ 49 h 125"/>
                <a:gd name="T12" fmla="*/ 83 w 97"/>
                <a:gd name="T13" fmla="*/ 59 h 125"/>
                <a:gd name="T14" fmla="*/ 76 w 97"/>
                <a:gd name="T15" fmla="*/ 82 h 125"/>
                <a:gd name="T16" fmla="*/ 40 w 97"/>
                <a:gd name="T17" fmla="*/ 73 h 125"/>
                <a:gd name="T18" fmla="*/ 36 w 97"/>
                <a:gd name="T19" fmla="*/ 92 h 125"/>
                <a:gd name="T20" fmla="*/ 73 w 97"/>
                <a:gd name="T21" fmla="*/ 101 h 125"/>
                <a:gd name="T22" fmla="*/ 66 w 97"/>
                <a:gd name="T23" fmla="*/ 125 h 125"/>
                <a:gd name="T24" fmla="*/ 0 w 97"/>
                <a:gd name="T25" fmla="*/ 108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125"/>
                <a:gd name="T41" fmla="*/ 97 w 97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125">
                  <a:moveTo>
                    <a:pt x="0" y="108"/>
                  </a:moveTo>
                  <a:lnTo>
                    <a:pt x="31" y="0"/>
                  </a:lnTo>
                  <a:lnTo>
                    <a:pt x="97" y="16"/>
                  </a:lnTo>
                  <a:lnTo>
                    <a:pt x="90" y="40"/>
                  </a:lnTo>
                  <a:lnTo>
                    <a:pt x="52" y="30"/>
                  </a:lnTo>
                  <a:lnTo>
                    <a:pt x="48" y="49"/>
                  </a:lnTo>
                  <a:lnTo>
                    <a:pt x="83" y="59"/>
                  </a:lnTo>
                  <a:lnTo>
                    <a:pt x="76" y="82"/>
                  </a:lnTo>
                  <a:lnTo>
                    <a:pt x="40" y="73"/>
                  </a:lnTo>
                  <a:lnTo>
                    <a:pt x="36" y="92"/>
                  </a:lnTo>
                  <a:lnTo>
                    <a:pt x="73" y="101"/>
                  </a:lnTo>
                  <a:lnTo>
                    <a:pt x="66" y="12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2" name="Freeform 64"/>
            <p:cNvSpPr>
              <a:spLocks noEditPoints="1"/>
            </p:cNvSpPr>
            <p:nvPr/>
          </p:nvSpPr>
          <p:spPr bwMode="auto">
            <a:xfrm>
              <a:off x="3221" y="1019"/>
              <a:ext cx="109" cy="137"/>
            </a:xfrm>
            <a:custGeom>
              <a:avLst/>
              <a:gdLst>
                <a:gd name="T0" fmla="*/ 0 w 46"/>
                <a:gd name="T1" fmla="*/ 250 h 58"/>
                <a:gd name="T2" fmla="*/ 95 w 46"/>
                <a:gd name="T3" fmla="*/ 0 h 58"/>
                <a:gd name="T4" fmla="*/ 164 w 46"/>
                <a:gd name="T5" fmla="*/ 28 h 58"/>
                <a:gd name="T6" fmla="*/ 225 w 46"/>
                <a:gd name="T7" fmla="*/ 50 h 58"/>
                <a:gd name="T8" fmla="*/ 246 w 46"/>
                <a:gd name="T9" fmla="*/ 73 h 58"/>
                <a:gd name="T10" fmla="*/ 258 w 46"/>
                <a:gd name="T11" fmla="*/ 106 h 58"/>
                <a:gd name="T12" fmla="*/ 254 w 46"/>
                <a:gd name="T13" fmla="*/ 144 h 58"/>
                <a:gd name="T14" fmla="*/ 218 w 46"/>
                <a:gd name="T15" fmla="*/ 189 h 58"/>
                <a:gd name="T16" fmla="*/ 168 w 46"/>
                <a:gd name="T17" fmla="*/ 196 h 58"/>
                <a:gd name="T18" fmla="*/ 201 w 46"/>
                <a:gd name="T19" fmla="*/ 324 h 58"/>
                <a:gd name="T20" fmla="*/ 123 w 46"/>
                <a:gd name="T21" fmla="*/ 295 h 58"/>
                <a:gd name="T22" fmla="*/ 102 w 46"/>
                <a:gd name="T23" fmla="*/ 172 h 58"/>
                <a:gd name="T24" fmla="*/ 66 w 46"/>
                <a:gd name="T25" fmla="*/ 274 h 58"/>
                <a:gd name="T26" fmla="*/ 0 w 46"/>
                <a:gd name="T27" fmla="*/ 250 h 58"/>
                <a:gd name="T28" fmla="*/ 111 w 46"/>
                <a:gd name="T29" fmla="*/ 139 h 58"/>
                <a:gd name="T30" fmla="*/ 130 w 46"/>
                <a:gd name="T31" fmla="*/ 144 h 58"/>
                <a:gd name="T32" fmla="*/ 164 w 46"/>
                <a:gd name="T33" fmla="*/ 151 h 58"/>
                <a:gd name="T34" fmla="*/ 180 w 46"/>
                <a:gd name="T35" fmla="*/ 128 h 58"/>
                <a:gd name="T36" fmla="*/ 180 w 46"/>
                <a:gd name="T37" fmla="*/ 102 h 58"/>
                <a:gd name="T38" fmla="*/ 152 w 46"/>
                <a:gd name="T39" fmla="*/ 83 h 58"/>
                <a:gd name="T40" fmla="*/ 140 w 46"/>
                <a:gd name="T41" fmla="*/ 78 h 58"/>
                <a:gd name="T42" fmla="*/ 111 w 46"/>
                <a:gd name="T43" fmla="*/ 139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58"/>
                <a:gd name="T68" fmla="*/ 46 w 46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58">
                  <a:moveTo>
                    <a:pt x="0" y="45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7"/>
                    <a:pt x="38" y="8"/>
                    <a:pt x="40" y="9"/>
                  </a:cubicBezTo>
                  <a:cubicBezTo>
                    <a:pt x="41" y="10"/>
                    <a:pt x="43" y="12"/>
                    <a:pt x="44" y="13"/>
                  </a:cubicBezTo>
                  <a:cubicBezTo>
                    <a:pt x="45" y="15"/>
                    <a:pt x="46" y="17"/>
                    <a:pt x="46" y="19"/>
                  </a:cubicBezTo>
                  <a:cubicBezTo>
                    <a:pt x="46" y="22"/>
                    <a:pt x="46" y="24"/>
                    <a:pt x="45" y="26"/>
                  </a:cubicBezTo>
                  <a:cubicBezTo>
                    <a:pt x="44" y="30"/>
                    <a:pt x="42" y="32"/>
                    <a:pt x="39" y="34"/>
                  </a:cubicBezTo>
                  <a:cubicBezTo>
                    <a:pt x="37" y="35"/>
                    <a:pt x="34" y="36"/>
                    <a:pt x="30" y="35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2" y="49"/>
                    <a:pt x="12" y="49"/>
                    <a:pt x="12" y="49"/>
                  </a:cubicBezTo>
                  <a:lnTo>
                    <a:pt x="0" y="45"/>
                  </a:lnTo>
                  <a:close/>
                  <a:moveTo>
                    <a:pt x="20" y="25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5" y="27"/>
                    <a:pt x="27" y="27"/>
                    <a:pt x="29" y="27"/>
                  </a:cubicBezTo>
                  <a:cubicBezTo>
                    <a:pt x="30" y="27"/>
                    <a:pt x="32" y="25"/>
                    <a:pt x="32" y="23"/>
                  </a:cubicBezTo>
                  <a:cubicBezTo>
                    <a:pt x="33" y="21"/>
                    <a:pt x="33" y="19"/>
                    <a:pt x="32" y="18"/>
                  </a:cubicBezTo>
                  <a:cubicBezTo>
                    <a:pt x="31" y="17"/>
                    <a:pt x="30" y="16"/>
                    <a:pt x="27" y="15"/>
                  </a:cubicBezTo>
                  <a:cubicBezTo>
                    <a:pt x="25" y="14"/>
                    <a:pt x="25" y="14"/>
                    <a:pt x="25" y="14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3" name="Freeform 65"/>
            <p:cNvSpPr>
              <a:spLocks/>
            </p:cNvSpPr>
            <p:nvPr/>
          </p:nvSpPr>
          <p:spPr bwMode="auto">
            <a:xfrm>
              <a:off x="3313" y="1066"/>
              <a:ext cx="109" cy="116"/>
            </a:xfrm>
            <a:custGeom>
              <a:avLst/>
              <a:gdLst>
                <a:gd name="T0" fmla="*/ 57 w 46"/>
                <a:gd name="T1" fmla="*/ 152 h 49"/>
                <a:gd name="T2" fmla="*/ 73 w 46"/>
                <a:gd name="T3" fmla="*/ 189 h 49"/>
                <a:gd name="T4" fmla="*/ 95 w 46"/>
                <a:gd name="T5" fmla="*/ 213 h 49"/>
                <a:gd name="T6" fmla="*/ 123 w 46"/>
                <a:gd name="T7" fmla="*/ 213 h 49"/>
                <a:gd name="T8" fmla="*/ 140 w 46"/>
                <a:gd name="T9" fmla="*/ 201 h 49"/>
                <a:gd name="T10" fmla="*/ 140 w 46"/>
                <a:gd name="T11" fmla="*/ 180 h 49"/>
                <a:gd name="T12" fmla="*/ 111 w 46"/>
                <a:gd name="T13" fmla="*/ 152 h 49"/>
                <a:gd name="T14" fmla="*/ 73 w 46"/>
                <a:gd name="T15" fmla="*/ 102 h 49"/>
                <a:gd name="T16" fmla="*/ 78 w 46"/>
                <a:gd name="T17" fmla="*/ 50 h 49"/>
                <a:gd name="T18" fmla="*/ 130 w 46"/>
                <a:gd name="T19" fmla="*/ 5 h 49"/>
                <a:gd name="T20" fmla="*/ 197 w 46"/>
                <a:gd name="T21" fmla="*/ 12 h 49"/>
                <a:gd name="T22" fmla="*/ 237 w 46"/>
                <a:gd name="T23" fmla="*/ 33 h 49"/>
                <a:gd name="T24" fmla="*/ 258 w 46"/>
                <a:gd name="T25" fmla="*/ 66 h 49"/>
                <a:gd name="T26" fmla="*/ 218 w 46"/>
                <a:gd name="T27" fmla="*/ 107 h 49"/>
                <a:gd name="T28" fmla="*/ 201 w 46"/>
                <a:gd name="T29" fmla="*/ 78 h 49"/>
                <a:gd name="T30" fmla="*/ 180 w 46"/>
                <a:gd name="T31" fmla="*/ 62 h 49"/>
                <a:gd name="T32" fmla="*/ 156 w 46"/>
                <a:gd name="T33" fmla="*/ 62 h 49"/>
                <a:gd name="T34" fmla="*/ 147 w 46"/>
                <a:gd name="T35" fmla="*/ 73 h 49"/>
                <a:gd name="T36" fmla="*/ 147 w 46"/>
                <a:gd name="T37" fmla="*/ 90 h 49"/>
                <a:gd name="T38" fmla="*/ 164 w 46"/>
                <a:gd name="T39" fmla="*/ 111 h 49"/>
                <a:gd name="T40" fmla="*/ 168 w 46"/>
                <a:gd name="T41" fmla="*/ 111 h 49"/>
                <a:gd name="T42" fmla="*/ 209 w 46"/>
                <a:gd name="T43" fmla="*/ 163 h 49"/>
                <a:gd name="T44" fmla="*/ 213 w 46"/>
                <a:gd name="T45" fmla="*/ 189 h 49"/>
                <a:gd name="T46" fmla="*/ 201 w 46"/>
                <a:gd name="T47" fmla="*/ 218 h 49"/>
                <a:gd name="T48" fmla="*/ 152 w 46"/>
                <a:gd name="T49" fmla="*/ 270 h 49"/>
                <a:gd name="T50" fmla="*/ 73 w 46"/>
                <a:gd name="T51" fmla="*/ 263 h 49"/>
                <a:gd name="T52" fmla="*/ 28 w 46"/>
                <a:gd name="T53" fmla="*/ 230 h 49"/>
                <a:gd name="T54" fmla="*/ 0 w 46"/>
                <a:gd name="T55" fmla="*/ 185 h 49"/>
                <a:gd name="T56" fmla="*/ 57 w 46"/>
                <a:gd name="T57" fmla="*/ 152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49"/>
                <a:gd name="T89" fmla="*/ 46 w 46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49">
                  <a:moveTo>
                    <a:pt x="10" y="27"/>
                  </a:moveTo>
                  <a:cubicBezTo>
                    <a:pt x="11" y="30"/>
                    <a:pt x="12" y="32"/>
                    <a:pt x="13" y="34"/>
                  </a:cubicBezTo>
                  <a:cubicBezTo>
                    <a:pt x="14" y="36"/>
                    <a:pt x="15" y="37"/>
                    <a:pt x="17" y="38"/>
                  </a:cubicBezTo>
                  <a:cubicBezTo>
                    <a:pt x="19" y="38"/>
                    <a:pt x="20" y="38"/>
                    <a:pt x="22" y="38"/>
                  </a:cubicBezTo>
                  <a:cubicBezTo>
                    <a:pt x="23" y="38"/>
                    <a:pt x="24" y="37"/>
                    <a:pt x="25" y="36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4" y="31"/>
                    <a:pt x="23" y="29"/>
                    <a:pt x="20" y="27"/>
                  </a:cubicBezTo>
                  <a:cubicBezTo>
                    <a:pt x="16" y="23"/>
                    <a:pt x="14" y="21"/>
                    <a:pt x="13" y="18"/>
                  </a:cubicBezTo>
                  <a:cubicBezTo>
                    <a:pt x="12" y="15"/>
                    <a:pt x="13" y="12"/>
                    <a:pt x="14" y="9"/>
                  </a:cubicBezTo>
                  <a:cubicBezTo>
                    <a:pt x="16" y="5"/>
                    <a:pt x="19" y="2"/>
                    <a:pt x="23" y="1"/>
                  </a:cubicBezTo>
                  <a:cubicBezTo>
                    <a:pt x="27" y="0"/>
                    <a:pt x="31" y="0"/>
                    <a:pt x="35" y="2"/>
                  </a:cubicBezTo>
                  <a:cubicBezTo>
                    <a:pt x="38" y="3"/>
                    <a:pt x="40" y="5"/>
                    <a:pt x="42" y="6"/>
                  </a:cubicBezTo>
                  <a:cubicBezTo>
                    <a:pt x="44" y="8"/>
                    <a:pt x="45" y="10"/>
                    <a:pt x="46" y="1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7"/>
                    <a:pt x="37" y="15"/>
                    <a:pt x="36" y="14"/>
                  </a:cubicBezTo>
                  <a:cubicBezTo>
                    <a:pt x="35" y="13"/>
                    <a:pt x="34" y="12"/>
                    <a:pt x="32" y="11"/>
                  </a:cubicBezTo>
                  <a:cubicBezTo>
                    <a:pt x="31" y="11"/>
                    <a:pt x="29" y="11"/>
                    <a:pt x="28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5" y="14"/>
                    <a:pt x="25" y="15"/>
                    <a:pt x="26" y="16"/>
                  </a:cubicBezTo>
                  <a:cubicBezTo>
                    <a:pt x="26" y="17"/>
                    <a:pt x="27" y="18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4" y="24"/>
                    <a:pt x="36" y="27"/>
                    <a:pt x="37" y="29"/>
                  </a:cubicBezTo>
                  <a:cubicBezTo>
                    <a:pt x="38" y="30"/>
                    <a:pt x="38" y="32"/>
                    <a:pt x="38" y="34"/>
                  </a:cubicBezTo>
                  <a:cubicBezTo>
                    <a:pt x="38" y="36"/>
                    <a:pt x="37" y="37"/>
                    <a:pt x="36" y="39"/>
                  </a:cubicBezTo>
                  <a:cubicBezTo>
                    <a:pt x="34" y="44"/>
                    <a:pt x="31" y="47"/>
                    <a:pt x="27" y="48"/>
                  </a:cubicBezTo>
                  <a:cubicBezTo>
                    <a:pt x="22" y="49"/>
                    <a:pt x="18" y="49"/>
                    <a:pt x="13" y="47"/>
                  </a:cubicBezTo>
                  <a:cubicBezTo>
                    <a:pt x="10" y="45"/>
                    <a:pt x="7" y="43"/>
                    <a:pt x="5" y="41"/>
                  </a:cubicBezTo>
                  <a:cubicBezTo>
                    <a:pt x="3" y="39"/>
                    <a:pt x="2" y="36"/>
                    <a:pt x="0" y="33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4" name="Freeform 66"/>
            <p:cNvSpPr>
              <a:spLocks/>
            </p:cNvSpPr>
            <p:nvPr/>
          </p:nvSpPr>
          <p:spPr bwMode="auto">
            <a:xfrm>
              <a:off x="3398" y="1101"/>
              <a:ext cx="83" cy="114"/>
            </a:xfrm>
            <a:custGeom>
              <a:avLst/>
              <a:gdLst>
                <a:gd name="T0" fmla="*/ 0 w 83"/>
                <a:gd name="T1" fmla="*/ 100 h 114"/>
                <a:gd name="T2" fmla="*/ 55 w 83"/>
                <a:gd name="T3" fmla="*/ 0 h 114"/>
                <a:gd name="T4" fmla="*/ 83 w 83"/>
                <a:gd name="T5" fmla="*/ 17 h 114"/>
                <a:gd name="T6" fmla="*/ 29 w 83"/>
                <a:gd name="T7" fmla="*/ 114 h 114"/>
                <a:gd name="T8" fmla="*/ 0 w 83"/>
                <a:gd name="T9" fmla="*/ 10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14"/>
                <a:gd name="T17" fmla="*/ 83 w 8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14">
                  <a:moveTo>
                    <a:pt x="0" y="100"/>
                  </a:moveTo>
                  <a:lnTo>
                    <a:pt x="55" y="0"/>
                  </a:lnTo>
                  <a:lnTo>
                    <a:pt x="83" y="17"/>
                  </a:lnTo>
                  <a:lnTo>
                    <a:pt x="29" y="114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" name="Freeform 67"/>
            <p:cNvSpPr>
              <a:spLocks/>
            </p:cNvSpPr>
            <p:nvPr/>
          </p:nvSpPr>
          <p:spPr bwMode="auto">
            <a:xfrm>
              <a:off x="3460" y="1127"/>
              <a:ext cx="108" cy="126"/>
            </a:xfrm>
            <a:custGeom>
              <a:avLst/>
              <a:gdLst>
                <a:gd name="T0" fmla="*/ 0 w 108"/>
                <a:gd name="T1" fmla="*/ 109 h 126"/>
                <a:gd name="T2" fmla="*/ 47 w 108"/>
                <a:gd name="T3" fmla="*/ 38 h 126"/>
                <a:gd name="T4" fmla="*/ 26 w 108"/>
                <a:gd name="T5" fmla="*/ 24 h 126"/>
                <a:gd name="T6" fmla="*/ 40 w 108"/>
                <a:gd name="T7" fmla="*/ 0 h 126"/>
                <a:gd name="T8" fmla="*/ 108 w 108"/>
                <a:gd name="T9" fmla="*/ 45 h 126"/>
                <a:gd name="T10" fmla="*/ 94 w 108"/>
                <a:gd name="T11" fmla="*/ 66 h 126"/>
                <a:gd name="T12" fmla="*/ 73 w 108"/>
                <a:gd name="T13" fmla="*/ 55 h 126"/>
                <a:gd name="T14" fmla="*/ 26 w 108"/>
                <a:gd name="T15" fmla="*/ 126 h 126"/>
                <a:gd name="T16" fmla="*/ 0 w 108"/>
                <a:gd name="T17" fmla="*/ 109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26"/>
                <a:gd name="T29" fmla="*/ 108 w 108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26">
                  <a:moveTo>
                    <a:pt x="0" y="109"/>
                  </a:moveTo>
                  <a:lnTo>
                    <a:pt x="47" y="38"/>
                  </a:lnTo>
                  <a:lnTo>
                    <a:pt x="26" y="24"/>
                  </a:lnTo>
                  <a:lnTo>
                    <a:pt x="40" y="0"/>
                  </a:lnTo>
                  <a:lnTo>
                    <a:pt x="108" y="45"/>
                  </a:lnTo>
                  <a:lnTo>
                    <a:pt x="94" y="66"/>
                  </a:lnTo>
                  <a:lnTo>
                    <a:pt x="73" y="55"/>
                  </a:lnTo>
                  <a:lnTo>
                    <a:pt x="26" y="126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" name="Freeform 68"/>
            <p:cNvSpPr>
              <a:spLocks/>
            </p:cNvSpPr>
            <p:nvPr/>
          </p:nvSpPr>
          <p:spPr bwMode="auto">
            <a:xfrm>
              <a:off x="3535" y="1175"/>
              <a:ext cx="123" cy="129"/>
            </a:xfrm>
            <a:custGeom>
              <a:avLst/>
              <a:gdLst>
                <a:gd name="T0" fmla="*/ 0 w 52"/>
                <a:gd name="T1" fmla="*/ 265 h 55"/>
                <a:gd name="T2" fmla="*/ 73 w 52"/>
                <a:gd name="T3" fmla="*/ 171 h 55"/>
                <a:gd name="T4" fmla="*/ 90 w 52"/>
                <a:gd name="T5" fmla="*/ 0 h 55"/>
                <a:gd name="T6" fmla="*/ 156 w 52"/>
                <a:gd name="T7" fmla="*/ 49 h 55"/>
                <a:gd name="T8" fmla="*/ 140 w 52"/>
                <a:gd name="T9" fmla="*/ 127 h 55"/>
                <a:gd name="T10" fmla="*/ 140 w 52"/>
                <a:gd name="T11" fmla="*/ 127 h 55"/>
                <a:gd name="T12" fmla="*/ 135 w 52"/>
                <a:gd name="T13" fmla="*/ 148 h 55"/>
                <a:gd name="T14" fmla="*/ 151 w 52"/>
                <a:gd name="T15" fmla="*/ 138 h 55"/>
                <a:gd name="T16" fmla="*/ 156 w 52"/>
                <a:gd name="T17" fmla="*/ 138 h 55"/>
                <a:gd name="T18" fmla="*/ 225 w 52"/>
                <a:gd name="T19" fmla="*/ 106 h 55"/>
                <a:gd name="T20" fmla="*/ 291 w 52"/>
                <a:gd name="T21" fmla="*/ 155 h 55"/>
                <a:gd name="T22" fmla="*/ 128 w 52"/>
                <a:gd name="T23" fmla="*/ 209 h 55"/>
                <a:gd name="T24" fmla="*/ 57 w 52"/>
                <a:gd name="T25" fmla="*/ 303 h 55"/>
                <a:gd name="T26" fmla="*/ 0 w 52"/>
                <a:gd name="T27" fmla="*/ 265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55"/>
                <a:gd name="T44" fmla="*/ 52 w 52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55">
                  <a:moveTo>
                    <a:pt x="0" y="48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6"/>
                    <a:pt x="24" y="27"/>
                  </a:cubicBezTo>
                  <a:cubicBezTo>
                    <a:pt x="25" y="26"/>
                    <a:pt x="26" y="25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0" y="55"/>
                    <a:pt x="10" y="55"/>
                    <a:pt x="10" y="55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17" name="Picture 2" descr="C:\Users\kise\Pictures\logo\OPU\opulogo_v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59761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" name="Picture 2" descr="C:\Users\masa\Desktop\IMP_logo_ver1_outlin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331" y="116632"/>
            <a:ext cx="64615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" name="Picture 31" descr="ki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517" r="18750" b="30476"/>
          <a:stretch>
            <a:fillRect/>
          </a:stretch>
        </p:blipFill>
        <p:spPr bwMode="auto">
          <a:xfrm>
            <a:off x="6494264" y="4008034"/>
            <a:ext cx="1180866" cy="14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93" y="4005064"/>
            <a:ext cx="1120940" cy="148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図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80" y="4005064"/>
            <a:ext cx="1112237" cy="148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NN and Approximate NN Search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Performance comparison</a:t>
            </a:r>
          </a:p>
          <a:p>
            <a:r>
              <a:rPr lang="en-US" altLang="ja-JP" dirty="0" smtClean="0"/>
              <a:t>Keys </a:t>
            </a:r>
            <a:r>
              <a:rPr lang="en-US" altLang="ja-JP" dirty="0"/>
              <a:t>to improve </a:t>
            </a:r>
            <a:r>
              <a:rPr lang="en-US" altLang="ja-JP" dirty="0" smtClean="0"/>
              <a:t>performance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A0D0-187E-47D9-AC76-A3535FBBFF99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92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7467"/>
            <a:ext cx="7846211" cy="5742000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ANN search on 100M SIFT </a:t>
            </a:r>
            <a:r>
              <a:rPr lang="en-US" altLang="ja-JP" dirty="0" smtClean="0"/>
              <a:t>features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7418372" y="5281064"/>
            <a:ext cx="1268428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rgbClr val="00B0F0"/>
                </a:solidFill>
              </a:rPr>
              <a:t>BAD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603375" y="806191"/>
            <a:ext cx="1268428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GOOD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092280" y="6511056"/>
            <a:ext cx="200114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Selected </a:t>
            </a:r>
            <a:r>
              <a:rPr lang="en-US" altLang="ja-JP" dirty="0" smtClean="0"/>
              <a:t>results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87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7467"/>
            <a:ext cx="7846211" cy="5742000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ANN search on 100M SIFT </a:t>
            </a:r>
            <a:r>
              <a:rPr lang="en-US" altLang="ja-JP" dirty="0" smtClean="0"/>
              <a:t>features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7418372" y="5281064"/>
            <a:ext cx="1268428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rgbClr val="00B0F0"/>
                </a:solidFill>
              </a:rPr>
              <a:t>BAD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603375" y="806191"/>
            <a:ext cx="1268428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GOOD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493165" y="4338370"/>
            <a:ext cx="2535219" cy="828000"/>
          </a:xfrm>
          <a:prstGeom prst="wedgeRoundRectCallout">
            <a:avLst>
              <a:gd name="adj1" fmla="val -73323"/>
              <a:gd name="adj2" fmla="val -97812"/>
              <a:gd name="adj3" fmla="val 16667"/>
            </a:avLst>
          </a:prstGeom>
          <a:solidFill>
            <a:srgbClr val="00FF0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IMI</a:t>
            </a:r>
          </a:p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en-US" altLang="ja-JP" sz="2400" dirty="0" err="1" smtClean="0"/>
              <a:t>Babenko</a:t>
            </a:r>
            <a:r>
              <a:rPr lang="en-US" altLang="ja-JP" sz="2400" dirty="0" smtClean="0"/>
              <a:t> 2012)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6732555" y="3284056"/>
            <a:ext cx="2015908" cy="826582"/>
          </a:xfrm>
          <a:prstGeom prst="wedgeRoundRectCallout">
            <a:avLst>
              <a:gd name="adj1" fmla="val -74658"/>
              <a:gd name="adj2" fmla="val -59184"/>
              <a:gd name="adj3" fmla="val 16667"/>
            </a:avLst>
          </a:prstGeom>
          <a:solidFill>
            <a:srgbClr val="0000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/>
              <a:t>IVFADC</a:t>
            </a:r>
          </a:p>
          <a:p>
            <a:pPr algn="ctr"/>
            <a:r>
              <a:rPr lang="en-US" altLang="ja-JP" sz="2400" dirty="0"/>
              <a:t>(</a:t>
            </a:r>
            <a:r>
              <a:rPr lang="en-US" altLang="ja-JP" sz="2400" dirty="0" err="1" smtClean="0"/>
              <a:t>Jegou</a:t>
            </a:r>
            <a:r>
              <a:rPr lang="en-US" altLang="ja-JP" sz="2400" dirty="0" smtClean="0"/>
              <a:t> 2011)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92280" y="6511056"/>
            <a:ext cx="200114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Selected </a:t>
            </a:r>
            <a:r>
              <a:rPr lang="en-US" altLang="ja-JP" dirty="0" smtClean="0"/>
              <a:t>results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135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7846211" cy="5742000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ANN search on 100M SIFT </a:t>
            </a:r>
            <a:r>
              <a:rPr lang="en-US" altLang="ja-JP" dirty="0" smtClean="0"/>
              <a:t>features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7418372" y="5281064"/>
            <a:ext cx="1268428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rgbClr val="00B0F0"/>
                </a:solidFill>
              </a:rPr>
              <a:t>BAD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603375" y="806191"/>
            <a:ext cx="1268428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GOOD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493165" y="4338370"/>
            <a:ext cx="2535219" cy="828000"/>
          </a:xfrm>
          <a:prstGeom prst="wedgeRoundRectCallout">
            <a:avLst>
              <a:gd name="adj1" fmla="val -73323"/>
              <a:gd name="adj2" fmla="val -97812"/>
              <a:gd name="adj3" fmla="val 16667"/>
            </a:avLst>
          </a:prstGeom>
          <a:solidFill>
            <a:srgbClr val="00FF0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IMI</a:t>
            </a:r>
          </a:p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en-US" altLang="ja-JP" sz="2400" dirty="0" err="1" smtClean="0"/>
              <a:t>Babenko</a:t>
            </a:r>
            <a:r>
              <a:rPr lang="en-US" altLang="ja-JP" sz="2400" dirty="0" smtClean="0"/>
              <a:t> 2012)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6732555" y="3284056"/>
            <a:ext cx="2015908" cy="826582"/>
          </a:xfrm>
          <a:prstGeom prst="wedgeRoundRectCallout">
            <a:avLst>
              <a:gd name="adj1" fmla="val -74658"/>
              <a:gd name="adj2" fmla="val -59184"/>
              <a:gd name="adj3" fmla="val 16667"/>
            </a:avLst>
          </a:prstGeom>
          <a:solidFill>
            <a:srgbClr val="0000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/>
              <a:t>IVFADC</a:t>
            </a:r>
          </a:p>
          <a:p>
            <a:pPr algn="ctr"/>
            <a:r>
              <a:rPr lang="en-US" altLang="ja-JP" sz="2400" dirty="0"/>
              <a:t>(</a:t>
            </a:r>
            <a:r>
              <a:rPr lang="en-US" altLang="ja-JP" sz="2400" dirty="0" err="1" smtClean="0"/>
              <a:t>Jegou</a:t>
            </a:r>
            <a:r>
              <a:rPr lang="en-US" altLang="ja-JP" sz="2400" dirty="0" smtClean="0"/>
              <a:t> 2011)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907704" y="1407374"/>
            <a:ext cx="2970227" cy="772395"/>
          </a:xfrm>
          <a:prstGeom prst="wedgeRoundRectCallout">
            <a:avLst>
              <a:gd name="adj1" fmla="val 35374"/>
              <a:gd name="adj2" fmla="val 118882"/>
              <a:gd name="adj3" fmla="val 1666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BDH</a:t>
            </a:r>
          </a:p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en-US" altLang="ja-JP" sz="2400" dirty="0">
                <a:solidFill>
                  <a:schemeClr val="bg1"/>
                </a:solidFill>
              </a:rPr>
              <a:t>Proposed </a:t>
            </a:r>
            <a:r>
              <a:rPr lang="en-US" altLang="ja-JP" sz="2400" dirty="0" smtClean="0">
                <a:solidFill>
                  <a:schemeClr val="bg1"/>
                </a:solidFill>
              </a:rPr>
              <a:t>method)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4309368" y="2881511"/>
            <a:ext cx="2062832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6046738" y="1525265"/>
            <a:ext cx="1371634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吹き出し 16"/>
          <p:cNvSpPr/>
          <p:nvPr/>
        </p:nvSpPr>
        <p:spPr>
          <a:xfrm>
            <a:off x="5192836" y="750439"/>
            <a:ext cx="1539719" cy="422214"/>
          </a:xfrm>
          <a:prstGeom prst="wedgeRoundRectCallout">
            <a:avLst>
              <a:gd name="adj1" fmla="val 38553"/>
              <a:gd name="adj2" fmla="val 136593"/>
              <a:gd name="adj3" fmla="val 16667"/>
            </a:avLst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2.0 times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7315288" y="1849691"/>
            <a:ext cx="1549104" cy="390798"/>
          </a:xfrm>
          <a:prstGeom prst="wedgeRoundRectCallout">
            <a:avLst>
              <a:gd name="adj1" fmla="val -44646"/>
              <a:gd name="adj2" fmla="val -128507"/>
              <a:gd name="adj3" fmla="val 16667"/>
            </a:avLst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4.5 times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6934519" y="2586495"/>
            <a:ext cx="1567624" cy="390798"/>
          </a:xfrm>
          <a:prstGeom prst="wedgeRoundRectCallout">
            <a:avLst>
              <a:gd name="adj1" fmla="val -84029"/>
              <a:gd name="adj2" fmla="val 26982"/>
              <a:gd name="adj3" fmla="val 16667"/>
            </a:avLst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9.4 times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4455325" y="3145886"/>
            <a:ext cx="1475021" cy="422214"/>
          </a:xfrm>
          <a:prstGeom prst="wedgeRoundRectCallout">
            <a:avLst>
              <a:gd name="adj1" fmla="val 8343"/>
              <a:gd name="adj2" fmla="val -109361"/>
              <a:gd name="adj3" fmla="val 16667"/>
            </a:avLst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2.9 times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092280" y="6511056"/>
            <a:ext cx="200114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Selected </a:t>
            </a:r>
            <a:r>
              <a:rPr lang="en-US" altLang="ja-JP" dirty="0" smtClean="0"/>
              <a:t>results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27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7846211" cy="5742000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ANN search on 100M SIFT </a:t>
            </a:r>
            <a:r>
              <a:rPr lang="en-US" altLang="ja-JP" dirty="0" smtClean="0"/>
              <a:t>features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7418372" y="5281064"/>
            <a:ext cx="1268428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rgbClr val="00B0F0"/>
                </a:solidFill>
              </a:rPr>
              <a:t>BAD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603375" y="806191"/>
            <a:ext cx="1268428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GOOD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493165" y="4338370"/>
            <a:ext cx="2535219" cy="828000"/>
          </a:xfrm>
          <a:prstGeom prst="wedgeRoundRectCallout">
            <a:avLst>
              <a:gd name="adj1" fmla="val -73323"/>
              <a:gd name="adj2" fmla="val -97812"/>
              <a:gd name="adj3" fmla="val 16667"/>
            </a:avLst>
          </a:prstGeom>
          <a:solidFill>
            <a:srgbClr val="00FF0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IMI</a:t>
            </a:r>
          </a:p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en-US" altLang="ja-JP" sz="2400" dirty="0" err="1" smtClean="0"/>
              <a:t>Babenko</a:t>
            </a:r>
            <a:r>
              <a:rPr lang="en-US" altLang="ja-JP" sz="2400" dirty="0" smtClean="0"/>
              <a:t> 2012)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6732555" y="3284056"/>
            <a:ext cx="2015908" cy="826582"/>
          </a:xfrm>
          <a:prstGeom prst="wedgeRoundRectCallout">
            <a:avLst>
              <a:gd name="adj1" fmla="val -74658"/>
              <a:gd name="adj2" fmla="val -59184"/>
              <a:gd name="adj3" fmla="val 16667"/>
            </a:avLst>
          </a:prstGeom>
          <a:solidFill>
            <a:srgbClr val="0000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/>
              <a:t>IVFADC</a:t>
            </a:r>
          </a:p>
          <a:p>
            <a:pPr algn="ctr"/>
            <a:r>
              <a:rPr lang="en-US" altLang="ja-JP" sz="2400" dirty="0"/>
              <a:t>(</a:t>
            </a:r>
            <a:r>
              <a:rPr lang="en-US" altLang="ja-JP" sz="2400" dirty="0" err="1" smtClean="0"/>
              <a:t>Jegou</a:t>
            </a:r>
            <a:r>
              <a:rPr lang="en-US" altLang="ja-JP" sz="2400" dirty="0" smtClean="0"/>
              <a:t> 2011)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907704" y="1407374"/>
            <a:ext cx="2970227" cy="772395"/>
          </a:xfrm>
          <a:prstGeom prst="wedgeRoundRectCallout">
            <a:avLst>
              <a:gd name="adj1" fmla="val 35374"/>
              <a:gd name="adj2" fmla="val 118882"/>
              <a:gd name="adj3" fmla="val 1666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BDH</a:t>
            </a:r>
          </a:p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en-US" altLang="ja-JP" sz="2400" dirty="0">
                <a:solidFill>
                  <a:schemeClr val="bg1"/>
                </a:solidFill>
              </a:rPr>
              <a:t>Proposed </a:t>
            </a:r>
            <a:r>
              <a:rPr lang="en-US" altLang="ja-JP" sz="2400" dirty="0" smtClean="0">
                <a:solidFill>
                  <a:schemeClr val="bg1"/>
                </a:solidFill>
              </a:rPr>
              <a:t>method)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4309368" y="2881511"/>
            <a:ext cx="2062832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6046738" y="1525265"/>
            <a:ext cx="1371634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吹き出し 16"/>
          <p:cNvSpPr/>
          <p:nvPr/>
        </p:nvSpPr>
        <p:spPr>
          <a:xfrm>
            <a:off x="5192836" y="750439"/>
            <a:ext cx="1539719" cy="422214"/>
          </a:xfrm>
          <a:prstGeom prst="wedgeRoundRectCallout">
            <a:avLst>
              <a:gd name="adj1" fmla="val 38553"/>
              <a:gd name="adj2" fmla="val 136593"/>
              <a:gd name="adj3" fmla="val 16667"/>
            </a:avLst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2.0 times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7315288" y="1849691"/>
            <a:ext cx="1549104" cy="390798"/>
          </a:xfrm>
          <a:prstGeom prst="wedgeRoundRectCallout">
            <a:avLst>
              <a:gd name="adj1" fmla="val -44646"/>
              <a:gd name="adj2" fmla="val -128507"/>
              <a:gd name="adj3" fmla="val 16667"/>
            </a:avLst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4.5 times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6934519" y="2586495"/>
            <a:ext cx="1567624" cy="390798"/>
          </a:xfrm>
          <a:prstGeom prst="wedgeRoundRectCallout">
            <a:avLst>
              <a:gd name="adj1" fmla="val -84029"/>
              <a:gd name="adj2" fmla="val 26982"/>
              <a:gd name="adj3" fmla="val 16667"/>
            </a:avLst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9.4 times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4455325" y="3145886"/>
            <a:ext cx="1475021" cy="422214"/>
          </a:xfrm>
          <a:prstGeom prst="wedgeRoundRectCallout">
            <a:avLst>
              <a:gd name="adj1" fmla="val 8343"/>
              <a:gd name="adj2" fmla="val -109361"/>
              <a:gd name="adj3" fmla="val 16667"/>
            </a:avLst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2.9 times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188716" y="4880908"/>
            <a:ext cx="5116061" cy="1866939"/>
          </a:xfrm>
          <a:prstGeom prst="wedgeRoundRectCallout">
            <a:avLst>
              <a:gd name="adj1" fmla="val 53781"/>
              <a:gd name="adj2" fmla="val -38770"/>
              <a:gd name="adj3" fmla="val 16667"/>
            </a:avLst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The novelty of BDH</a:t>
            </a:r>
            <a:r>
              <a:rPr lang="en-US" altLang="ja-JP" sz="2400" dirty="0" smtClean="0"/>
              <a:t> was reduced by </a:t>
            </a:r>
            <a:r>
              <a:rPr kumimoji="1" lang="en-US" altLang="ja-JP" sz="2400" dirty="0" smtClean="0"/>
              <a:t>IMI before we succeeded in publishing it…</a:t>
            </a:r>
          </a:p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(For more detail, check out the </a:t>
            </a:r>
            <a:r>
              <a:rPr lang="en-US" altLang="ja-JP" sz="2400" dirty="0" err="1" smtClean="0">
                <a:solidFill>
                  <a:srgbClr val="0070C0"/>
                </a:solidFill>
              </a:rPr>
              <a:t>Wakate</a:t>
            </a:r>
            <a:r>
              <a:rPr lang="en-US" altLang="ja-JP" sz="2400" dirty="0" smtClean="0">
                <a:solidFill>
                  <a:srgbClr val="0070C0"/>
                </a:solidFill>
              </a:rPr>
              <a:t> program on Aug. 1)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092280" y="6511056"/>
            <a:ext cx="200114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Selected </a:t>
            </a:r>
            <a:r>
              <a:rPr lang="en-US" altLang="ja-JP" dirty="0" smtClean="0"/>
              <a:t>results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93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7846211" cy="5742000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ANN search on 100M SIFT </a:t>
            </a:r>
            <a:r>
              <a:rPr lang="en-US" altLang="ja-JP" dirty="0" smtClean="0"/>
              <a:t>features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7418372" y="5281064"/>
            <a:ext cx="1268428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rgbClr val="00B0F0"/>
                </a:solidFill>
              </a:rPr>
              <a:t>BAD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603375" y="806191"/>
            <a:ext cx="1268428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GOOD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493165" y="4338370"/>
            <a:ext cx="2535219" cy="828000"/>
          </a:xfrm>
          <a:prstGeom prst="wedgeRoundRectCallout">
            <a:avLst>
              <a:gd name="adj1" fmla="val -73323"/>
              <a:gd name="adj2" fmla="val -97812"/>
              <a:gd name="adj3" fmla="val 16667"/>
            </a:avLst>
          </a:prstGeom>
          <a:solidFill>
            <a:srgbClr val="00FF0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IMI</a:t>
            </a:r>
          </a:p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en-US" altLang="ja-JP" sz="2400" dirty="0" err="1" smtClean="0"/>
              <a:t>Babenko</a:t>
            </a:r>
            <a:r>
              <a:rPr lang="en-US" altLang="ja-JP" sz="2400" dirty="0" smtClean="0"/>
              <a:t> 2012)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6732555" y="3284056"/>
            <a:ext cx="2015908" cy="826582"/>
          </a:xfrm>
          <a:prstGeom prst="wedgeRoundRectCallout">
            <a:avLst>
              <a:gd name="adj1" fmla="val -74658"/>
              <a:gd name="adj2" fmla="val -59184"/>
              <a:gd name="adj3" fmla="val 16667"/>
            </a:avLst>
          </a:prstGeom>
          <a:solidFill>
            <a:srgbClr val="0000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/>
              <a:t>IVFADC</a:t>
            </a:r>
          </a:p>
          <a:p>
            <a:pPr algn="ctr"/>
            <a:r>
              <a:rPr lang="en-US" altLang="ja-JP" sz="2400" dirty="0"/>
              <a:t>(</a:t>
            </a:r>
            <a:r>
              <a:rPr lang="en-US" altLang="ja-JP" sz="2400" dirty="0" err="1" smtClean="0"/>
              <a:t>Jegou</a:t>
            </a:r>
            <a:r>
              <a:rPr lang="en-US" altLang="ja-JP" sz="2400" dirty="0" smtClean="0"/>
              <a:t> 2011)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907704" y="1407374"/>
            <a:ext cx="2970227" cy="772395"/>
          </a:xfrm>
          <a:prstGeom prst="wedgeRoundRectCallout">
            <a:avLst>
              <a:gd name="adj1" fmla="val 35374"/>
              <a:gd name="adj2" fmla="val 118882"/>
              <a:gd name="adj3" fmla="val 1666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BDH</a:t>
            </a:r>
          </a:p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en-US" altLang="ja-JP" sz="2400" dirty="0">
                <a:solidFill>
                  <a:schemeClr val="bg1"/>
                </a:solidFill>
              </a:rPr>
              <a:t>Proposed </a:t>
            </a:r>
            <a:r>
              <a:rPr lang="en-US" altLang="ja-JP" sz="2400" dirty="0" smtClean="0">
                <a:solidFill>
                  <a:schemeClr val="bg1"/>
                </a:solidFill>
              </a:rPr>
              <a:t>method)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4309368" y="2881511"/>
            <a:ext cx="2062832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6046738" y="1525265"/>
            <a:ext cx="1371634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吹き出し 16"/>
          <p:cNvSpPr/>
          <p:nvPr/>
        </p:nvSpPr>
        <p:spPr>
          <a:xfrm>
            <a:off x="5192836" y="750439"/>
            <a:ext cx="1539719" cy="422214"/>
          </a:xfrm>
          <a:prstGeom prst="wedgeRoundRectCallout">
            <a:avLst>
              <a:gd name="adj1" fmla="val 38553"/>
              <a:gd name="adj2" fmla="val 136593"/>
              <a:gd name="adj3" fmla="val 16667"/>
            </a:avLst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2.0 times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7315288" y="1849691"/>
            <a:ext cx="1549104" cy="390798"/>
          </a:xfrm>
          <a:prstGeom prst="wedgeRoundRectCallout">
            <a:avLst>
              <a:gd name="adj1" fmla="val -44646"/>
              <a:gd name="adj2" fmla="val -128507"/>
              <a:gd name="adj3" fmla="val 16667"/>
            </a:avLst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4.5 times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6934519" y="2586495"/>
            <a:ext cx="1567624" cy="390798"/>
          </a:xfrm>
          <a:prstGeom prst="wedgeRoundRectCallout">
            <a:avLst>
              <a:gd name="adj1" fmla="val -84029"/>
              <a:gd name="adj2" fmla="val 26982"/>
              <a:gd name="adj3" fmla="val 16667"/>
            </a:avLst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9.4 times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4455325" y="3145886"/>
            <a:ext cx="1475021" cy="422214"/>
          </a:xfrm>
          <a:prstGeom prst="wedgeRoundRectCallout">
            <a:avLst>
              <a:gd name="adj1" fmla="val 8343"/>
              <a:gd name="adj2" fmla="val -109361"/>
              <a:gd name="adj3" fmla="val 16667"/>
            </a:avLst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2.9 times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85892" y="4764997"/>
            <a:ext cx="5098337" cy="1940434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So-called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binary coding </a:t>
            </a:r>
            <a:r>
              <a:rPr kumimoji="1" lang="en-US" altLang="ja-JP" sz="2800" dirty="0" smtClean="0"/>
              <a:t>is not suitable for fast retrieval but for saving memory usage</a:t>
            </a:r>
            <a:endParaRPr kumimoji="1" lang="ja-JP" altLang="en-US" sz="2800" dirty="0"/>
          </a:p>
        </p:txBody>
      </p:sp>
      <p:sp>
        <p:nvSpPr>
          <p:cNvPr id="24" name="正方形/長方形 23"/>
          <p:cNvSpPr/>
          <p:nvPr/>
        </p:nvSpPr>
        <p:spPr>
          <a:xfrm>
            <a:off x="7092280" y="6511056"/>
            <a:ext cx="200114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Selected </a:t>
            </a:r>
            <a:r>
              <a:rPr lang="en-US" altLang="ja-JP" dirty="0" smtClean="0"/>
              <a:t>results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5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NN and Approximate NN Search</a:t>
            </a:r>
          </a:p>
          <a:p>
            <a:r>
              <a:rPr lang="en-US" altLang="ja-JP" dirty="0" smtClean="0"/>
              <a:t>Performance comparison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Keys </a:t>
            </a:r>
            <a:r>
              <a:rPr lang="en-US" altLang="ja-JP" dirty="0">
                <a:solidFill>
                  <a:srgbClr val="FF0000"/>
                </a:solidFill>
              </a:rPr>
              <a:t>to improve </a:t>
            </a:r>
            <a:r>
              <a:rPr lang="en-US" altLang="ja-JP" dirty="0" smtClean="0">
                <a:solidFill>
                  <a:srgbClr val="FF0000"/>
                </a:solidFill>
              </a:rPr>
              <a:t>performance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A0D0-187E-47D9-AC76-A3535FBBFF99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10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Keys to improve performance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Select search regions in subspaces</a:t>
            </a:r>
          </a:p>
          <a:p>
            <a:r>
              <a:rPr kumimoji="1" lang="en-US" altLang="ja-JP" dirty="0" smtClean="0"/>
              <a:t>Find the closest ones in the original space efficiently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A0D0-187E-47D9-AC76-A3535FBBFF99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Keys to improve performance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Select search regions in subspaces</a:t>
            </a:r>
          </a:p>
          <a:p>
            <a:r>
              <a:rPr kumimoji="1" lang="en-US" altLang="ja-JP" dirty="0" smtClean="0"/>
              <a:t>Find the closest ones in the original space efficiently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A0D0-187E-47D9-AC76-A3535FBBFF99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52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7504" y="6309233"/>
            <a:ext cx="8712968" cy="493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Select search </a:t>
            </a:r>
            <a:r>
              <a:rPr lang="en-US" altLang="ja-JP" dirty="0"/>
              <a:t>regions in subspaces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In past methods 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IVFADC, </a:t>
            </a:r>
            <a:r>
              <a:rPr lang="en-US" altLang="ja-JP" dirty="0" err="1" smtClean="0">
                <a:solidFill>
                  <a:srgbClr val="FF0000"/>
                </a:solidFill>
              </a:rPr>
              <a:t>Jegou</a:t>
            </a:r>
            <a:r>
              <a:rPr lang="en-US" altLang="ja-JP" dirty="0" smtClean="0">
                <a:solidFill>
                  <a:srgbClr val="FF0000"/>
                </a:solidFill>
              </a:rPr>
              <a:t> 2011 </a:t>
            </a:r>
            <a:r>
              <a:rPr lang="en-US" altLang="ja-JP" dirty="0" smtClean="0"/>
              <a:t>&amp;</a:t>
            </a:r>
            <a:br>
              <a:rPr lang="en-US" altLang="ja-JP" dirty="0" smtClean="0"/>
            </a:br>
            <a:r>
              <a:rPr lang="en-US" altLang="ja-JP" dirty="0" smtClean="0"/>
              <a:t>			     VQ-index, </a:t>
            </a:r>
            <a:r>
              <a:rPr lang="en-US" altLang="ja-JP" dirty="0" err="1" smtClean="0"/>
              <a:t>Tuncel</a:t>
            </a:r>
            <a:r>
              <a:rPr lang="en-US" altLang="ja-JP" dirty="0" smtClean="0"/>
              <a:t> 2002)</a:t>
            </a:r>
            <a:endParaRPr kumimoji="1" lang="en-US" altLang="ja-JP" dirty="0" smtClean="0"/>
          </a:p>
        </p:txBody>
      </p:sp>
      <p:grpSp>
        <p:nvGrpSpPr>
          <p:cNvPr id="78" name="グループ化 77"/>
          <p:cNvGrpSpPr/>
          <p:nvPr/>
        </p:nvGrpSpPr>
        <p:grpSpPr>
          <a:xfrm>
            <a:off x="1158758" y="2512774"/>
            <a:ext cx="3352643" cy="3940562"/>
            <a:chOff x="1158758" y="2512774"/>
            <a:chExt cx="3352643" cy="3940562"/>
          </a:xfrm>
        </p:grpSpPr>
        <p:sp>
          <p:nvSpPr>
            <p:cNvPr id="143" name="直角三角形 142"/>
            <p:cNvSpPr/>
            <p:nvPr/>
          </p:nvSpPr>
          <p:spPr>
            <a:xfrm rot="5400000">
              <a:off x="1779104" y="1916427"/>
              <a:ext cx="914400" cy="2107094"/>
            </a:xfrm>
            <a:prstGeom prst="rt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4" name="六角形 7"/>
            <p:cNvSpPr/>
            <p:nvPr/>
          </p:nvSpPr>
          <p:spPr>
            <a:xfrm>
              <a:off x="1158758" y="2518859"/>
              <a:ext cx="3137584" cy="1795366"/>
            </a:xfrm>
            <a:custGeom>
              <a:avLst/>
              <a:gdLst>
                <a:gd name="connsiteX0" fmla="*/ 0 w 936663"/>
                <a:gd name="connsiteY0" fmla="*/ 485205 h 970410"/>
                <a:gd name="connsiteX1" fmla="*/ 234166 w 936663"/>
                <a:gd name="connsiteY1" fmla="*/ 0 h 970410"/>
                <a:gd name="connsiteX2" fmla="*/ 702497 w 936663"/>
                <a:gd name="connsiteY2" fmla="*/ 0 h 970410"/>
                <a:gd name="connsiteX3" fmla="*/ 936663 w 936663"/>
                <a:gd name="connsiteY3" fmla="*/ 485205 h 970410"/>
                <a:gd name="connsiteX4" fmla="*/ 702497 w 936663"/>
                <a:gd name="connsiteY4" fmla="*/ 970410 h 970410"/>
                <a:gd name="connsiteX5" fmla="*/ 234166 w 936663"/>
                <a:gd name="connsiteY5" fmla="*/ 970410 h 970410"/>
                <a:gd name="connsiteX6" fmla="*/ 0 w 936663"/>
                <a:gd name="connsiteY6" fmla="*/ 485205 h 970410"/>
                <a:gd name="connsiteX0" fmla="*/ 0 w 1110121"/>
                <a:gd name="connsiteY0" fmla="*/ 485205 h 1730574"/>
                <a:gd name="connsiteX1" fmla="*/ 234166 w 1110121"/>
                <a:gd name="connsiteY1" fmla="*/ 0 h 1730574"/>
                <a:gd name="connsiteX2" fmla="*/ 702497 w 1110121"/>
                <a:gd name="connsiteY2" fmla="*/ 0 h 1730574"/>
                <a:gd name="connsiteX3" fmla="*/ 936663 w 1110121"/>
                <a:gd name="connsiteY3" fmla="*/ 485205 h 1730574"/>
                <a:gd name="connsiteX4" fmla="*/ 1110121 w 1110121"/>
                <a:gd name="connsiteY4" fmla="*/ 1730574 h 1730574"/>
                <a:gd name="connsiteX5" fmla="*/ 234166 w 1110121"/>
                <a:gd name="connsiteY5" fmla="*/ 970410 h 1730574"/>
                <a:gd name="connsiteX6" fmla="*/ 0 w 1110121"/>
                <a:gd name="connsiteY6" fmla="*/ 485205 h 1730574"/>
                <a:gd name="connsiteX0" fmla="*/ 0 w 1412971"/>
                <a:gd name="connsiteY0" fmla="*/ 485205 h 3416155"/>
                <a:gd name="connsiteX1" fmla="*/ 234166 w 1412971"/>
                <a:gd name="connsiteY1" fmla="*/ 0 h 3416155"/>
                <a:gd name="connsiteX2" fmla="*/ 702497 w 1412971"/>
                <a:gd name="connsiteY2" fmla="*/ 0 h 3416155"/>
                <a:gd name="connsiteX3" fmla="*/ 936663 w 1412971"/>
                <a:gd name="connsiteY3" fmla="*/ 485205 h 3416155"/>
                <a:gd name="connsiteX4" fmla="*/ 1110121 w 1412971"/>
                <a:gd name="connsiteY4" fmla="*/ 1730574 h 3416155"/>
                <a:gd name="connsiteX5" fmla="*/ 1412971 w 1412971"/>
                <a:gd name="connsiteY5" fmla="*/ 3416155 h 3416155"/>
                <a:gd name="connsiteX6" fmla="*/ 0 w 1412971"/>
                <a:gd name="connsiteY6" fmla="*/ 485205 h 3416155"/>
                <a:gd name="connsiteX0" fmla="*/ 0 w 1941781"/>
                <a:gd name="connsiteY0" fmla="*/ 3426708 h 3426708"/>
                <a:gd name="connsiteX1" fmla="*/ 762976 w 1941781"/>
                <a:gd name="connsiteY1" fmla="*/ 0 h 3426708"/>
                <a:gd name="connsiteX2" fmla="*/ 1231307 w 1941781"/>
                <a:gd name="connsiteY2" fmla="*/ 0 h 3426708"/>
                <a:gd name="connsiteX3" fmla="*/ 1465473 w 1941781"/>
                <a:gd name="connsiteY3" fmla="*/ 485205 h 3426708"/>
                <a:gd name="connsiteX4" fmla="*/ 1638931 w 1941781"/>
                <a:gd name="connsiteY4" fmla="*/ 1730574 h 3426708"/>
                <a:gd name="connsiteX5" fmla="*/ 1941781 w 1941781"/>
                <a:gd name="connsiteY5" fmla="*/ 3416155 h 3426708"/>
                <a:gd name="connsiteX6" fmla="*/ 0 w 1941781"/>
                <a:gd name="connsiteY6" fmla="*/ 3426708 h 3426708"/>
                <a:gd name="connsiteX0" fmla="*/ 8205 w 1949986"/>
                <a:gd name="connsiteY0" fmla="*/ 4010602 h 4010602"/>
                <a:gd name="connsiteX1" fmla="*/ 0 w 1949986"/>
                <a:gd name="connsiteY1" fmla="*/ 0 h 4010602"/>
                <a:gd name="connsiteX2" fmla="*/ 1239512 w 1949986"/>
                <a:gd name="connsiteY2" fmla="*/ 583894 h 4010602"/>
                <a:gd name="connsiteX3" fmla="*/ 1473678 w 1949986"/>
                <a:gd name="connsiteY3" fmla="*/ 1069099 h 4010602"/>
                <a:gd name="connsiteX4" fmla="*/ 1647136 w 1949986"/>
                <a:gd name="connsiteY4" fmla="*/ 2314468 h 4010602"/>
                <a:gd name="connsiteX5" fmla="*/ 1949986 w 1949986"/>
                <a:gd name="connsiteY5" fmla="*/ 4000049 h 4010602"/>
                <a:gd name="connsiteX6" fmla="*/ 8205 w 1949986"/>
                <a:gd name="connsiteY6" fmla="*/ 4010602 h 4010602"/>
                <a:gd name="connsiteX0" fmla="*/ 8205 w 2751635"/>
                <a:gd name="connsiteY0" fmla="*/ 4010602 h 4010602"/>
                <a:gd name="connsiteX1" fmla="*/ 0 w 2751635"/>
                <a:gd name="connsiteY1" fmla="*/ 0 h 4010602"/>
                <a:gd name="connsiteX2" fmla="*/ 1239512 w 2751635"/>
                <a:gd name="connsiteY2" fmla="*/ 583894 h 4010602"/>
                <a:gd name="connsiteX3" fmla="*/ 2751635 w 2751635"/>
                <a:gd name="connsiteY3" fmla="*/ 1818246 h 4010602"/>
                <a:gd name="connsiteX4" fmla="*/ 1647136 w 2751635"/>
                <a:gd name="connsiteY4" fmla="*/ 2314468 h 4010602"/>
                <a:gd name="connsiteX5" fmla="*/ 1949986 w 2751635"/>
                <a:gd name="connsiteY5" fmla="*/ 4000049 h 4010602"/>
                <a:gd name="connsiteX6" fmla="*/ 8205 w 2751635"/>
                <a:gd name="connsiteY6" fmla="*/ 4010602 h 4010602"/>
                <a:gd name="connsiteX0" fmla="*/ 8205 w 2751635"/>
                <a:gd name="connsiteY0" fmla="*/ 4010602 h 4010602"/>
                <a:gd name="connsiteX1" fmla="*/ 0 w 2751635"/>
                <a:gd name="connsiteY1" fmla="*/ 0 h 4010602"/>
                <a:gd name="connsiteX2" fmla="*/ 1239512 w 2751635"/>
                <a:gd name="connsiteY2" fmla="*/ 583894 h 4010602"/>
                <a:gd name="connsiteX3" fmla="*/ 2751635 w 2751635"/>
                <a:gd name="connsiteY3" fmla="*/ 1818246 h 4010602"/>
                <a:gd name="connsiteX4" fmla="*/ 1415782 w 2751635"/>
                <a:gd name="connsiteY4" fmla="*/ 2094130 h 4010602"/>
                <a:gd name="connsiteX5" fmla="*/ 1949986 w 2751635"/>
                <a:gd name="connsiteY5" fmla="*/ 4000049 h 4010602"/>
                <a:gd name="connsiteX6" fmla="*/ 8205 w 2751635"/>
                <a:gd name="connsiteY6" fmla="*/ 4010602 h 4010602"/>
                <a:gd name="connsiteX0" fmla="*/ 8205 w 2751635"/>
                <a:gd name="connsiteY0" fmla="*/ 4010602 h 4010602"/>
                <a:gd name="connsiteX1" fmla="*/ 0 w 2751635"/>
                <a:gd name="connsiteY1" fmla="*/ 0 h 4010602"/>
                <a:gd name="connsiteX2" fmla="*/ 1239512 w 2751635"/>
                <a:gd name="connsiteY2" fmla="*/ 583894 h 4010602"/>
                <a:gd name="connsiteX3" fmla="*/ 2751635 w 2751635"/>
                <a:gd name="connsiteY3" fmla="*/ 1818246 h 4010602"/>
                <a:gd name="connsiteX4" fmla="*/ 1625102 w 2751635"/>
                <a:gd name="connsiteY4" fmla="*/ 2281417 h 4010602"/>
                <a:gd name="connsiteX5" fmla="*/ 1949986 w 2751635"/>
                <a:gd name="connsiteY5" fmla="*/ 4000049 h 4010602"/>
                <a:gd name="connsiteX6" fmla="*/ 8205 w 2751635"/>
                <a:gd name="connsiteY6" fmla="*/ 4010602 h 4010602"/>
                <a:gd name="connsiteX0" fmla="*/ 8205 w 3464919"/>
                <a:gd name="connsiteY0" fmla="*/ 4010602 h 4010602"/>
                <a:gd name="connsiteX1" fmla="*/ 0 w 3464919"/>
                <a:gd name="connsiteY1" fmla="*/ 0 h 4010602"/>
                <a:gd name="connsiteX2" fmla="*/ 3464919 w 3464919"/>
                <a:gd name="connsiteY2" fmla="*/ 11017 h 4010602"/>
                <a:gd name="connsiteX3" fmla="*/ 2751635 w 3464919"/>
                <a:gd name="connsiteY3" fmla="*/ 1818246 h 4010602"/>
                <a:gd name="connsiteX4" fmla="*/ 1625102 w 3464919"/>
                <a:gd name="connsiteY4" fmla="*/ 2281417 h 4010602"/>
                <a:gd name="connsiteX5" fmla="*/ 1949986 w 3464919"/>
                <a:gd name="connsiteY5" fmla="*/ 4000049 h 4010602"/>
                <a:gd name="connsiteX6" fmla="*/ 8205 w 3464919"/>
                <a:gd name="connsiteY6" fmla="*/ 4010602 h 4010602"/>
                <a:gd name="connsiteX0" fmla="*/ 8205 w 3464919"/>
                <a:gd name="connsiteY0" fmla="*/ 4010602 h 4012074"/>
                <a:gd name="connsiteX1" fmla="*/ 0 w 3464919"/>
                <a:gd name="connsiteY1" fmla="*/ 0 h 4012074"/>
                <a:gd name="connsiteX2" fmla="*/ 3464919 w 3464919"/>
                <a:gd name="connsiteY2" fmla="*/ 11017 h 4012074"/>
                <a:gd name="connsiteX3" fmla="*/ 2751635 w 3464919"/>
                <a:gd name="connsiteY3" fmla="*/ 1818246 h 4012074"/>
                <a:gd name="connsiteX4" fmla="*/ 1625102 w 3464919"/>
                <a:gd name="connsiteY4" fmla="*/ 2281417 h 4012074"/>
                <a:gd name="connsiteX5" fmla="*/ 3351404 w 3464919"/>
                <a:gd name="connsiteY5" fmla="*/ 4012074 h 4012074"/>
                <a:gd name="connsiteX6" fmla="*/ 8205 w 3464919"/>
                <a:gd name="connsiteY6" fmla="*/ 4010602 h 4012074"/>
                <a:gd name="connsiteX0" fmla="*/ 8205 w 3464919"/>
                <a:gd name="connsiteY0" fmla="*/ 4010602 h 4012074"/>
                <a:gd name="connsiteX1" fmla="*/ 0 w 3464919"/>
                <a:gd name="connsiteY1" fmla="*/ 0 h 4012074"/>
                <a:gd name="connsiteX2" fmla="*/ 3464919 w 3464919"/>
                <a:gd name="connsiteY2" fmla="*/ 11017 h 4012074"/>
                <a:gd name="connsiteX3" fmla="*/ 2751635 w 3464919"/>
                <a:gd name="connsiteY3" fmla="*/ 1818246 h 4012074"/>
                <a:gd name="connsiteX4" fmla="*/ 2609076 w 3464919"/>
                <a:gd name="connsiteY4" fmla="*/ 2762429 h 4012074"/>
                <a:gd name="connsiteX5" fmla="*/ 3351404 w 3464919"/>
                <a:gd name="connsiteY5" fmla="*/ 4012074 h 4012074"/>
                <a:gd name="connsiteX6" fmla="*/ 8205 w 3464919"/>
                <a:gd name="connsiteY6" fmla="*/ 4010602 h 4012074"/>
                <a:gd name="connsiteX0" fmla="*/ 8205 w 3464919"/>
                <a:gd name="connsiteY0" fmla="*/ 4010602 h 4012074"/>
                <a:gd name="connsiteX1" fmla="*/ 0 w 3464919"/>
                <a:gd name="connsiteY1" fmla="*/ 0 h 4012074"/>
                <a:gd name="connsiteX2" fmla="*/ 3464919 w 3464919"/>
                <a:gd name="connsiteY2" fmla="*/ 11017 h 4012074"/>
                <a:gd name="connsiteX3" fmla="*/ 3268470 w 3464919"/>
                <a:gd name="connsiteY3" fmla="*/ 2299257 h 4012074"/>
                <a:gd name="connsiteX4" fmla="*/ 2609076 w 3464919"/>
                <a:gd name="connsiteY4" fmla="*/ 2762429 h 4012074"/>
                <a:gd name="connsiteX5" fmla="*/ 3351404 w 3464919"/>
                <a:gd name="connsiteY5" fmla="*/ 4012074 h 4012074"/>
                <a:gd name="connsiteX6" fmla="*/ 8205 w 3464919"/>
                <a:gd name="connsiteY6" fmla="*/ 4010602 h 4012074"/>
                <a:gd name="connsiteX0" fmla="*/ 8205 w 3351404"/>
                <a:gd name="connsiteY0" fmla="*/ 4010602 h 4012074"/>
                <a:gd name="connsiteX1" fmla="*/ 0 w 3351404"/>
                <a:gd name="connsiteY1" fmla="*/ 0 h 4012074"/>
                <a:gd name="connsiteX2" fmla="*/ 2639971 w 3351404"/>
                <a:gd name="connsiteY2" fmla="*/ 1393926 h 4012074"/>
                <a:gd name="connsiteX3" fmla="*/ 3268470 w 3351404"/>
                <a:gd name="connsiteY3" fmla="*/ 2299257 h 4012074"/>
                <a:gd name="connsiteX4" fmla="*/ 2609076 w 3351404"/>
                <a:gd name="connsiteY4" fmla="*/ 2762429 h 4012074"/>
                <a:gd name="connsiteX5" fmla="*/ 3351404 w 3351404"/>
                <a:gd name="connsiteY5" fmla="*/ 4012074 h 4012074"/>
                <a:gd name="connsiteX6" fmla="*/ 8205 w 3351404"/>
                <a:gd name="connsiteY6" fmla="*/ 4010602 h 4012074"/>
                <a:gd name="connsiteX0" fmla="*/ 0 w 3343199"/>
                <a:gd name="connsiteY0" fmla="*/ 3024527 h 3025999"/>
                <a:gd name="connsiteX1" fmla="*/ 3112682 w 3343199"/>
                <a:gd name="connsiteY1" fmla="*/ 0 h 3025999"/>
                <a:gd name="connsiteX2" fmla="*/ 2631766 w 3343199"/>
                <a:gd name="connsiteY2" fmla="*/ 407851 h 3025999"/>
                <a:gd name="connsiteX3" fmla="*/ 3260265 w 3343199"/>
                <a:gd name="connsiteY3" fmla="*/ 1313182 h 3025999"/>
                <a:gd name="connsiteX4" fmla="*/ 2600871 w 3343199"/>
                <a:gd name="connsiteY4" fmla="*/ 1776354 h 3025999"/>
                <a:gd name="connsiteX5" fmla="*/ 3343199 w 3343199"/>
                <a:gd name="connsiteY5" fmla="*/ 3025999 h 3025999"/>
                <a:gd name="connsiteX6" fmla="*/ 0 w 3343199"/>
                <a:gd name="connsiteY6" fmla="*/ 3024527 h 3025999"/>
                <a:gd name="connsiteX0" fmla="*/ 8205 w 3351404"/>
                <a:gd name="connsiteY0" fmla="*/ 4070727 h 4072199"/>
                <a:gd name="connsiteX1" fmla="*/ 0 w 3351404"/>
                <a:gd name="connsiteY1" fmla="*/ 0 h 4072199"/>
                <a:gd name="connsiteX2" fmla="*/ 2639971 w 3351404"/>
                <a:gd name="connsiteY2" fmla="*/ 1454051 h 4072199"/>
                <a:gd name="connsiteX3" fmla="*/ 3268470 w 3351404"/>
                <a:gd name="connsiteY3" fmla="*/ 2359382 h 4072199"/>
                <a:gd name="connsiteX4" fmla="*/ 2609076 w 3351404"/>
                <a:gd name="connsiteY4" fmla="*/ 2822554 h 4072199"/>
                <a:gd name="connsiteX5" fmla="*/ 3351404 w 3351404"/>
                <a:gd name="connsiteY5" fmla="*/ 4072199 h 4072199"/>
                <a:gd name="connsiteX6" fmla="*/ 8205 w 3351404"/>
                <a:gd name="connsiteY6" fmla="*/ 4070727 h 4072199"/>
                <a:gd name="connsiteX0" fmla="*/ 882849 w 3351404"/>
                <a:gd name="connsiteY0" fmla="*/ 2663766 h 4072199"/>
                <a:gd name="connsiteX1" fmla="*/ 0 w 3351404"/>
                <a:gd name="connsiteY1" fmla="*/ 0 h 4072199"/>
                <a:gd name="connsiteX2" fmla="*/ 2639971 w 3351404"/>
                <a:gd name="connsiteY2" fmla="*/ 1454051 h 4072199"/>
                <a:gd name="connsiteX3" fmla="*/ 3268470 w 3351404"/>
                <a:gd name="connsiteY3" fmla="*/ 2359382 h 4072199"/>
                <a:gd name="connsiteX4" fmla="*/ 2609076 w 3351404"/>
                <a:gd name="connsiteY4" fmla="*/ 2822554 h 4072199"/>
                <a:gd name="connsiteX5" fmla="*/ 3351404 w 3351404"/>
                <a:gd name="connsiteY5" fmla="*/ 4072199 h 4072199"/>
                <a:gd name="connsiteX6" fmla="*/ 882849 w 3351404"/>
                <a:gd name="connsiteY6" fmla="*/ 2663766 h 4072199"/>
                <a:gd name="connsiteX0" fmla="*/ 882849 w 3791833"/>
                <a:gd name="connsiteY0" fmla="*/ 2663766 h 4072199"/>
                <a:gd name="connsiteX1" fmla="*/ 0 w 3791833"/>
                <a:gd name="connsiteY1" fmla="*/ 0 h 4072199"/>
                <a:gd name="connsiteX2" fmla="*/ 2639971 w 3791833"/>
                <a:gd name="connsiteY2" fmla="*/ 1454051 h 4072199"/>
                <a:gd name="connsiteX3" fmla="*/ 3268470 w 3791833"/>
                <a:gd name="connsiteY3" fmla="*/ 2359382 h 4072199"/>
                <a:gd name="connsiteX4" fmla="*/ 3791833 w 3791833"/>
                <a:gd name="connsiteY4" fmla="*/ 3700400 h 4072199"/>
                <a:gd name="connsiteX5" fmla="*/ 3351404 w 3791833"/>
                <a:gd name="connsiteY5" fmla="*/ 4072199 h 4072199"/>
                <a:gd name="connsiteX6" fmla="*/ 882849 w 3791833"/>
                <a:gd name="connsiteY6" fmla="*/ 2663766 h 4072199"/>
                <a:gd name="connsiteX0" fmla="*/ 882849 w 3831590"/>
                <a:gd name="connsiteY0" fmla="*/ 2663766 h 4072199"/>
                <a:gd name="connsiteX1" fmla="*/ 0 w 3831590"/>
                <a:gd name="connsiteY1" fmla="*/ 0 h 4072199"/>
                <a:gd name="connsiteX2" fmla="*/ 2639971 w 3831590"/>
                <a:gd name="connsiteY2" fmla="*/ 1454051 h 4072199"/>
                <a:gd name="connsiteX3" fmla="*/ 3268470 w 3831590"/>
                <a:gd name="connsiteY3" fmla="*/ 2359382 h 4072199"/>
                <a:gd name="connsiteX4" fmla="*/ 3831590 w 3831590"/>
                <a:gd name="connsiteY4" fmla="*/ 3664324 h 4072199"/>
                <a:gd name="connsiteX5" fmla="*/ 3351404 w 3831590"/>
                <a:gd name="connsiteY5" fmla="*/ 4072199 h 4072199"/>
                <a:gd name="connsiteX6" fmla="*/ 882849 w 3831590"/>
                <a:gd name="connsiteY6" fmla="*/ 2663766 h 4072199"/>
                <a:gd name="connsiteX0" fmla="*/ 882849 w 3831590"/>
                <a:gd name="connsiteY0" fmla="*/ 2663766 h 4072199"/>
                <a:gd name="connsiteX1" fmla="*/ 0 w 3831590"/>
                <a:gd name="connsiteY1" fmla="*/ 0 h 4072199"/>
                <a:gd name="connsiteX2" fmla="*/ 2639971 w 3831590"/>
                <a:gd name="connsiteY2" fmla="*/ 1454051 h 4072199"/>
                <a:gd name="connsiteX3" fmla="*/ 3586522 w 3831590"/>
                <a:gd name="connsiteY3" fmla="*/ 3285330 h 4072199"/>
                <a:gd name="connsiteX4" fmla="*/ 3831590 w 3831590"/>
                <a:gd name="connsiteY4" fmla="*/ 3664324 h 4072199"/>
                <a:gd name="connsiteX5" fmla="*/ 3351404 w 3831590"/>
                <a:gd name="connsiteY5" fmla="*/ 4072199 h 4072199"/>
                <a:gd name="connsiteX6" fmla="*/ 882849 w 3831590"/>
                <a:gd name="connsiteY6" fmla="*/ 2663766 h 4072199"/>
                <a:gd name="connsiteX0" fmla="*/ 882849 w 3831590"/>
                <a:gd name="connsiteY0" fmla="*/ 2663766 h 4072199"/>
                <a:gd name="connsiteX1" fmla="*/ 0 w 3831590"/>
                <a:gd name="connsiteY1" fmla="*/ 0 h 4072199"/>
                <a:gd name="connsiteX2" fmla="*/ 2699605 w 3831590"/>
                <a:gd name="connsiteY2" fmla="*/ 2897087 h 4072199"/>
                <a:gd name="connsiteX3" fmla="*/ 3586522 w 3831590"/>
                <a:gd name="connsiteY3" fmla="*/ 3285330 h 4072199"/>
                <a:gd name="connsiteX4" fmla="*/ 3831590 w 3831590"/>
                <a:gd name="connsiteY4" fmla="*/ 3664324 h 4072199"/>
                <a:gd name="connsiteX5" fmla="*/ 3351404 w 3831590"/>
                <a:gd name="connsiteY5" fmla="*/ 4072199 h 4072199"/>
                <a:gd name="connsiteX6" fmla="*/ 882849 w 3831590"/>
                <a:gd name="connsiteY6" fmla="*/ 2663766 h 4072199"/>
                <a:gd name="connsiteX0" fmla="*/ 0 w 2948741"/>
                <a:gd name="connsiteY0" fmla="*/ 0 h 1408433"/>
                <a:gd name="connsiteX1" fmla="*/ 1283881 w 2948741"/>
                <a:gd name="connsiteY1" fmla="*/ 498886 h 1408433"/>
                <a:gd name="connsiteX2" fmla="*/ 1816756 w 2948741"/>
                <a:gd name="connsiteY2" fmla="*/ 233321 h 1408433"/>
                <a:gd name="connsiteX3" fmla="*/ 2703673 w 2948741"/>
                <a:gd name="connsiteY3" fmla="*/ 621564 h 1408433"/>
                <a:gd name="connsiteX4" fmla="*/ 2948741 w 2948741"/>
                <a:gd name="connsiteY4" fmla="*/ 1000558 h 1408433"/>
                <a:gd name="connsiteX5" fmla="*/ 2468555 w 2948741"/>
                <a:gd name="connsiteY5" fmla="*/ 1408433 h 1408433"/>
                <a:gd name="connsiteX6" fmla="*/ 0 w 2948741"/>
                <a:gd name="connsiteY6" fmla="*/ 0 h 1408433"/>
                <a:gd name="connsiteX0" fmla="*/ 0 w 3127645"/>
                <a:gd name="connsiteY0" fmla="*/ 0 h 1468559"/>
                <a:gd name="connsiteX1" fmla="*/ 1462785 w 3127645"/>
                <a:gd name="connsiteY1" fmla="*/ 559012 h 1468559"/>
                <a:gd name="connsiteX2" fmla="*/ 1995660 w 3127645"/>
                <a:gd name="connsiteY2" fmla="*/ 293447 h 1468559"/>
                <a:gd name="connsiteX3" fmla="*/ 2882577 w 3127645"/>
                <a:gd name="connsiteY3" fmla="*/ 681690 h 1468559"/>
                <a:gd name="connsiteX4" fmla="*/ 3127645 w 3127645"/>
                <a:gd name="connsiteY4" fmla="*/ 1060684 h 1468559"/>
                <a:gd name="connsiteX5" fmla="*/ 2647459 w 3127645"/>
                <a:gd name="connsiteY5" fmla="*/ 1468559 h 1468559"/>
                <a:gd name="connsiteX6" fmla="*/ 0 w 3127645"/>
                <a:gd name="connsiteY6" fmla="*/ 0 h 1468559"/>
                <a:gd name="connsiteX0" fmla="*/ 0 w 3127645"/>
                <a:gd name="connsiteY0" fmla="*/ 703644 h 2172203"/>
                <a:gd name="connsiteX1" fmla="*/ 2098889 w 3127645"/>
                <a:gd name="connsiteY1" fmla="*/ 0 h 2172203"/>
                <a:gd name="connsiteX2" fmla="*/ 1995660 w 3127645"/>
                <a:gd name="connsiteY2" fmla="*/ 997091 h 2172203"/>
                <a:gd name="connsiteX3" fmla="*/ 2882577 w 3127645"/>
                <a:gd name="connsiteY3" fmla="*/ 1385334 h 2172203"/>
                <a:gd name="connsiteX4" fmla="*/ 3127645 w 3127645"/>
                <a:gd name="connsiteY4" fmla="*/ 1764328 h 2172203"/>
                <a:gd name="connsiteX5" fmla="*/ 2647459 w 3127645"/>
                <a:gd name="connsiteY5" fmla="*/ 2172203 h 2172203"/>
                <a:gd name="connsiteX6" fmla="*/ 0 w 3127645"/>
                <a:gd name="connsiteY6" fmla="*/ 703644 h 2172203"/>
                <a:gd name="connsiteX0" fmla="*/ 0 w 2084036"/>
                <a:gd name="connsiteY0" fmla="*/ 2363135 h 2363135"/>
                <a:gd name="connsiteX1" fmla="*/ 1055280 w 2084036"/>
                <a:gd name="connsiteY1" fmla="*/ 0 h 2363135"/>
                <a:gd name="connsiteX2" fmla="*/ 952051 w 2084036"/>
                <a:gd name="connsiteY2" fmla="*/ 997091 h 2363135"/>
                <a:gd name="connsiteX3" fmla="*/ 1838968 w 2084036"/>
                <a:gd name="connsiteY3" fmla="*/ 1385334 h 2363135"/>
                <a:gd name="connsiteX4" fmla="*/ 2084036 w 2084036"/>
                <a:gd name="connsiteY4" fmla="*/ 1764328 h 2363135"/>
                <a:gd name="connsiteX5" fmla="*/ 1603850 w 2084036"/>
                <a:gd name="connsiteY5" fmla="*/ 2172203 h 2363135"/>
                <a:gd name="connsiteX6" fmla="*/ 0 w 2084036"/>
                <a:gd name="connsiteY6" fmla="*/ 2363135 h 2363135"/>
                <a:gd name="connsiteX0" fmla="*/ 0 w 3137584"/>
                <a:gd name="connsiteY0" fmla="*/ 691619 h 2172203"/>
                <a:gd name="connsiteX1" fmla="*/ 2108828 w 3137584"/>
                <a:gd name="connsiteY1" fmla="*/ 0 h 2172203"/>
                <a:gd name="connsiteX2" fmla="*/ 2005599 w 3137584"/>
                <a:gd name="connsiteY2" fmla="*/ 997091 h 2172203"/>
                <a:gd name="connsiteX3" fmla="*/ 2892516 w 3137584"/>
                <a:gd name="connsiteY3" fmla="*/ 1385334 h 2172203"/>
                <a:gd name="connsiteX4" fmla="*/ 3137584 w 3137584"/>
                <a:gd name="connsiteY4" fmla="*/ 1764328 h 2172203"/>
                <a:gd name="connsiteX5" fmla="*/ 2657398 w 3137584"/>
                <a:gd name="connsiteY5" fmla="*/ 2172203 h 2172203"/>
                <a:gd name="connsiteX6" fmla="*/ 0 w 3137584"/>
                <a:gd name="connsiteY6" fmla="*/ 691619 h 217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7584" h="2172203">
                  <a:moveTo>
                    <a:pt x="0" y="691619"/>
                  </a:moveTo>
                  <a:lnTo>
                    <a:pt x="2108828" y="0"/>
                  </a:lnTo>
                  <a:lnTo>
                    <a:pt x="2005599" y="997091"/>
                  </a:lnTo>
                  <a:lnTo>
                    <a:pt x="2892516" y="1385334"/>
                  </a:lnTo>
                  <a:lnTo>
                    <a:pt x="3137584" y="1764328"/>
                  </a:lnTo>
                  <a:lnTo>
                    <a:pt x="2657398" y="2172203"/>
                  </a:lnTo>
                  <a:lnTo>
                    <a:pt x="0" y="6916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5" name="六角形 7"/>
            <p:cNvSpPr/>
            <p:nvPr/>
          </p:nvSpPr>
          <p:spPr>
            <a:xfrm>
              <a:off x="1159997" y="3087587"/>
              <a:ext cx="3351404" cy="3365749"/>
            </a:xfrm>
            <a:custGeom>
              <a:avLst/>
              <a:gdLst>
                <a:gd name="connsiteX0" fmla="*/ 0 w 936663"/>
                <a:gd name="connsiteY0" fmla="*/ 485205 h 970410"/>
                <a:gd name="connsiteX1" fmla="*/ 234166 w 936663"/>
                <a:gd name="connsiteY1" fmla="*/ 0 h 970410"/>
                <a:gd name="connsiteX2" fmla="*/ 702497 w 936663"/>
                <a:gd name="connsiteY2" fmla="*/ 0 h 970410"/>
                <a:gd name="connsiteX3" fmla="*/ 936663 w 936663"/>
                <a:gd name="connsiteY3" fmla="*/ 485205 h 970410"/>
                <a:gd name="connsiteX4" fmla="*/ 702497 w 936663"/>
                <a:gd name="connsiteY4" fmla="*/ 970410 h 970410"/>
                <a:gd name="connsiteX5" fmla="*/ 234166 w 936663"/>
                <a:gd name="connsiteY5" fmla="*/ 970410 h 970410"/>
                <a:gd name="connsiteX6" fmla="*/ 0 w 936663"/>
                <a:gd name="connsiteY6" fmla="*/ 485205 h 970410"/>
                <a:gd name="connsiteX0" fmla="*/ 0 w 1110121"/>
                <a:gd name="connsiteY0" fmla="*/ 485205 h 1730574"/>
                <a:gd name="connsiteX1" fmla="*/ 234166 w 1110121"/>
                <a:gd name="connsiteY1" fmla="*/ 0 h 1730574"/>
                <a:gd name="connsiteX2" fmla="*/ 702497 w 1110121"/>
                <a:gd name="connsiteY2" fmla="*/ 0 h 1730574"/>
                <a:gd name="connsiteX3" fmla="*/ 936663 w 1110121"/>
                <a:gd name="connsiteY3" fmla="*/ 485205 h 1730574"/>
                <a:gd name="connsiteX4" fmla="*/ 1110121 w 1110121"/>
                <a:gd name="connsiteY4" fmla="*/ 1730574 h 1730574"/>
                <a:gd name="connsiteX5" fmla="*/ 234166 w 1110121"/>
                <a:gd name="connsiteY5" fmla="*/ 970410 h 1730574"/>
                <a:gd name="connsiteX6" fmla="*/ 0 w 1110121"/>
                <a:gd name="connsiteY6" fmla="*/ 485205 h 1730574"/>
                <a:gd name="connsiteX0" fmla="*/ 0 w 1412971"/>
                <a:gd name="connsiteY0" fmla="*/ 485205 h 3416155"/>
                <a:gd name="connsiteX1" fmla="*/ 234166 w 1412971"/>
                <a:gd name="connsiteY1" fmla="*/ 0 h 3416155"/>
                <a:gd name="connsiteX2" fmla="*/ 702497 w 1412971"/>
                <a:gd name="connsiteY2" fmla="*/ 0 h 3416155"/>
                <a:gd name="connsiteX3" fmla="*/ 936663 w 1412971"/>
                <a:gd name="connsiteY3" fmla="*/ 485205 h 3416155"/>
                <a:gd name="connsiteX4" fmla="*/ 1110121 w 1412971"/>
                <a:gd name="connsiteY4" fmla="*/ 1730574 h 3416155"/>
                <a:gd name="connsiteX5" fmla="*/ 1412971 w 1412971"/>
                <a:gd name="connsiteY5" fmla="*/ 3416155 h 3416155"/>
                <a:gd name="connsiteX6" fmla="*/ 0 w 1412971"/>
                <a:gd name="connsiteY6" fmla="*/ 485205 h 3416155"/>
                <a:gd name="connsiteX0" fmla="*/ 0 w 1941781"/>
                <a:gd name="connsiteY0" fmla="*/ 3426708 h 3426708"/>
                <a:gd name="connsiteX1" fmla="*/ 762976 w 1941781"/>
                <a:gd name="connsiteY1" fmla="*/ 0 h 3426708"/>
                <a:gd name="connsiteX2" fmla="*/ 1231307 w 1941781"/>
                <a:gd name="connsiteY2" fmla="*/ 0 h 3426708"/>
                <a:gd name="connsiteX3" fmla="*/ 1465473 w 1941781"/>
                <a:gd name="connsiteY3" fmla="*/ 485205 h 3426708"/>
                <a:gd name="connsiteX4" fmla="*/ 1638931 w 1941781"/>
                <a:gd name="connsiteY4" fmla="*/ 1730574 h 3426708"/>
                <a:gd name="connsiteX5" fmla="*/ 1941781 w 1941781"/>
                <a:gd name="connsiteY5" fmla="*/ 3416155 h 3426708"/>
                <a:gd name="connsiteX6" fmla="*/ 0 w 1941781"/>
                <a:gd name="connsiteY6" fmla="*/ 3426708 h 3426708"/>
                <a:gd name="connsiteX0" fmla="*/ 8205 w 1949986"/>
                <a:gd name="connsiteY0" fmla="*/ 4010602 h 4010602"/>
                <a:gd name="connsiteX1" fmla="*/ 0 w 1949986"/>
                <a:gd name="connsiteY1" fmla="*/ 0 h 4010602"/>
                <a:gd name="connsiteX2" fmla="*/ 1239512 w 1949986"/>
                <a:gd name="connsiteY2" fmla="*/ 583894 h 4010602"/>
                <a:gd name="connsiteX3" fmla="*/ 1473678 w 1949986"/>
                <a:gd name="connsiteY3" fmla="*/ 1069099 h 4010602"/>
                <a:gd name="connsiteX4" fmla="*/ 1647136 w 1949986"/>
                <a:gd name="connsiteY4" fmla="*/ 2314468 h 4010602"/>
                <a:gd name="connsiteX5" fmla="*/ 1949986 w 1949986"/>
                <a:gd name="connsiteY5" fmla="*/ 4000049 h 4010602"/>
                <a:gd name="connsiteX6" fmla="*/ 8205 w 1949986"/>
                <a:gd name="connsiteY6" fmla="*/ 4010602 h 4010602"/>
                <a:gd name="connsiteX0" fmla="*/ 8205 w 2751635"/>
                <a:gd name="connsiteY0" fmla="*/ 4010602 h 4010602"/>
                <a:gd name="connsiteX1" fmla="*/ 0 w 2751635"/>
                <a:gd name="connsiteY1" fmla="*/ 0 h 4010602"/>
                <a:gd name="connsiteX2" fmla="*/ 1239512 w 2751635"/>
                <a:gd name="connsiteY2" fmla="*/ 583894 h 4010602"/>
                <a:gd name="connsiteX3" fmla="*/ 2751635 w 2751635"/>
                <a:gd name="connsiteY3" fmla="*/ 1818246 h 4010602"/>
                <a:gd name="connsiteX4" fmla="*/ 1647136 w 2751635"/>
                <a:gd name="connsiteY4" fmla="*/ 2314468 h 4010602"/>
                <a:gd name="connsiteX5" fmla="*/ 1949986 w 2751635"/>
                <a:gd name="connsiteY5" fmla="*/ 4000049 h 4010602"/>
                <a:gd name="connsiteX6" fmla="*/ 8205 w 2751635"/>
                <a:gd name="connsiteY6" fmla="*/ 4010602 h 4010602"/>
                <a:gd name="connsiteX0" fmla="*/ 8205 w 2751635"/>
                <a:gd name="connsiteY0" fmla="*/ 4010602 h 4010602"/>
                <a:gd name="connsiteX1" fmla="*/ 0 w 2751635"/>
                <a:gd name="connsiteY1" fmla="*/ 0 h 4010602"/>
                <a:gd name="connsiteX2" fmla="*/ 1239512 w 2751635"/>
                <a:gd name="connsiteY2" fmla="*/ 583894 h 4010602"/>
                <a:gd name="connsiteX3" fmla="*/ 2751635 w 2751635"/>
                <a:gd name="connsiteY3" fmla="*/ 1818246 h 4010602"/>
                <a:gd name="connsiteX4" fmla="*/ 1415782 w 2751635"/>
                <a:gd name="connsiteY4" fmla="*/ 2094130 h 4010602"/>
                <a:gd name="connsiteX5" fmla="*/ 1949986 w 2751635"/>
                <a:gd name="connsiteY5" fmla="*/ 4000049 h 4010602"/>
                <a:gd name="connsiteX6" fmla="*/ 8205 w 2751635"/>
                <a:gd name="connsiteY6" fmla="*/ 4010602 h 4010602"/>
                <a:gd name="connsiteX0" fmla="*/ 8205 w 2751635"/>
                <a:gd name="connsiteY0" fmla="*/ 4010602 h 4010602"/>
                <a:gd name="connsiteX1" fmla="*/ 0 w 2751635"/>
                <a:gd name="connsiteY1" fmla="*/ 0 h 4010602"/>
                <a:gd name="connsiteX2" fmla="*/ 1239512 w 2751635"/>
                <a:gd name="connsiteY2" fmla="*/ 583894 h 4010602"/>
                <a:gd name="connsiteX3" fmla="*/ 2751635 w 2751635"/>
                <a:gd name="connsiteY3" fmla="*/ 1818246 h 4010602"/>
                <a:gd name="connsiteX4" fmla="*/ 1625102 w 2751635"/>
                <a:gd name="connsiteY4" fmla="*/ 2281417 h 4010602"/>
                <a:gd name="connsiteX5" fmla="*/ 1949986 w 2751635"/>
                <a:gd name="connsiteY5" fmla="*/ 4000049 h 4010602"/>
                <a:gd name="connsiteX6" fmla="*/ 8205 w 2751635"/>
                <a:gd name="connsiteY6" fmla="*/ 4010602 h 4010602"/>
                <a:gd name="connsiteX0" fmla="*/ 8205 w 3464919"/>
                <a:gd name="connsiteY0" fmla="*/ 4010602 h 4010602"/>
                <a:gd name="connsiteX1" fmla="*/ 0 w 3464919"/>
                <a:gd name="connsiteY1" fmla="*/ 0 h 4010602"/>
                <a:gd name="connsiteX2" fmla="*/ 3464919 w 3464919"/>
                <a:gd name="connsiteY2" fmla="*/ 11017 h 4010602"/>
                <a:gd name="connsiteX3" fmla="*/ 2751635 w 3464919"/>
                <a:gd name="connsiteY3" fmla="*/ 1818246 h 4010602"/>
                <a:gd name="connsiteX4" fmla="*/ 1625102 w 3464919"/>
                <a:gd name="connsiteY4" fmla="*/ 2281417 h 4010602"/>
                <a:gd name="connsiteX5" fmla="*/ 1949986 w 3464919"/>
                <a:gd name="connsiteY5" fmla="*/ 4000049 h 4010602"/>
                <a:gd name="connsiteX6" fmla="*/ 8205 w 3464919"/>
                <a:gd name="connsiteY6" fmla="*/ 4010602 h 4010602"/>
                <a:gd name="connsiteX0" fmla="*/ 8205 w 3464919"/>
                <a:gd name="connsiteY0" fmla="*/ 4010602 h 4012074"/>
                <a:gd name="connsiteX1" fmla="*/ 0 w 3464919"/>
                <a:gd name="connsiteY1" fmla="*/ 0 h 4012074"/>
                <a:gd name="connsiteX2" fmla="*/ 3464919 w 3464919"/>
                <a:gd name="connsiteY2" fmla="*/ 11017 h 4012074"/>
                <a:gd name="connsiteX3" fmla="*/ 2751635 w 3464919"/>
                <a:gd name="connsiteY3" fmla="*/ 1818246 h 4012074"/>
                <a:gd name="connsiteX4" fmla="*/ 1625102 w 3464919"/>
                <a:gd name="connsiteY4" fmla="*/ 2281417 h 4012074"/>
                <a:gd name="connsiteX5" fmla="*/ 3351404 w 3464919"/>
                <a:gd name="connsiteY5" fmla="*/ 4012074 h 4012074"/>
                <a:gd name="connsiteX6" fmla="*/ 8205 w 3464919"/>
                <a:gd name="connsiteY6" fmla="*/ 4010602 h 4012074"/>
                <a:gd name="connsiteX0" fmla="*/ 8205 w 3464919"/>
                <a:gd name="connsiteY0" fmla="*/ 4010602 h 4012074"/>
                <a:gd name="connsiteX1" fmla="*/ 0 w 3464919"/>
                <a:gd name="connsiteY1" fmla="*/ 0 h 4012074"/>
                <a:gd name="connsiteX2" fmla="*/ 3464919 w 3464919"/>
                <a:gd name="connsiteY2" fmla="*/ 11017 h 4012074"/>
                <a:gd name="connsiteX3" fmla="*/ 2751635 w 3464919"/>
                <a:gd name="connsiteY3" fmla="*/ 1818246 h 4012074"/>
                <a:gd name="connsiteX4" fmla="*/ 2609076 w 3464919"/>
                <a:gd name="connsiteY4" fmla="*/ 2762429 h 4012074"/>
                <a:gd name="connsiteX5" fmla="*/ 3351404 w 3464919"/>
                <a:gd name="connsiteY5" fmla="*/ 4012074 h 4012074"/>
                <a:gd name="connsiteX6" fmla="*/ 8205 w 3464919"/>
                <a:gd name="connsiteY6" fmla="*/ 4010602 h 4012074"/>
                <a:gd name="connsiteX0" fmla="*/ 8205 w 3464919"/>
                <a:gd name="connsiteY0" fmla="*/ 4010602 h 4012074"/>
                <a:gd name="connsiteX1" fmla="*/ 0 w 3464919"/>
                <a:gd name="connsiteY1" fmla="*/ 0 h 4012074"/>
                <a:gd name="connsiteX2" fmla="*/ 3464919 w 3464919"/>
                <a:gd name="connsiteY2" fmla="*/ 11017 h 4012074"/>
                <a:gd name="connsiteX3" fmla="*/ 3268470 w 3464919"/>
                <a:gd name="connsiteY3" fmla="*/ 2299257 h 4012074"/>
                <a:gd name="connsiteX4" fmla="*/ 2609076 w 3464919"/>
                <a:gd name="connsiteY4" fmla="*/ 2762429 h 4012074"/>
                <a:gd name="connsiteX5" fmla="*/ 3351404 w 3464919"/>
                <a:gd name="connsiteY5" fmla="*/ 4012074 h 4012074"/>
                <a:gd name="connsiteX6" fmla="*/ 8205 w 3464919"/>
                <a:gd name="connsiteY6" fmla="*/ 4010602 h 4012074"/>
                <a:gd name="connsiteX0" fmla="*/ 8205 w 3351404"/>
                <a:gd name="connsiteY0" fmla="*/ 4010602 h 4012074"/>
                <a:gd name="connsiteX1" fmla="*/ 0 w 3351404"/>
                <a:gd name="connsiteY1" fmla="*/ 0 h 4012074"/>
                <a:gd name="connsiteX2" fmla="*/ 2639971 w 3351404"/>
                <a:gd name="connsiteY2" fmla="*/ 1393926 h 4012074"/>
                <a:gd name="connsiteX3" fmla="*/ 3268470 w 3351404"/>
                <a:gd name="connsiteY3" fmla="*/ 2299257 h 4012074"/>
                <a:gd name="connsiteX4" fmla="*/ 2609076 w 3351404"/>
                <a:gd name="connsiteY4" fmla="*/ 2762429 h 4012074"/>
                <a:gd name="connsiteX5" fmla="*/ 3351404 w 3351404"/>
                <a:gd name="connsiteY5" fmla="*/ 4012074 h 4012074"/>
                <a:gd name="connsiteX6" fmla="*/ 8205 w 3351404"/>
                <a:gd name="connsiteY6" fmla="*/ 4010602 h 4012074"/>
                <a:gd name="connsiteX0" fmla="*/ 0 w 3343199"/>
                <a:gd name="connsiteY0" fmla="*/ 3024527 h 3025999"/>
                <a:gd name="connsiteX1" fmla="*/ 3112682 w 3343199"/>
                <a:gd name="connsiteY1" fmla="*/ 0 h 3025999"/>
                <a:gd name="connsiteX2" fmla="*/ 2631766 w 3343199"/>
                <a:gd name="connsiteY2" fmla="*/ 407851 h 3025999"/>
                <a:gd name="connsiteX3" fmla="*/ 3260265 w 3343199"/>
                <a:gd name="connsiteY3" fmla="*/ 1313182 h 3025999"/>
                <a:gd name="connsiteX4" fmla="*/ 2600871 w 3343199"/>
                <a:gd name="connsiteY4" fmla="*/ 1776354 h 3025999"/>
                <a:gd name="connsiteX5" fmla="*/ 3343199 w 3343199"/>
                <a:gd name="connsiteY5" fmla="*/ 3025999 h 3025999"/>
                <a:gd name="connsiteX6" fmla="*/ 0 w 3343199"/>
                <a:gd name="connsiteY6" fmla="*/ 3024527 h 3025999"/>
                <a:gd name="connsiteX0" fmla="*/ 8205 w 3351404"/>
                <a:gd name="connsiteY0" fmla="*/ 4070727 h 4072199"/>
                <a:gd name="connsiteX1" fmla="*/ 0 w 3351404"/>
                <a:gd name="connsiteY1" fmla="*/ 0 h 4072199"/>
                <a:gd name="connsiteX2" fmla="*/ 2639971 w 3351404"/>
                <a:gd name="connsiteY2" fmla="*/ 1454051 h 4072199"/>
                <a:gd name="connsiteX3" fmla="*/ 3268470 w 3351404"/>
                <a:gd name="connsiteY3" fmla="*/ 2359382 h 4072199"/>
                <a:gd name="connsiteX4" fmla="*/ 2609076 w 3351404"/>
                <a:gd name="connsiteY4" fmla="*/ 2822554 h 4072199"/>
                <a:gd name="connsiteX5" fmla="*/ 3351404 w 3351404"/>
                <a:gd name="connsiteY5" fmla="*/ 4072199 h 4072199"/>
                <a:gd name="connsiteX6" fmla="*/ 8205 w 3351404"/>
                <a:gd name="connsiteY6" fmla="*/ 4070727 h 407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1404" h="4072199">
                  <a:moveTo>
                    <a:pt x="8205" y="4070727"/>
                  </a:moveTo>
                  <a:lnTo>
                    <a:pt x="0" y="0"/>
                  </a:lnTo>
                  <a:lnTo>
                    <a:pt x="2639971" y="1454051"/>
                  </a:lnTo>
                  <a:lnTo>
                    <a:pt x="3268470" y="2359382"/>
                  </a:lnTo>
                  <a:lnTo>
                    <a:pt x="2609076" y="2822554"/>
                  </a:lnTo>
                  <a:lnTo>
                    <a:pt x="3351404" y="4072199"/>
                  </a:lnTo>
                  <a:lnTo>
                    <a:pt x="8205" y="407072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146" name="直線矢印コネクタ 145"/>
          <p:cNvCxnSpPr>
            <a:stCxn id="145" idx="0"/>
          </p:cNvCxnSpPr>
          <p:nvPr/>
        </p:nvCxnSpPr>
        <p:spPr>
          <a:xfrm flipH="1" flipV="1">
            <a:off x="1167601" y="2314002"/>
            <a:ext cx="601" cy="4138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直線矢印コネクタ 146"/>
          <p:cNvCxnSpPr>
            <a:stCxn id="145" idx="0"/>
          </p:cNvCxnSpPr>
          <p:nvPr/>
        </p:nvCxnSpPr>
        <p:spPr>
          <a:xfrm>
            <a:off x="1168202" y="6452119"/>
            <a:ext cx="6562863" cy="9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1167601" y="3085627"/>
            <a:ext cx="1426512" cy="46937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flipV="1">
            <a:off x="2216426" y="3548270"/>
            <a:ext cx="407504" cy="92433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 flipH="1">
            <a:off x="1172817" y="4462671"/>
            <a:ext cx="1033670" cy="1789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>
            <a:off x="2236304" y="4462670"/>
            <a:ext cx="308113" cy="894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 flipV="1">
            <a:off x="2524539" y="4323523"/>
            <a:ext cx="1321904" cy="2186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 flipV="1">
            <a:off x="3836504" y="3935896"/>
            <a:ext cx="457200" cy="38762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 flipH="1" flipV="1">
            <a:off x="4055167" y="3677480"/>
            <a:ext cx="238537" cy="2782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 flipH="1" flipV="1">
            <a:off x="3170583" y="3329610"/>
            <a:ext cx="884582" cy="33792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 flipH="1">
            <a:off x="2604052" y="3319670"/>
            <a:ext cx="566529" cy="23853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 flipH="1">
            <a:off x="3160643" y="2633870"/>
            <a:ext cx="99393" cy="70567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 flipH="1">
            <a:off x="4065104" y="2604052"/>
            <a:ext cx="1143001" cy="10634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>
            <a:off x="5227983" y="2613991"/>
            <a:ext cx="616226" cy="79513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 flipV="1">
            <a:off x="5854148" y="3399183"/>
            <a:ext cx="1560443" cy="1987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 flipH="1">
            <a:off x="5436704" y="3419061"/>
            <a:ext cx="397566" cy="59634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4293704" y="3965713"/>
            <a:ext cx="1143000" cy="3975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6231835" y="4462670"/>
            <a:ext cx="1152939" cy="3975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 flipH="1" flipV="1">
            <a:off x="5585793" y="4214191"/>
            <a:ext cx="655981" cy="24847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 flipV="1">
            <a:off x="6132443" y="5615609"/>
            <a:ext cx="1272209" cy="1987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 flipV="1">
            <a:off x="6062869" y="5645426"/>
            <a:ext cx="59635" cy="79513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 flipH="1" flipV="1">
            <a:off x="5754757" y="5555975"/>
            <a:ext cx="377686" cy="795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 flipH="1">
            <a:off x="4452730" y="5555974"/>
            <a:ext cx="1282149" cy="7752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3786810" y="5466522"/>
            <a:ext cx="655981" cy="89452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3369365" y="5396948"/>
            <a:ext cx="387626" cy="4969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V="1">
            <a:off x="2912165" y="5377069"/>
            <a:ext cx="427381" cy="22860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1202635" y="5506278"/>
            <a:ext cx="1729408" cy="894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 flipV="1">
            <a:off x="2623930" y="5615609"/>
            <a:ext cx="288235" cy="8150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 flipH="1" flipV="1">
            <a:off x="2514601" y="4542184"/>
            <a:ext cx="844825" cy="84482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5446643" y="4035287"/>
            <a:ext cx="149087" cy="18884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 flipH="1">
            <a:off x="4731026" y="4214191"/>
            <a:ext cx="874644" cy="81500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>
            <a:off x="3836504" y="4333461"/>
            <a:ext cx="596348" cy="70567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>
            <a:off x="4432852" y="5039139"/>
            <a:ext cx="29817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 flipV="1">
            <a:off x="3766930" y="5039139"/>
            <a:ext cx="655984" cy="39756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780722" y="5059017"/>
            <a:ext cx="914400" cy="40750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 flipH="1">
            <a:off x="5695122" y="4462670"/>
            <a:ext cx="546652" cy="99391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 flipH="1" flipV="1">
            <a:off x="5695122" y="5476461"/>
            <a:ext cx="39756" cy="7951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3" name="円/楕円 182"/>
          <p:cNvSpPr/>
          <p:nvPr/>
        </p:nvSpPr>
        <p:spPr>
          <a:xfrm>
            <a:off x="4792178" y="3379596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4" name="円/楕円 183"/>
          <p:cNvSpPr/>
          <p:nvPr/>
        </p:nvSpPr>
        <p:spPr>
          <a:xfrm>
            <a:off x="4065104" y="3086806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5" name="円/楕円 184"/>
          <p:cNvSpPr/>
          <p:nvPr/>
        </p:nvSpPr>
        <p:spPr>
          <a:xfrm>
            <a:off x="2237185" y="2998408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6" name="円/楕円 185"/>
          <p:cNvSpPr/>
          <p:nvPr/>
        </p:nvSpPr>
        <p:spPr>
          <a:xfrm>
            <a:off x="1700232" y="363334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7" name="円/楕円 186"/>
          <p:cNvSpPr/>
          <p:nvPr/>
        </p:nvSpPr>
        <p:spPr>
          <a:xfrm>
            <a:off x="3220069" y="387726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8" name="円/楕円 187"/>
          <p:cNvSpPr/>
          <p:nvPr/>
        </p:nvSpPr>
        <p:spPr>
          <a:xfrm>
            <a:off x="4594313" y="448315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9" name="円/楕円 188"/>
          <p:cNvSpPr/>
          <p:nvPr/>
        </p:nvSpPr>
        <p:spPr>
          <a:xfrm>
            <a:off x="3609926" y="479106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0" name="円/楕円 189"/>
          <p:cNvSpPr/>
          <p:nvPr/>
        </p:nvSpPr>
        <p:spPr>
          <a:xfrm>
            <a:off x="2391882" y="525151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1" name="円/楕円 190"/>
          <p:cNvSpPr/>
          <p:nvPr/>
        </p:nvSpPr>
        <p:spPr>
          <a:xfrm>
            <a:off x="2313782" y="5779294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2" name="円/楕円 191"/>
          <p:cNvSpPr/>
          <p:nvPr/>
        </p:nvSpPr>
        <p:spPr>
          <a:xfrm>
            <a:off x="3207695" y="588111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3" name="円/楕円 192"/>
          <p:cNvSpPr/>
          <p:nvPr/>
        </p:nvSpPr>
        <p:spPr>
          <a:xfrm>
            <a:off x="4670168" y="549978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4" name="円/楕円 193"/>
          <p:cNvSpPr/>
          <p:nvPr/>
        </p:nvSpPr>
        <p:spPr>
          <a:xfrm>
            <a:off x="5488226" y="482190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5" name="円/楕円 194"/>
          <p:cNvSpPr/>
          <p:nvPr/>
        </p:nvSpPr>
        <p:spPr>
          <a:xfrm>
            <a:off x="6480307" y="384117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6" name="円/楕円 195"/>
          <p:cNvSpPr/>
          <p:nvPr/>
        </p:nvSpPr>
        <p:spPr>
          <a:xfrm>
            <a:off x="6466521" y="2890257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7" name="円/楕円 196"/>
          <p:cNvSpPr/>
          <p:nvPr/>
        </p:nvSpPr>
        <p:spPr>
          <a:xfrm>
            <a:off x="6362261" y="5007084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8" name="円/楕円 197"/>
          <p:cNvSpPr/>
          <p:nvPr/>
        </p:nvSpPr>
        <p:spPr>
          <a:xfrm>
            <a:off x="6362261" y="6155365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9" name="円/楕円 198"/>
          <p:cNvSpPr/>
          <p:nvPr/>
        </p:nvSpPr>
        <p:spPr>
          <a:xfrm>
            <a:off x="5714189" y="611560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0" name="星 5 199"/>
          <p:cNvSpPr/>
          <p:nvPr/>
        </p:nvSpPr>
        <p:spPr>
          <a:xfrm>
            <a:off x="1627252" y="4511642"/>
            <a:ext cx="374528" cy="374528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202" name="円/楕円 201"/>
          <p:cNvSpPr/>
          <p:nvPr/>
        </p:nvSpPr>
        <p:spPr>
          <a:xfrm>
            <a:off x="-121603" y="2800097"/>
            <a:ext cx="3878594" cy="38785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3" name="四角形吹き出し 202"/>
          <p:cNvSpPr/>
          <p:nvPr/>
        </p:nvSpPr>
        <p:spPr>
          <a:xfrm>
            <a:off x="2620887" y="2273116"/>
            <a:ext cx="1447057" cy="783881"/>
          </a:xfrm>
          <a:prstGeom prst="wedgeRectCallout">
            <a:avLst>
              <a:gd name="adj1" fmla="val -25959"/>
              <a:gd name="adj2" fmla="val 1344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Search regions</a:t>
            </a:r>
          </a:p>
        </p:txBody>
      </p:sp>
      <p:grpSp>
        <p:nvGrpSpPr>
          <p:cNvPr id="73" name="グループ化 72"/>
          <p:cNvGrpSpPr/>
          <p:nvPr/>
        </p:nvGrpSpPr>
        <p:grpSpPr>
          <a:xfrm>
            <a:off x="1749221" y="2973886"/>
            <a:ext cx="4731649" cy="3195828"/>
            <a:chOff x="1749221" y="2973886"/>
            <a:chExt cx="4731649" cy="3195828"/>
          </a:xfrm>
        </p:grpSpPr>
        <p:cxnSp>
          <p:nvCxnSpPr>
            <p:cNvPr id="4" name="直線矢印コネクタ 3"/>
            <p:cNvCxnSpPr>
              <a:stCxn id="200" idx="0"/>
              <a:endCxn id="186" idx="4"/>
            </p:cNvCxnSpPr>
            <p:nvPr/>
          </p:nvCxnSpPr>
          <p:spPr>
            <a:xfrm flipH="1" flipV="1">
              <a:off x="1749221" y="3731318"/>
              <a:ext cx="65295" cy="7803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>
              <a:endCxn id="185" idx="4"/>
            </p:cNvCxnSpPr>
            <p:nvPr/>
          </p:nvCxnSpPr>
          <p:spPr>
            <a:xfrm flipV="1">
              <a:off x="1817694" y="3096386"/>
              <a:ext cx="468480" cy="16430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矢印コネクタ 76"/>
            <p:cNvCxnSpPr>
              <a:endCxn id="184" idx="2"/>
            </p:cNvCxnSpPr>
            <p:nvPr/>
          </p:nvCxnSpPr>
          <p:spPr>
            <a:xfrm flipV="1">
              <a:off x="1817694" y="3135795"/>
              <a:ext cx="2247410" cy="156311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>
              <a:endCxn id="187" idx="3"/>
            </p:cNvCxnSpPr>
            <p:nvPr/>
          </p:nvCxnSpPr>
          <p:spPr>
            <a:xfrm flipV="1">
              <a:off x="1798210" y="3960898"/>
              <a:ext cx="1436208" cy="7380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>
              <a:endCxn id="183" idx="2"/>
            </p:cNvCxnSpPr>
            <p:nvPr/>
          </p:nvCxnSpPr>
          <p:spPr>
            <a:xfrm flipV="1">
              <a:off x="1817694" y="3428585"/>
              <a:ext cx="2974484" cy="131080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>
              <a:endCxn id="196" idx="3"/>
            </p:cNvCxnSpPr>
            <p:nvPr/>
          </p:nvCxnSpPr>
          <p:spPr>
            <a:xfrm flipV="1">
              <a:off x="1837178" y="2973886"/>
              <a:ext cx="4643692" cy="172502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矢印コネクタ 89"/>
            <p:cNvCxnSpPr>
              <a:endCxn id="195" idx="2"/>
            </p:cNvCxnSpPr>
            <p:nvPr/>
          </p:nvCxnSpPr>
          <p:spPr>
            <a:xfrm flipV="1">
              <a:off x="1837178" y="3890159"/>
              <a:ext cx="4643129" cy="8492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>
              <a:endCxn id="188" idx="2"/>
            </p:cNvCxnSpPr>
            <p:nvPr/>
          </p:nvCxnSpPr>
          <p:spPr>
            <a:xfrm flipV="1">
              <a:off x="1837178" y="4532139"/>
              <a:ext cx="2757135" cy="20725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>
              <a:endCxn id="194" idx="2"/>
            </p:cNvCxnSpPr>
            <p:nvPr/>
          </p:nvCxnSpPr>
          <p:spPr>
            <a:xfrm>
              <a:off x="1814516" y="4739394"/>
              <a:ext cx="3673710" cy="13149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線矢印コネクタ 105"/>
            <p:cNvCxnSpPr>
              <a:endCxn id="193" idx="1"/>
            </p:cNvCxnSpPr>
            <p:nvPr/>
          </p:nvCxnSpPr>
          <p:spPr>
            <a:xfrm>
              <a:off x="1798210" y="4698906"/>
              <a:ext cx="2886307" cy="81523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>
              <a:endCxn id="198" idx="1"/>
            </p:cNvCxnSpPr>
            <p:nvPr/>
          </p:nvCxnSpPr>
          <p:spPr>
            <a:xfrm>
              <a:off x="1814516" y="4698906"/>
              <a:ext cx="4562094" cy="14708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>
              <a:endCxn id="199" idx="2"/>
            </p:cNvCxnSpPr>
            <p:nvPr/>
          </p:nvCxnSpPr>
          <p:spPr>
            <a:xfrm>
              <a:off x="1830822" y="4739394"/>
              <a:ext cx="3883367" cy="142520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線矢印コネクタ 114"/>
            <p:cNvCxnSpPr>
              <a:endCxn id="192" idx="1"/>
            </p:cNvCxnSpPr>
            <p:nvPr/>
          </p:nvCxnSpPr>
          <p:spPr>
            <a:xfrm>
              <a:off x="1847128" y="4779882"/>
              <a:ext cx="1374916" cy="111558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線矢印コネクタ 116"/>
            <p:cNvCxnSpPr>
              <a:endCxn id="190" idx="1"/>
            </p:cNvCxnSpPr>
            <p:nvPr/>
          </p:nvCxnSpPr>
          <p:spPr>
            <a:xfrm>
              <a:off x="1830822" y="4739394"/>
              <a:ext cx="575409" cy="52646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線矢印コネクタ 120"/>
            <p:cNvCxnSpPr>
              <a:endCxn id="191" idx="1"/>
            </p:cNvCxnSpPr>
            <p:nvPr/>
          </p:nvCxnSpPr>
          <p:spPr>
            <a:xfrm>
              <a:off x="1814516" y="4698906"/>
              <a:ext cx="513615" cy="109473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>
              <a:endCxn id="189" idx="2"/>
            </p:cNvCxnSpPr>
            <p:nvPr/>
          </p:nvCxnSpPr>
          <p:spPr>
            <a:xfrm>
              <a:off x="1798210" y="4739394"/>
              <a:ext cx="1811716" cy="10065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矢印コネクタ 102"/>
            <p:cNvCxnSpPr>
              <a:endCxn id="197" idx="2"/>
            </p:cNvCxnSpPr>
            <p:nvPr/>
          </p:nvCxnSpPr>
          <p:spPr>
            <a:xfrm>
              <a:off x="1880857" y="4739394"/>
              <a:ext cx="4481404" cy="31667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1" name="四角形吹き出し 200"/>
          <p:cNvSpPr/>
          <p:nvPr/>
        </p:nvSpPr>
        <p:spPr>
          <a:xfrm>
            <a:off x="756958" y="3835078"/>
            <a:ext cx="1172814" cy="503439"/>
          </a:xfrm>
          <a:prstGeom prst="wedgeRectCallout">
            <a:avLst>
              <a:gd name="adj1" fmla="val 35041"/>
              <a:gd name="adj2" fmla="val 10880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Query</a:t>
            </a:r>
            <a:endParaRPr kumimoji="1" lang="ja-JP" altLang="en-US" sz="2400" dirty="0"/>
          </a:p>
        </p:txBody>
      </p:sp>
      <p:sp>
        <p:nvSpPr>
          <p:cNvPr id="92" name="角丸四角形吹き出し 91"/>
          <p:cNvSpPr/>
          <p:nvPr/>
        </p:nvSpPr>
        <p:spPr>
          <a:xfrm>
            <a:off x="6708593" y="2238284"/>
            <a:ext cx="2387144" cy="1292087"/>
          </a:xfrm>
          <a:prstGeom prst="wedgeRoundRectCallout">
            <a:avLst>
              <a:gd name="adj1" fmla="val -39774"/>
              <a:gd name="adj2" fmla="val 49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Indexed by k-means clustering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222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2" grpId="0" animBg="1"/>
      <p:bldP spid="203" grpId="0" animBg="1"/>
      <p:bldP spid="2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Finding similar 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Basic </a:t>
            </a:r>
            <a:r>
              <a:rPr lang="en-US" altLang="ja-JP" dirty="0"/>
              <a:t>but important </a:t>
            </a:r>
            <a:r>
              <a:rPr lang="en-US" altLang="ja-JP" dirty="0" smtClean="0"/>
              <a:t>problem in </a:t>
            </a:r>
            <a:r>
              <a:rPr lang="en-US" altLang="ja-JP" dirty="0"/>
              <a:t>information </a:t>
            </a:r>
            <a:r>
              <a:rPr lang="en-US" altLang="ja-JP" dirty="0" smtClean="0"/>
              <a:t>processing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Possible applications include</a:t>
            </a:r>
          </a:p>
          <a:p>
            <a:pPr lvl="1"/>
            <a:r>
              <a:rPr lang="en-US" altLang="ja-JP" dirty="0" smtClean="0"/>
              <a:t>Near-duplicate detection</a:t>
            </a:r>
          </a:p>
          <a:p>
            <a:pPr lvl="1"/>
            <a:r>
              <a:rPr lang="en-US" altLang="ja-JP" dirty="0" smtClean="0"/>
              <a:t>Object recognition</a:t>
            </a:r>
          </a:p>
          <a:p>
            <a:pPr lvl="1"/>
            <a:r>
              <a:rPr lang="en-US" altLang="ja-JP" dirty="0" smtClean="0"/>
              <a:t>Document </a:t>
            </a:r>
            <a:r>
              <a:rPr lang="en-US" altLang="ja-JP" dirty="0"/>
              <a:t>image </a:t>
            </a:r>
            <a:r>
              <a:rPr lang="en-US" altLang="ja-JP" dirty="0" smtClean="0"/>
              <a:t>retrieval</a:t>
            </a:r>
          </a:p>
          <a:p>
            <a:pPr lvl="1"/>
            <a:r>
              <a:rPr lang="en-US" altLang="ja-JP" dirty="0" smtClean="0"/>
              <a:t>Character recognition</a:t>
            </a:r>
          </a:p>
          <a:p>
            <a:pPr lvl="1"/>
            <a:r>
              <a:rPr lang="en-US" altLang="ja-JP" dirty="0" smtClean="0"/>
              <a:t>Face recognition</a:t>
            </a:r>
          </a:p>
          <a:p>
            <a:pPr lvl="1"/>
            <a:r>
              <a:rPr lang="en-US" altLang="ja-JP" dirty="0" smtClean="0"/>
              <a:t>Gait recognition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A </a:t>
            </a:r>
            <a:r>
              <a:rPr lang="en-US" altLang="ja-JP" dirty="0"/>
              <a:t>typical solution: </a:t>
            </a:r>
            <a:r>
              <a:rPr lang="en-US" altLang="ja-JP" dirty="0">
                <a:solidFill>
                  <a:srgbClr val="FF0000"/>
                </a:solidFill>
              </a:rPr>
              <a:t>Nearest Neighbor </a:t>
            </a:r>
            <a:r>
              <a:rPr lang="en-US" altLang="ja-JP" dirty="0" smtClean="0">
                <a:solidFill>
                  <a:srgbClr val="FF0000"/>
                </a:solidFill>
              </a:rPr>
              <a:t>(NN) Search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A0D0-187E-47D9-AC76-A3535FBBFF99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12" y="4142187"/>
            <a:ext cx="1509132" cy="10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7275638" y="2393977"/>
            <a:ext cx="1411162" cy="1647054"/>
            <a:chOff x="5725102" y="1484784"/>
            <a:chExt cx="3015231" cy="351926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285" t="8789" r="24065" b="1122"/>
            <a:stretch>
              <a:fillRect/>
            </a:stretch>
          </p:blipFill>
          <p:spPr bwMode="auto">
            <a:xfrm>
              <a:off x="6308322" y="1484784"/>
              <a:ext cx="2432011" cy="35192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isometricTopUp">
                <a:rot lat="19775183" lon="2111529" rev="20106769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8" name="二等辺三角形 7"/>
            <p:cNvSpPr/>
            <p:nvPr/>
          </p:nvSpPr>
          <p:spPr>
            <a:xfrm rot="17583409">
              <a:off x="6680525" y="1698300"/>
              <a:ext cx="723505" cy="870781"/>
            </a:xfrm>
            <a:prstGeom prst="triangle">
              <a:avLst>
                <a:gd name="adj" fmla="val 32026"/>
              </a:avLst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Picture 16" descr="pc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386461">
              <a:off x="5725102" y="1617196"/>
              <a:ext cx="1213533" cy="1820300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-15000" contrast="18000"/>
            </a:blip>
            <a:srcRect l="26285" t="13449" r="63495" b="54356"/>
            <a:stretch>
              <a:fillRect/>
            </a:stretch>
          </p:blipFill>
          <p:spPr bwMode="auto">
            <a:xfrm>
              <a:off x="6286376" y="1587750"/>
              <a:ext cx="364060" cy="914685"/>
            </a:xfrm>
            <a:prstGeom prst="rect">
              <a:avLst/>
            </a:prstGeom>
            <a:noFill/>
            <a:ln w="101600" cap="sq">
              <a:noFill/>
              <a:miter lim="800000"/>
            </a:ln>
            <a:effectLst/>
            <a:scene3d>
              <a:camera prst="orthographicFront">
                <a:rot lat="1732645" lon="78653" rev="20020848"/>
              </a:camera>
              <a:lightRig rig="chilly" dir="t"/>
            </a:scene3d>
            <a:sp3d prstMaterial="metal">
              <a:contourClr>
                <a:srgbClr val="FFFFFF"/>
              </a:contourClr>
            </a:sp3d>
          </p:spPr>
        </p:pic>
      </p:grpSp>
      <p:pic>
        <p:nvPicPr>
          <p:cNvPr id="12" name="図 11" descr="C:\Users\Koichi Kise\Documents\papers\Book\IDAKS_book\figs\realtime_demo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68" y="4117231"/>
            <a:ext cx="2083620" cy="108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 descr="AR_sample_neutral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0314" r="16765"/>
          <a:stretch/>
        </p:blipFill>
        <p:spPr>
          <a:xfrm>
            <a:off x="5551126" y="2462088"/>
            <a:ext cx="1361545" cy="136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7504" y="6309233"/>
            <a:ext cx="8712968" cy="493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Select search </a:t>
            </a:r>
            <a:r>
              <a:rPr lang="en-US" altLang="ja-JP" dirty="0"/>
              <a:t>regions in subspaces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In past methods 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IVFADC, </a:t>
            </a:r>
            <a:r>
              <a:rPr lang="en-US" altLang="ja-JP" dirty="0" err="1" smtClean="0">
                <a:solidFill>
                  <a:srgbClr val="FF0000"/>
                </a:solidFill>
              </a:rPr>
              <a:t>Jegou</a:t>
            </a:r>
            <a:r>
              <a:rPr lang="en-US" altLang="ja-JP" dirty="0" smtClean="0">
                <a:solidFill>
                  <a:srgbClr val="FF0000"/>
                </a:solidFill>
              </a:rPr>
              <a:t> 2011 </a:t>
            </a:r>
            <a:r>
              <a:rPr lang="en-US" altLang="ja-JP" dirty="0" smtClean="0"/>
              <a:t>&amp;</a:t>
            </a:r>
            <a:br>
              <a:rPr lang="en-US" altLang="ja-JP" dirty="0" smtClean="0"/>
            </a:br>
            <a:r>
              <a:rPr lang="en-US" altLang="ja-JP" dirty="0" smtClean="0"/>
              <a:t>			     VQ-index, </a:t>
            </a:r>
            <a:r>
              <a:rPr lang="en-US" altLang="ja-JP" dirty="0" err="1" smtClean="0"/>
              <a:t>Tuncel</a:t>
            </a:r>
            <a:r>
              <a:rPr lang="en-US" altLang="ja-JP" dirty="0" smtClean="0"/>
              <a:t> 2002)</a:t>
            </a:r>
            <a:endParaRPr kumimoji="1" lang="en-US" altLang="ja-JP" dirty="0" smtClean="0"/>
          </a:p>
        </p:txBody>
      </p:sp>
      <p:grpSp>
        <p:nvGrpSpPr>
          <p:cNvPr id="78" name="グループ化 77"/>
          <p:cNvGrpSpPr/>
          <p:nvPr/>
        </p:nvGrpSpPr>
        <p:grpSpPr>
          <a:xfrm>
            <a:off x="1158758" y="2512774"/>
            <a:ext cx="3352643" cy="3940562"/>
            <a:chOff x="1158758" y="2512774"/>
            <a:chExt cx="3352643" cy="3940562"/>
          </a:xfrm>
        </p:grpSpPr>
        <p:sp>
          <p:nvSpPr>
            <p:cNvPr id="143" name="直角三角形 142"/>
            <p:cNvSpPr/>
            <p:nvPr/>
          </p:nvSpPr>
          <p:spPr>
            <a:xfrm rot="5400000">
              <a:off x="1779104" y="1916427"/>
              <a:ext cx="914400" cy="2107094"/>
            </a:xfrm>
            <a:prstGeom prst="rt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4" name="六角形 7"/>
            <p:cNvSpPr/>
            <p:nvPr/>
          </p:nvSpPr>
          <p:spPr>
            <a:xfrm>
              <a:off x="1158758" y="2518859"/>
              <a:ext cx="3137584" cy="1795366"/>
            </a:xfrm>
            <a:custGeom>
              <a:avLst/>
              <a:gdLst>
                <a:gd name="connsiteX0" fmla="*/ 0 w 936663"/>
                <a:gd name="connsiteY0" fmla="*/ 485205 h 970410"/>
                <a:gd name="connsiteX1" fmla="*/ 234166 w 936663"/>
                <a:gd name="connsiteY1" fmla="*/ 0 h 970410"/>
                <a:gd name="connsiteX2" fmla="*/ 702497 w 936663"/>
                <a:gd name="connsiteY2" fmla="*/ 0 h 970410"/>
                <a:gd name="connsiteX3" fmla="*/ 936663 w 936663"/>
                <a:gd name="connsiteY3" fmla="*/ 485205 h 970410"/>
                <a:gd name="connsiteX4" fmla="*/ 702497 w 936663"/>
                <a:gd name="connsiteY4" fmla="*/ 970410 h 970410"/>
                <a:gd name="connsiteX5" fmla="*/ 234166 w 936663"/>
                <a:gd name="connsiteY5" fmla="*/ 970410 h 970410"/>
                <a:gd name="connsiteX6" fmla="*/ 0 w 936663"/>
                <a:gd name="connsiteY6" fmla="*/ 485205 h 970410"/>
                <a:gd name="connsiteX0" fmla="*/ 0 w 1110121"/>
                <a:gd name="connsiteY0" fmla="*/ 485205 h 1730574"/>
                <a:gd name="connsiteX1" fmla="*/ 234166 w 1110121"/>
                <a:gd name="connsiteY1" fmla="*/ 0 h 1730574"/>
                <a:gd name="connsiteX2" fmla="*/ 702497 w 1110121"/>
                <a:gd name="connsiteY2" fmla="*/ 0 h 1730574"/>
                <a:gd name="connsiteX3" fmla="*/ 936663 w 1110121"/>
                <a:gd name="connsiteY3" fmla="*/ 485205 h 1730574"/>
                <a:gd name="connsiteX4" fmla="*/ 1110121 w 1110121"/>
                <a:gd name="connsiteY4" fmla="*/ 1730574 h 1730574"/>
                <a:gd name="connsiteX5" fmla="*/ 234166 w 1110121"/>
                <a:gd name="connsiteY5" fmla="*/ 970410 h 1730574"/>
                <a:gd name="connsiteX6" fmla="*/ 0 w 1110121"/>
                <a:gd name="connsiteY6" fmla="*/ 485205 h 1730574"/>
                <a:gd name="connsiteX0" fmla="*/ 0 w 1412971"/>
                <a:gd name="connsiteY0" fmla="*/ 485205 h 3416155"/>
                <a:gd name="connsiteX1" fmla="*/ 234166 w 1412971"/>
                <a:gd name="connsiteY1" fmla="*/ 0 h 3416155"/>
                <a:gd name="connsiteX2" fmla="*/ 702497 w 1412971"/>
                <a:gd name="connsiteY2" fmla="*/ 0 h 3416155"/>
                <a:gd name="connsiteX3" fmla="*/ 936663 w 1412971"/>
                <a:gd name="connsiteY3" fmla="*/ 485205 h 3416155"/>
                <a:gd name="connsiteX4" fmla="*/ 1110121 w 1412971"/>
                <a:gd name="connsiteY4" fmla="*/ 1730574 h 3416155"/>
                <a:gd name="connsiteX5" fmla="*/ 1412971 w 1412971"/>
                <a:gd name="connsiteY5" fmla="*/ 3416155 h 3416155"/>
                <a:gd name="connsiteX6" fmla="*/ 0 w 1412971"/>
                <a:gd name="connsiteY6" fmla="*/ 485205 h 3416155"/>
                <a:gd name="connsiteX0" fmla="*/ 0 w 1941781"/>
                <a:gd name="connsiteY0" fmla="*/ 3426708 h 3426708"/>
                <a:gd name="connsiteX1" fmla="*/ 762976 w 1941781"/>
                <a:gd name="connsiteY1" fmla="*/ 0 h 3426708"/>
                <a:gd name="connsiteX2" fmla="*/ 1231307 w 1941781"/>
                <a:gd name="connsiteY2" fmla="*/ 0 h 3426708"/>
                <a:gd name="connsiteX3" fmla="*/ 1465473 w 1941781"/>
                <a:gd name="connsiteY3" fmla="*/ 485205 h 3426708"/>
                <a:gd name="connsiteX4" fmla="*/ 1638931 w 1941781"/>
                <a:gd name="connsiteY4" fmla="*/ 1730574 h 3426708"/>
                <a:gd name="connsiteX5" fmla="*/ 1941781 w 1941781"/>
                <a:gd name="connsiteY5" fmla="*/ 3416155 h 3426708"/>
                <a:gd name="connsiteX6" fmla="*/ 0 w 1941781"/>
                <a:gd name="connsiteY6" fmla="*/ 3426708 h 3426708"/>
                <a:gd name="connsiteX0" fmla="*/ 8205 w 1949986"/>
                <a:gd name="connsiteY0" fmla="*/ 4010602 h 4010602"/>
                <a:gd name="connsiteX1" fmla="*/ 0 w 1949986"/>
                <a:gd name="connsiteY1" fmla="*/ 0 h 4010602"/>
                <a:gd name="connsiteX2" fmla="*/ 1239512 w 1949986"/>
                <a:gd name="connsiteY2" fmla="*/ 583894 h 4010602"/>
                <a:gd name="connsiteX3" fmla="*/ 1473678 w 1949986"/>
                <a:gd name="connsiteY3" fmla="*/ 1069099 h 4010602"/>
                <a:gd name="connsiteX4" fmla="*/ 1647136 w 1949986"/>
                <a:gd name="connsiteY4" fmla="*/ 2314468 h 4010602"/>
                <a:gd name="connsiteX5" fmla="*/ 1949986 w 1949986"/>
                <a:gd name="connsiteY5" fmla="*/ 4000049 h 4010602"/>
                <a:gd name="connsiteX6" fmla="*/ 8205 w 1949986"/>
                <a:gd name="connsiteY6" fmla="*/ 4010602 h 4010602"/>
                <a:gd name="connsiteX0" fmla="*/ 8205 w 2751635"/>
                <a:gd name="connsiteY0" fmla="*/ 4010602 h 4010602"/>
                <a:gd name="connsiteX1" fmla="*/ 0 w 2751635"/>
                <a:gd name="connsiteY1" fmla="*/ 0 h 4010602"/>
                <a:gd name="connsiteX2" fmla="*/ 1239512 w 2751635"/>
                <a:gd name="connsiteY2" fmla="*/ 583894 h 4010602"/>
                <a:gd name="connsiteX3" fmla="*/ 2751635 w 2751635"/>
                <a:gd name="connsiteY3" fmla="*/ 1818246 h 4010602"/>
                <a:gd name="connsiteX4" fmla="*/ 1647136 w 2751635"/>
                <a:gd name="connsiteY4" fmla="*/ 2314468 h 4010602"/>
                <a:gd name="connsiteX5" fmla="*/ 1949986 w 2751635"/>
                <a:gd name="connsiteY5" fmla="*/ 4000049 h 4010602"/>
                <a:gd name="connsiteX6" fmla="*/ 8205 w 2751635"/>
                <a:gd name="connsiteY6" fmla="*/ 4010602 h 4010602"/>
                <a:gd name="connsiteX0" fmla="*/ 8205 w 2751635"/>
                <a:gd name="connsiteY0" fmla="*/ 4010602 h 4010602"/>
                <a:gd name="connsiteX1" fmla="*/ 0 w 2751635"/>
                <a:gd name="connsiteY1" fmla="*/ 0 h 4010602"/>
                <a:gd name="connsiteX2" fmla="*/ 1239512 w 2751635"/>
                <a:gd name="connsiteY2" fmla="*/ 583894 h 4010602"/>
                <a:gd name="connsiteX3" fmla="*/ 2751635 w 2751635"/>
                <a:gd name="connsiteY3" fmla="*/ 1818246 h 4010602"/>
                <a:gd name="connsiteX4" fmla="*/ 1415782 w 2751635"/>
                <a:gd name="connsiteY4" fmla="*/ 2094130 h 4010602"/>
                <a:gd name="connsiteX5" fmla="*/ 1949986 w 2751635"/>
                <a:gd name="connsiteY5" fmla="*/ 4000049 h 4010602"/>
                <a:gd name="connsiteX6" fmla="*/ 8205 w 2751635"/>
                <a:gd name="connsiteY6" fmla="*/ 4010602 h 4010602"/>
                <a:gd name="connsiteX0" fmla="*/ 8205 w 2751635"/>
                <a:gd name="connsiteY0" fmla="*/ 4010602 h 4010602"/>
                <a:gd name="connsiteX1" fmla="*/ 0 w 2751635"/>
                <a:gd name="connsiteY1" fmla="*/ 0 h 4010602"/>
                <a:gd name="connsiteX2" fmla="*/ 1239512 w 2751635"/>
                <a:gd name="connsiteY2" fmla="*/ 583894 h 4010602"/>
                <a:gd name="connsiteX3" fmla="*/ 2751635 w 2751635"/>
                <a:gd name="connsiteY3" fmla="*/ 1818246 h 4010602"/>
                <a:gd name="connsiteX4" fmla="*/ 1625102 w 2751635"/>
                <a:gd name="connsiteY4" fmla="*/ 2281417 h 4010602"/>
                <a:gd name="connsiteX5" fmla="*/ 1949986 w 2751635"/>
                <a:gd name="connsiteY5" fmla="*/ 4000049 h 4010602"/>
                <a:gd name="connsiteX6" fmla="*/ 8205 w 2751635"/>
                <a:gd name="connsiteY6" fmla="*/ 4010602 h 4010602"/>
                <a:gd name="connsiteX0" fmla="*/ 8205 w 3464919"/>
                <a:gd name="connsiteY0" fmla="*/ 4010602 h 4010602"/>
                <a:gd name="connsiteX1" fmla="*/ 0 w 3464919"/>
                <a:gd name="connsiteY1" fmla="*/ 0 h 4010602"/>
                <a:gd name="connsiteX2" fmla="*/ 3464919 w 3464919"/>
                <a:gd name="connsiteY2" fmla="*/ 11017 h 4010602"/>
                <a:gd name="connsiteX3" fmla="*/ 2751635 w 3464919"/>
                <a:gd name="connsiteY3" fmla="*/ 1818246 h 4010602"/>
                <a:gd name="connsiteX4" fmla="*/ 1625102 w 3464919"/>
                <a:gd name="connsiteY4" fmla="*/ 2281417 h 4010602"/>
                <a:gd name="connsiteX5" fmla="*/ 1949986 w 3464919"/>
                <a:gd name="connsiteY5" fmla="*/ 4000049 h 4010602"/>
                <a:gd name="connsiteX6" fmla="*/ 8205 w 3464919"/>
                <a:gd name="connsiteY6" fmla="*/ 4010602 h 4010602"/>
                <a:gd name="connsiteX0" fmla="*/ 8205 w 3464919"/>
                <a:gd name="connsiteY0" fmla="*/ 4010602 h 4012074"/>
                <a:gd name="connsiteX1" fmla="*/ 0 w 3464919"/>
                <a:gd name="connsiteY1" fmla="*/ 0 h 4012074"/>
                <a:gd name="connsiteX2" fmla="*/ 3464919 w 3464919"/>
                <a:gd name="connsiteY2" fmla="*/ 11017 h 4012074"/>
                <a:gd name="connsiteX3" fmla="*/ 2751635 w 3464919"/>
                <a:gd name="connsiteY3" fmla="*/ 1818246 h 4012074"/>
                <a:gd name="connsiteX4" fmla="*/ 1625102 w 3464919"/>
                <a:gd name="connsiteY4" fmla="*/ 2281417 h 4012074"/>
                <a:gd name="connsiteX5" fmla="*/ 3351404 w 3464919"/>
                <a:gd name="connsiteY5" fmla="*/ 4012074 h 4012074"/>
                <a:gd name="connsiteX6" fmla="*/ 8205 w 3464919"/>
                <a:gd name="connsiteY6" fmla="*/ 4010602 h 4012074"/>
                <a:gd name="connsiteX0" fmla="*/ 8205 w 3464919"/>
                <a:gd name="connsiteY0" fmla="*/ 4010602 h 4012074"/>
                <a:gd name="connsiteX1" fmla="*/ 0 w 3464919"/>
                <a:gd name="connsiteY1" fmla="*/ 0 h 4012074"/>
                <a:gd name="connsiteX2" fmla="*/ 3464919 w 3464919"/>
                <a:gd name="connsiteY2" fmla="*/ 11017 h 4012074"/>
                <a:gd name="connsiteX3" fmla="*/ 2751635 w 3464919"/>
                <a:gd name="connsiteY3" fmla="*/ 1818246 h 4012074"/>
                <a:gd name="connsiteX4" fmla="*/ 2609076 w 3464919"/>
                <a:gd name="connsiteY4" fmla="*/ 2762429 h 4012074"/>
                <a:gd name="connsiteX5" fmla="*/ 3351404 w 3464919"/>
                <a:gd name="connsiteY5" fmla="*/ 4012074 h 4012074"/>
                <a:gd name="connsiteX6" fmla="*/ 8205 w 3464919"/>
                <a:gd name="connsiteY6" fmla="*/ 4010602 h 4012074"/>
                <a:gd name="connsiteX0" fmla="*/ 8205 w 3464919"/>
                <a:gd name="connsiteY0" fmla="*/ 4010602 h 4012074"/>
                <a:gd name="connsiteX1" fmla="*/ 0 w 3464919"/>
                <a:gd name="connsiteY1" fmla="*/ 0 h 4012074"/>
                <a:gd name="connsiteX2" fmla="*/ 3464919 w 3464919"/>
                <a:gd name="connsiteY2" fmla="*/ 11017 h 4012074"/>
                <a:gd name="connsiteX3" fmla="*/ 3268470 w 3464919"/>
                <a:gd name="connsiteY3" fmla="*/ 2299257 h 4012074"/>
                <a:gd name="connsiteX4" fmla="*/ 2609076 w 3464919"/>
                <a:gd name="connsiteY4" fmla="*/ 2762429 h 4012074"/>
                <a:gd name="connsiteX5" fmla="*/ 3351404 w 3464919"/>
                <a:gd name="connsiteY5" fmla="*/ 4012074 h 4012074"/>
                <a:gd name="connsiteX6" fmla="*/ 8205 w 3464919"/>
                <a:gd name="connsiteY6" fmla="*/ 4010602 h 4012074"/>
                <a:gd name="connsiteX0" fmla="*/ 8205 w 3351404"/>
                <a:gd name="connsiteY0" fmla="*/ 4010602 h 4012074"/>
                <a:gd name="connsiteX1" fmla="*/ 0 w 3351404"/>
                <a:gd name="connsiteY1" fmla="*/ 0 h 4012074"/>
                <a:gd name="connsiteX2" fmla="*/ 2639971 w 3351404"/>
                <a:gd name="connsiteY2" fmla="*/ 1393926 h 4012074"/>
                <a:gd name="connsiteX3" fmla="*/ 3268470 w 3351404"/>
                <a:gd name="connsiteY3" fmla="*/ 2299257 h 4012074"/>
                <a:gd name="connsiteX4" fmla="*/ 2609076 w 3351404"/>
                <a:gd name="connsiteY4" fmla="*/ 2762429 h 4012074"/>
                <a:gd name="connsiteX5" fmla="*/ 3351404 w 3351404"/>
                <a:gd name="connsiteY5" fmla="*/ 4012074 h 4012074"/>
                <a:gd name="connsiteX6" fmla="*/ 8205 w 3351404"/>
                <a:gd name="connsiteY6" fmla="*/ 4010602 h 4012074"/>
                <a:gd name="connsiteX0" fmla="*/ 0 w 3343199"/>
                <a:gd name="connsiteY0" fmla="*/ 3024527 h 3025999"/>
                <a:gd name="connsiteX1" fmla="*/ 3112682 w 3343199"/>
                <a:gd name="connsiteY1" fmla="*/ 0 h 3025999"/>
                <a:gd name="connsiteX2" fmla="*/ 2631766 w 3343199"/>
                <a:gd name="connsiteY2" fmla="*/ 407851 h 3025999"/>
                <a:gd name="connsiteX3" fmla="*/ 3260265 w 3343199"/>
                <a:gd name="connsiteY3" fmla="*/ 1313182 h 3025999"/>
                <a:gd name="connsiteX4" fmla="*/ 2600871 w 3343199"/>
                <a:gd name="connsiteY4" fmla="*/ 1776354 h 3025999"/>
                <a:gd name="connsiteX5" fmla="*/ 3343199 w 3343199"/>
                <a:gd name="connsiteY5" fmla="*/ 3025999 h 3025999"/>
                <a:gd name="connsiteX6" fmla="*/ 0 w 3343199"/>
                <a:gd name="connsiteY6" fmla="*/ 3024527 h 3025999"/>
                <a:gd name="connsiteX0" fmla="*/ 8205 w 3351404"/>
                <a:gd name="connsiteY0" fmla="*/ 4070727 h 4072199"/>
                <a:gd name="connsiteX1" fmla="*/ 0 w 3351404"/>
                <a:gd name="connsiteY1" fmla="*/ 0 h 4072199"/>
                <a:gd name="connsiteX2" fmla="*/ 2639971 w 3351404"/>
                <a:gd name="connsiteY2" fmla="*/ 1454051 h 4072199"/>
                <a:gd name="connsiteX3" fmla="*/ 3268470 w 3351404"/>
                <a:gd name="connsiteY3" fmla="*/ 2359382 h 4072199"/>
                <a:gd name="connsiteX4" fmla="*/ 2609076 w 3351404"/>
                <a:gd name="connsiteY4" fmla="*/ 2822554 h 4072199"/>
                <a:gd name="connsiteX5" fmla="*/ 3351404 w 3351404"/>
                <a:gd name="connsiteY5" fmla="*/ 4072199 h 4072199"/>
                <a:gd name="connsiteX6" fmla="*/ 8205 w 3351404"/>
                <a:gd name="connsiteY6" fmla="*/ 4070727 h 4072199"/>
                <a:gd name="connsiteX0" fmla="*/ 882849 w 3351404"/>
                <a:gd name="connsiteY0" fmla="*/ 2663766 h 4072199"/>
                <a:gd name="connsiteX1" fmla="*/ 0 w 3351404"/>
                <a:gd name="connsiteY1" fmla="*/ 0 h 4072199"/>
                <a:gd name="connsiteX2" fmla="*/ 2639971 w 3351404"/>
                <a:gd name="connsiteY2" fmla="*/ 1454051 h 4072199"/>
                <a:gd name="connsiteX3" fmla="*/ 3268470 w 3351404"/>
                <a:gd name="connsiteY3" fmla="*/ 2359382 h 4072199"/>
                <a:gd name="connsiteX4" fmla="*/ 2609076 w 3351404"/>
                <a:gd name="connsiteY4" fmla="*/ 2822554 h 4072199"/>
                <a:gd name="connsiteX5" fmla="*/ 3351404 w 3351404"/>
                <a:gd name="connsiteY5" fmla="*/ 4072199 h 4072199"/>
                <a:gd name="connsiteX6" fmla="*/ 882849 w 3351404"/>
                <a:gd name="connsiteY6" fmla="*/ 2663766 h 4072199"/>
                <a:gd name="connsiteX0" fmla="*/ 882849 w 3791833"/>
                <a:gd name="connsiteY0" fmla="*/ 2663766 h 4072199"/>
                <a:gd name="connsiteX1" fmla="*/ 0 w 3791833"/>
                <a:gd name="connsiteY1" fmla="*/ 0 h 4072199"/>
                <a:gd name="connsiteX2" fmla="*/ 2639971 w 3791833"/>
                <a:gd name="connsiteY2" fmla="*/ 1454051 h 4072199"/>
                <a:gd name="connsiteX3" fmla="*/ 3268470 w 3791833"/>
                <a:gd name="connsiteY3" fmla="*/ 2359382 h 4072199"/>
                <a:gd name="connsiteX4" fmla="*/ 3791833 w 3791833"/>
                <a:gd name="connsiteY4" fmla="*/ 3700400 h 4072199"/>
                <a:gd name="connsiteX5" fmla="*/ 3351404 w 3791833"/>
                <a:gd name="connsiteY5" fmla="*/ 4072199 h 4072199"/>
                <a:gd name="connsiteX6" fmla="*/ 882849 w 3791833"/>
                <a:gd name="connsiteY6" fmla="*/ 2663766 h 4072199"/>
                <a:gd name="connsiteX0" fmla="*/ 882849 w 3831590"/>
                <a:gd name="connsiteY0" fmla="*/ 2663766 h 4072199"/>
                <a:gd name="connsiteX1" fmla="*/ 0 w 3831590"/>
                <a:gd name="connsiteY1" fmla="*/ 0 h 4072199"/>
                <a:gd name="connsiteX2" fmla="*/ 2639971 w 3831590"/>
                <a:gd name="connsiteY2" fmla="*/ 1454051 h 4072199"/>
                <a:gd name="connsiteX3" fmla="*/ 3268470 w 3831590"/>
                <a:gd name="connsiteY3" fmla="*/ 2359382 h 4072199"/>
                <a:gd name="connsiteX4" fmla="*/ 3831590 w 3831590"/>
                <a:gd name="connsiteY4" fmla="*/ 3664324 h 4072199"/>
                <a:gd name="connsiteX5" fmla="*/ 3351404 w 3831590"/>
                <a:gd name="connsiteY5" fmla="*/ 4072199 h 4072199"/>
                <a:gd name="connsiteX6" fmla="*/ 882849 w 3831590"/>
                <a:gd name="connsiteY6" fmla="*/ 2663766 h 4072199"/>
                <a:gd name="connsiteX0" fmla="*/ 882849 w 3831590"/>
                <a:gd name="connsiteY0" fmla="*/ 2663766 h 4072199"/>
                <a:gd name="connsiteX1" fmla="*/ 0 w 3831590"/>
                <a:gd name="connsiteY1" fmla="*/ 0 h 4072199"/>
                <a:gd name="connsiteX2" fmla="*/ 2639971 w 3831590"/>
                <a:gd name="connsiteY2" fmla="*/ 1454051 h 4072199"/>
                <a:gd name="connsiteX3" fmla="*/ 3586522 w 3831590"/>
                <a:gd name="connsiteY3" fmla="*/ 3285330 h 4072199"/>
                <a:gd name="connsiteX4" fmla="*/ 3831590 w 3831590"/>
                <a:gd name="connsiteY4" fmla="*/ 3664324 h 4072199"/>
                <a:gd name="connsiteX5" fmla="*/ 3351404 w 3831590"/>
                <a:gd name="connsiteY5" fmla="*/ 4072199 h 4072199"/>
                <a:gd name="connsiteX6" fmla="*/ 882849 w 3831590"/>
                <a:gd name="connsiteY6" fmla="*/ 2663766 h 4072199"/>
                <a:gd name="connsiteX0" fmla="*/ 882849 w 3831590"/>
                <a:gd name="connsiteY0" fmla="*/ 2663766 h 4072199"/>
                <a:gd name="connsiteX1" fmla="*/ 0 w 3831590"/>
                <a:gd name="connsiteY1" fmla="*/ 0 h 4072199"/>
                <a:gd name="connsiteX2" fmla="*/ 2699605 w 3831590"/>
                <a:gd name="connsiteY2" fmla="*/ 2897087 h 4072199"/>
                <a:gd name="connsiteX3" fmla="*/ 3586522 w 3831590"/>
                <a:gd name="connsiteY3" fmla="*/ 3285330 h 4072199"/>
                <a:gd name="connsiteX4" fmla="*/ 3831590 w 3831590"/>
                <a:gd name="connsiteY4" fmla="*/ 3664324 h 4072199"/>
                <a:gd name="connsiteX5" fmla="*/ 3351404 w 3831590"/>
                <a:gd name="connsiteY5" fmla="*/ 4072199 h 4072199"/>
                <a:gd name="connsiteX6" fmla="*/ 882849 w 3831590"/>
                <a:gd name="connsiteY6" fmla="*/ 2663766 h 4072199"/>
                <a:gd name="connsiteX0" fmla="*/ 0 w 2948741"/>
                <a:gd name="connsiteY0" fmla="*/ 0 h 1408433"/>
                <a:gd name="connsiteX1" fmla="*/ 1283881 w 2948741"/>
                <a:gd name="connsiteY1" fmla="*/ 498886 h 1408433"/>
                <a:gd name="connsiteX2" fmla="*/ 1816756 w 2948741"/>
                <a:gd name="connsiteY2" fmla="*/ 233321 h 1408433"/>
                <a:gd name="connsiteX3" fmla="*/ 2703673 w 2948741"/>
                <a:gd name="connsiteY3" fmla="*/ 621564 h 1408433"/>
                <a:gd name="connsiteX4" fmla="*/ 2948741 w 2948741"/>
                <a:gd name="connsiteY4" fmla="*/ 1000558 h 1408433"/>
                <a:gd name="connsiteX5" fmla="*/ 2468555 w 2948741"/>
                <a:gd name="connsiteY5" fmla="*/ 1408433 h 1408433"/>
                <a:gd name="connsiteX6" fmla="*/ 0 w 2948741"/>
                <a:gd name="connsiteY6" fmla="*/ 0 h 1408433"/>
                <a:gd name="connsiteX0" fmla="*/ 0 w 3127645"/>
                <a:gd name="connsiteY0" fmla="*/ 0 h 1468559"/>
                <a:gd name="connsiteX1" fmla="*/ 1462785 w 3127645"/>
                <a:gd name="connsiteY1" fmla="*/ 559012 h 1468559"/>
                <a:gd name="connsiteX2" fmla="*/ 1995660 w 3127645"/>
                <a:gd name="connsiteY2" fmla="*/ 293447 h 1468559"/>
                <a:gd name="connsiteX3" fmla="*/ 2882577 w 3127645"/>
                <a:gd name="connsiteY3" fmla="*/ 681690 h 1468559"/>
                <a:gd name="connsiteX4" fmla="*/ 3127645 w 3127645"/>
                <a:gd name="connsiteY4" fmla="*/ 1060684 h 1468559"/>
                <a:gd name="connsiteX5" fmla="*/ 2647459 w 3127645"/>
                <a:gd name="connsiteY5" fmla="*/ 1468559 h 1468559"/>
                <a:gd name="connsiteX6" fmla="*/ 0 w 3127645"/>
                <a:gd name="connsiteY6" fmla="*/ 0 h 1468559"/>
                <a:gd name="connsiteX0" fmla="*/ 0 w 3127645"/>
                <a:gd name="connsiteY0" fmla="*/ 703644 h 2172203"/>
                <a:gd name="connsiteX1" fmla="*/ 2098889 w 3127645"/>
                <a:gd name="connsiteY1" fmla="*/ 0 h 2172203"/>
                <a:gd name="connsiteX2" fmla="*/ 1995660 w 3127645"/>
                <a:gd name="connsiteY2" fmla="*/ 997091 h 2172203"/>
                <a:gd name="connsiteX3" fmla="*/ 2882577 w 3127645"/>
                <a:gd name="connsiteY3" fmla="*/ 1385334 h 2172203"/>
                <a:gd name="connsiteX4" fmla="*/ 3127645 w 3127645"/>
                <a:gd name="connsiteY4" fmla="*/ 1764328 h 2172203"/>
                <a:gd name="connsiteX5" fmla="*/ 2647459 w 3127645"/>
                <a:gd name="connsiteY5" fmla="*/ 2172203 h 2172203"/>
                <a:gd name="connsiteX6" fmla="*/ 0 w 3127645"/>
                <a:gd name="connsiteY6" fmla="*/ 703644 h 2172203"/>
                <a:gd name="connsiteX0" fmla="*/ 0 w 2084036"/>
                <a:gd name="connsiteY0" fmla="*/ 2363135 h 2363135"/>
                <a:gd name="connsiteX1" fmla="*/ 1055280 w 2084036"/>
                <a:gd name="connsiteY1" fmla="*/ 0 h 2363135"/>
                <a:gd name="connsiteX2" fmla="*/ 952051 w 2084036"/>
                <a:gd name="connsiteY2" fmla="*/ 997091 h 2363135"/>
                <a:gd name="connsiteX3" fmla="*/ 1838968 w 2084036"/>
                <a:gd name="connsiteY3" fmla="*/ 1385334 h 2363135"/>
                <a:gd name="connsiteX4" fmla="*/ 2084036 w 2084036"/>
                <a:gd name="connsiteY4" fmla="*/ 1764328 h 2363135"/>
                <a:gd name="connsiteX5" fmla="*/ 1603850 w 2084036"/>
                <a:gd name="connsiteY5" fmla="*/ 2172203 h 2363135"/>
                <a:gd name="connsiteX6" fmla="*/ 0 w 2084036"/>
                <a:gd name="connsiteY6" fmla="*/ 2363135 h 2363135"/>
                <a:gd name="connsiteX0" fmla="*/ 0 w 3137584"/>
                <a:gd name="connsiteY0" fmla="*/ 691619 h 2172203"/>
                <a:gd name="connsiteX1" fmla="*/ 2108828 w 3137584"/>
                <a:gd name="connsiteY1" fmla="*/ 0 h 2172203"/>
                <a:gd name="connsiteX2" fmla="*/ 2005599 w 3137584"/>
                <a:gd name="connsiteY2" fmla="*/ 997091 h 2172203"/>
                <a:gd name="connsiteX3" fmla="*/ 2892516 w 3137584"/>
                <a:gd name="connsiteY3" fmla="*/ 1385334 h 2172203"/>
                <a:gd name="connsiteX4" fmla="*/ 3137584 w 3137584"/>
                <a:gd name="connsiteY4" fmla="*/ 1764328 h 2172203"/>
                <a:gd name="connsiteX5" fmla="*/ 2657398 w 3137584"/>
                <a:gd name="connsiteY5" fmla="*/ 2172203 h 2172203"/>
                <a:gd name="connsiteX6" fmla="*/ 0 w 3137584"/>
                <a:gd name="connsiteY6" fmla="*/ 691619 h 217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7584" h="2172203">
                  <a:moveTo>
                    <a:pt x="0" y="691619"/>
                  </a:moveTo>
                  <a:lnTo>
                    <a:pt x="2108828" y="0"/>
                  </a:lnTo>
                  <a:lnTo>
                    <a:pt x="2005599" y="997091"/>
                  </a:lnTo>
                  <a:lnTo>
                    <a:pt x="2892516" y="1385334"/>
                  </a:lnTo>
                  <a:lnTo>
                    <a:pt x="3137584" y="1764328"/>
                  </a:lnTo>
                  <a:lnTo>
                    <a:pt x="2657398" y="2172203"/>
                  </a:lnTo>
                  <a:lnTo>
                    <a:pt x="0" y="6916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5" name="六角形 7"/>
            <p:cNvSpPr/>
            <p:nvPr/>
          </p:nvSpPr>
          <p:spPr>
            <a:xfrm>
              <a:off x="1159997" y="3087587"/>
              <a:ext cx="3351404" cy="3365749"/>
            </a:xfrm>
            <a:custGeom>
              <a:avLst/>
              <a:gdLst>
                <a:gd name="connsiteX0" fmla="*/ 0 w 936663"/>
                <a:gd name="connsiteY0" fmla="*/ 485205 h 970410"/>
                <a:gd name="connsiteX1" fmla="*/ 234166 w 936663"/>
                <a:gd name="connsiteY1" fmla="*/ 0 h 970410"/>
                <a:gd name="connsiteX2" fmla="*/ 702497 w 936663"/>
                <a:gd name="connsiteY2" fmla="*/ 0 h 970410"/>
                <a:gd name="connsiteX3" fmla="*/ 936663 w 936663"/>
                <a:gd name="connsiteY3" fmla="*/ 485205 h 970410"/>
                <a:gd name="connsiteX4" fmla="*/ 702497 w 936663"/>
                <a:gd name="connsiteY4" fmla="*/ 970410 h 970410"/>
                <a:gd name="connsiteX5" fmla="*/ 234166 w 936663"/>
                <a:gd name="connsiteY5" fmla="*/ 970410 h 970410"/>
                <a:gd name="connsiteX6" fmla="*/ 0 w 936663"/>
                <a:gd name="connsiteY6" fmla="*/ 485205 h 970410"/>
                <a:gd name="connsiteX0" fmla="*/ 0 w 1110121"/>
                <a:gd name="connsiteY0" fmla="*/ 485205 h 1730574"/>
                <a:gd name="connsiteX1" fmla="*/ 234166 w 1110121"/>
                <a:gd name="connsiteY1" fmla="*/ 0 h 1730574"/>
                <a:gd name="connsiteX2" fmla="*/ 702497 w 1110121"/>
                <a:gd name="connsiteY2" fmla="*/ 0 h 1730574"/>
                <a:gd name="connsiteX3" fmla="*/ 936663 w 1110121"/>
                <a:gd name="connsiteY3" fmla="*/ 485205 h 1730574"/>
                <a:gd name="connsiteX4" fmla="*/ 1110121 w 1110121"/>
                <a:gd name="connsiteY4" fmla="*/ 1730574 h 1730574"/>
                <a:gd name="connsiteX5" fmla="*/ 234166 w 1110121"/>
                <a:gd name="connsiteY5" fmla="*/ 970410 h 1730574"/>
                <a:gd name="connsiteX6" fmla="*/ 0 w 1110121"/>
                <a:gd name="connsiteY6" fmla="*/ 485205 h 1730574"/>
                <a:gd name="connsiteX0" fmla="*/ 0 w 1412971"/>
                <a:gd name="connsiteY0" fmla="*/ 485205 h 3416155"/>
                <a:gd name="connsiteX1" fmla="*/ 234166 w 1412971"/>
                <a:gd name="connsiteY1" fmla="*/ 0 h 3416155"/>
                <a:gd name="connsiteX2" fmla="*/ 702497 w 1412971"/>
                <a:gd name="connsiteY2" fmla="*/ 0 h 3416155"/>
                <a:gd name="connsiteX3" fmla="*/ 936663 w 1412971"/>
                <a:gd name="connsiteY3" fmla="*/ 485205 h 3416155"/>
                <a:gd name="connsiteX4" fmla="*/ 1110121 w 1412971"/>
                <a:gd name="connsiteY4" fmla="*/ 1730574 h 3416155"/>
                <a:gd name="connsiteX5" fmla="*/ 1412971 w 1412971"/>
                <a:gd name="connsiteY5" fmla="*/ 3416155 h 3416155"/>
                <a:gd name="connsiteX6" fmla="*/ 0 w 1412971"/>
                <a:gd name="connsiteY6" fmla="*/ 485205 h 3416155"/>
                <a:gd name="connsiteX0" fmla="*/ 0 w 1941781"/>
                <a:gd name="connsiteY0" fmla="*/ 3426708 h 3426708"/>
                <a:gd name="connsiteX1" fmla="*/ 762976 w 1941781"/>
                <a:gd name="connsiteY1" fmla="*/ 0 h 3426708"/>
                <a:gd name="connsiteX2" fmla="*/ 1231307 w 1941781"/>
                <a:gd name="connsiteY2" fmla="*/ 0 h 3426708"/>
                <a:gd name="connsiteX3" fmla="*/ 1465473 w 1941781"/>
                <a:gd name="connsiteY3" fmla="*/ 485205 h 3426708"/>
                <a:gd name="connsiteX4" fmla="*/ 1638931 w 1941781"/>
                <a:gd name="connsiteY4" fmla="*/ 1730574 h 3426708"/>
                <a:gd name="connsiteX5" fmla="*/ 1941781 w 1941781"/>
                <a:gd name="connsiteY5" fmla="*/ 3416155 h 3426708"/>
                <a:gd name="connsiteX6" fmla="*/ 0 w 1941781"/>
                <a:gd name="connsiteY6" fmla="*/ 3426708 h 3426708"/>
                <a:gd name="connsiteX0" fmla="*/ 8205 w 1949986"/>
                <a:gd name="connsiteY0" fmla="*/ 4010602 h 4010602"/>
                <a:gd name="connsiteX1" fmla="*/ 0 w 1949986"/>
                <a:gd name="connsiteY1" fmla="*/ 0 h 4010602"/>
                <a:gd name="connsiteX2" fmla="*/ 1239512 w 1949986"/>
                <a:gd name="connsiteY2" fmla="*/ 583894 h 4010602"/>
                <a:gd name="connsiteX3" fmla="*/ 1473678 w 1949986"/>
                <a:gd name="connsiteY3" fmla="*/ 1069099 h 4010602"/>
                <a:gd name="connsiteX4" fmla="*/ 1647136 w 1949986"/>
                <a:gd name="connsiteY4" fmla="*/ 2314468 h 4010602"/>
                <a:gd name="connsiteX5" fmla="*/ 1949986 w 1949986"/>
                <a:gd name="connsiteY5" fmla="*/ 4000049 h 4010602"/>
                <a:gd name="connsiteX6" fmla="*/ 8205 w 1949986"/>
                <a:gd name="connsiteY6" fmla="*/ 4010602 h 4010602"/>
                <a:gd name="connsiteX0" fmla="*/ 8205 w 2751635"/>
                <a:gd name="connsiteY0" fmla="*/ 4010602 h 4010602"/>
                <a:gd name="connsiteX1" fmla="*/ 0 w 2751635"/>
                <a:gd name="connsiteY1" fmla="*/ 0 h 4010602"/>
                <a:gd name="connsiteX2" fmla="*/ 1239512 w 2751635"/>
                <a:gd name="connsiteY2" fmla="*/ 583894 h 4010602"/>
                <a:gd name="connsiteX3" fmla="*/ 2751635 w 2751635"/>
                <a:gd name="connsiteY3" fmla="*/ 1818246 h 4010602"/>
                <a:gd name="connsiteX4" fmla="*/ 1647136 w 2751635"/>
                <a:gd name="connsiteY4" fmla="*/ 2314468 h 4010602"/>
                <a:gd name="connsiteX5" fmla="*/ 1949986 w 2751635"/>
                <a:gd name="connsiteY5" fmla="*/ 4000049 h 4010602"/>
                <a:gd name="connsiteX6" fmla="*/ 8205 w 2751635"/>
                <a:gd name="connsiteY6" fmla="*/ 4010602 h 4010602"/>
                <a:gd name="connsiteX0" fmla="*/ 8205 w 2751635"/>
                <a:gd name="connsiteY0" fmla="*/ 4010602 h 4010602"/>
                <a:gd name="connsiteX1" fmla="*/ 0 w 2751635"/>
                <a:gd name="connsiteY1" fmla="*/ 0 h 4010602"/>
                <a:gd name="connsiteX2" fmla="*/ 1239512 w 2751635"/>
                <a:gd name="connsiteY2" fmla="*/ 583894 h 4010602"/>
                <a:gd name="connsiteX3" fmla="*/ 2751635 w 2751635"/>
                <a:gd name="connsiteY3" fmla="*/ 1818246 h 4010602"/>
                <a:gd name="connsiteX4" fmla="*/ 1415782 w 2751635"/>
                <a:gd name="connsiteY4" fmla="*/ 2094130 h 4010602"/>
                <a:gd name="connsiteX5" fmla="*/ 1949986 w 2751635"/>
                <a:gd name="connsiteY5" fmla="*/ 4000049 h 4010602"/>
                <a:gd name="connsiteX6" fmla="*/ 8205 w 2751635"/>
                <a:gd name="connsiteY6" fmla="*/ 4010602 h 4010602"/>
                <a:gd name="connsiteX0" fmla="*/ 8205 w 2751635"/>
                <a:gd name="connsiteY0" fmla="*/ 4010602 h 4010602"/>
                <a:gd name="connsiteX1" fmla="*/ 0 w 2751635"/>
                <a:gd name="connsiteY1" fmla="*/ 0 h 4010602"/>
                <a:gd name="connsiteX2" fmla="*/ 1239512 w 2751635"/>
                <a:gd name="connsiteY2" fmla="*/ 583894 h 4010602"/>
                <a:gd name="connsiteX3" fmla="*/ 2751635 w 2751635"/>
                <a:gd name="connsiteY3" fmla="*/ 1818246 h 4010602"/>
                <a:gd name="connsiteX4" fmla="*/ 1625102 w 2751635"/>
                <a:gd name="connsiteY4" fmla="*/ 2281417 h 4010602"/>
                <a:gd name="connsiteX5" fmla="*/ 1949986 w 2751635"/>
                <a:gd name="connsiteY5" fmla="*/ 4000049 h 4010602"/>
                <a:gd name="connsiteX6" fmla="*/ 8205 w 2751635"/>
                <a:gd name="connsiteY6" fmla="*/ 4010602 h 4010602"/>
                <a:gd name="connsiteX0" fmla="*/ 8205 w 3464919"/>
                <a:gd name="connsiteY0" fmla="*/ 4010602 h 4010602"/>
                <a:gd name="connsiteX1" fmla="*/ 0 w 3464919"/>
                <a:gd name="connsiteY1" fmla="*/ 0 h 4010602"/>
                <a:gd name="connsiteX2" fmla="*/ 3464919 w 3464919"/>
                <a:gd name="connsiteY2" fmla="*/ 11017 h 4010602"/>
                <a:gd name="connsiteX3" fmla="*/ 2751635 w 3464919"/>
                <a:gd name="connsiteY3" fmla="*/ 1818246 h 4010602"/>
                <a:gd name="connsiteX4" fmla="*/ 1625102 w 3464919"/>
                <a:gd name="connsiteY4" fmla="*/ 2281417 h 4010602"/>
                <a:gd name="connsiteX5" fmla="*/ 1949986 w 3464919"/>
                <a:gd name="connsiteY5" fmla="*/ 4000049 h 4010602"/>
                <a:gd name="connsiteX6" fmla="*/ 8205 w 3464919"/>
                <a:gd name="connsiteY6" fmla="*/ 4010602 h 4010602"/>
                <a:gd name="connsiteX0" fmla="*/ 8205 w 3464919"/>
                <a:gd name="connsiteY0" fmla="*/ 4010602 h 4012074"/>
                <a:gd name="connsiteX1" fmla="*/ 0 w 3464919"/>
                <a:gd name="connsiteY1" fmla="*/ 0 h 4012074"/>
                <a:gd name="connsiteX2" fmla="*/ 3464919 w 3464919"/>
                <a:gd name="connsiteY2" fmla="*/ 11017 h 4012074"/>
                <a:gd name="connsiteX3" fmla="*/ 2751635 w 3464919"/>
                <a:gd name="connsiteY3" fmla="*/ 1818246 h 4012074"/>
                <a:gd name="connsiteX4" fmla="*/ 1625102 w 3464919"/>
                <a:gd name="connsiteY4" fmla="*/ 2281417 h 4012074"/>
                <a:gd name="connsiteX5" fmla="*/ 3351404 w 3464919"/>
                <a:gd name="connsiteY5" fmla="*/ 4012074 h 4012074"/>
                <a:gd name="connsiteX6" fmla="*/ 8205 w 3464919"/>
                <a:gd name="connsiteY6" fmla="*/ 4010602 h 4012074"/>
                <a:gd name="connsiteX0" fmla="*/ 8205 w 3464919"/>
                <a:gd name="connsiteY0" fmla="*/ 4010602 h 4012074"/>
                <a:gd name="connsiteX1" fmla="*/ 0 w 3464919"/>
                <a:gd name="connsiteY1" fmla="*/ 0 h 4012074"/>
                <a:gd name="connsiteX2" fmla="*/ 3464919 w 3464919"/>
                <a:gd name="connsiteY2" fmla="*/ 11017 h 4012074"/>
                <a:gd name="connsiteX3" fmla="*/ 2751635 w 3464919"/>
                <a:gd name="connsiteY3" fmla="*/ 1818246 h 4012074"/>
                <a:gd name="connsiteX4" fmla="*/ 2609076 w 3464919"/>
                <a:gd name="connsiteY4" fmla="*/ 2762429 h 4012074"/>
                <a:gd name="connsiteX5" fmla="*/ 3351404 w 3464919"/>
                <a:gd name="connsiteY5" fmla="*/ 4012074 h 4012074"/>
                <a:gd name="connsiteX6" fmla="*/ 8205 w 3464919"/>
                <a:gd name="connsiteY6" fmla="*/ 4010602 h 4012074"/>
                <a:gd name="connsiteX0" fmla="*/ 8205 w 3464919"/>
                <a:gd name="connsiteY0" fmla="*/ 4010602 h 4012074"/>
                <a:gd name="connsiteX1" fmla="*/ 0 w 3464919"/>
                <a:gd name="connsiteY1" fmla="*/ 0 h 4012074"/>
                <a:gd name="connsiteX2" fmla="*/ 3464919 w 3464919"/>
                <a:gd name="connsiteY2" fmla="*/ 11017 h 4012074"/>
                <a:gd name="connsiteX3" fmla="*/ 3268470 w 3464919"/>
                <a:gd name="connsiteY3" fmla="*/ 2299257 h 4012074"/>
                <a:gd name="connsiteX4" fmla="*/ 2609076 w 3464919"/>
                <a:gd name="connsiteY4" fmla="*/ 2762429 h 4012074"/>
                <a:gd name="connsiteX5" fmla="*/ 3351404 w 3464919"/>
                <a:gd name="connsiteY5" fmla="*/ 4012074 h 4012074"/>
                <a:gd name="connsiteX6" fmla="*/ 8205 w 3464919"/>
                <a:gd name="connsiteY6" fmla="*/ 4010602 h 4012074"/>
                <a:gd name="connsiteX0" fmla="*/ 8205 w 3351404"/>
                <a:gd name="connsiteY0" fmla="*/ 4010602 h 4012074"/>
                <a:gd name="connsiteX1" fmla="*/ 0 w 3351404"/>
                <a:gd name="connsiteY1" fmla="*/ 0 h 4012074"/>
                <a:gd name="connsiteX2" fmla="*/ 2639971 w 3351404"/>
                <a:gd name="connsiteY2" fmla="*/ 1393926 h 4012074"/>
                <a:gd name="connsiteX3" fmla="*/ 3268470 w 3351404"/>
                <a:gd name="connsiteY3" fmla="*/ 2299257 h 4012074"/>
                <a:gd name="connsiteX4" fmla="*/ 2609076 w 3351404"/>
                <a:gd name="connsiteY4" fmla="*/ 2762429 h 4012074"/>
                <a:gd name="connsiteX5" fmla="*/ 3351404 w 3351404"/>
                <a:gd name="connsiteY5" fmla="*/ 4012074 h 4012074"/>
                <a:gd name="connsiteX6" fmla="*/ 8205 w 3351404"/>
                <a:gd name="connsiteY6" fmla="*/ 4010602 h 4012074"/>
                <a:gd name="connsiteX0" fmla="*/ 0 w 3343199"/>
                <a:gd name="connsiteY0" fmla="*/ 3024527 h 3025999"/>
                <a:gd name="connsiteX1" fmla="*/ 3112682 w 3343199"/>
                <a:gd name="connsiteY1" fmla="*/ 0 h 3025999"/>
                <a:gd name="connsiteX2" fmla="*/ 2631766 w 3343199"/>
                <a:gd name="connsiteY2" fmla="*/ 407851 h 3025999"/>
                <a:gd name="connsiteX3" fmla="*/ 3260265 w 3343199"/>
                <a:gd name="connsiteY3" fmla="*/ 1313182 h 3025999"/>
                <a:gd name="connsiteX4" fmla="*/ 2600871 w 3343199"/>
                <a:gd name="connsiteY4" fmla="*/ 1776354 h 3025999"/>
                <a:gd name="connsiteX5" fmla="*/ 3343199 w 3343199"/>
                <a:gd name="connsiteY5" fmla="*/ 3025999 h 3025999"/>
                <a:gd name="connsiteX6" fmla="*/ 0 w 3343199"/>
                <a:gd name="connsiteY6" fmla="*/ 3024527 h 3025999"/>
                <a:gd name="connsiteX0" fmla="*/ 8205 w 3351404"/>
                <a:gd name="connsiteY0" fmla="*/ 4070727 h 4072199"/>
                <a:gd name="connsiteX1" fmla="*/ 0 w 3351404"/>
                <a:gd name="connsiteY1" fmla="*/ 0 h 4072199"/>
                <a:gd name="connsiteX2" fmla="*/ 2639971 w 3351404"/>
                <a:gd name="connsiteY2" fmla="*/ 1454051 h 4072199"/>
                <a:gd name="connsiteX3" fmla="*/ 3268470 w 3351404"/>
                <a:gd name="connsiteY3" fmla="*/ 2359382 h 4072199"/>
                <a:gd name="connsiteX4" fmla="*/ 2609076 w 3351404"/>
                <a:gd name="connsiteY4" fmla="*/ 2822554 h 4072199"/>
                <a:gd name="connsiteX5" fmla="*/ 3351404 w 3351404"/>
                <a:gd name="connsiteY5" fmla="*/ 4072199 h 4072199"/>
                <a:gd name="connsiteX6" fmla="*/ 8205 w 3351404"/>
                <a:gd name="connsiteY6" fmla="*/ 4070727 h 407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1404" h="4072199">
                  <a:moveTo>
                    <a:pt x="8205" y="4070727"/>
                  </a:moveTo>
                  <a:lnTo>
                    <a:pt x="0" y="0"/>
                  </a:lnTo>
                  <a:lnTo>
                    <a:pt x="2639971" y="1454051"/>
                  </a:lnTo>
                  <a:lnTo>
                    <a:pt x="3268470" y="2359382"/>
                  </a:lnTo>
                  <a:lnTo>
                    <a:pt x="2609076" y="2822554"/>
                  </a:lnTo>
                  <a:lnTo>
                    <a:pt x="3351404" y="4072199"/>
                  </a:lnTo>
                  <a:lnTo>
                    <a:pt x="8205" y="407072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146" name="直線矢印コネクタ 145"/>
          <p:cNvCxnSpPr>
            <a:stCxn id="145" idx="0"/>
          </p:cNvCxnSpPr>
          <p:nvPr/>
        </p:nvCxnSpPr>
        <p:spPr>
          <a:xfrm flipH="1" flipV="1">
            <a:off x="1167601" y="2314002"/>
            <a:ext cx="601" cy="4138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直線矢印コネクタ 146"/>
          <p:cNvCxnSpPr>
            <a:stCxn id="145" idx="0"/>
          </p:cNvCxnSpPr>
          <p:nvPr/>
        </p:nvCxnSpPr>
        <p:spPr>
          <a:xfrm>
            <a:off x="1168202" y="6452119"/>
            <a:ext cx="6562863" cy="9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1167601" y="3085627"/>
            <a:ext cx="1426512" cy="46937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flipV="1">
            <a:off x="2216426" y="3548270"/>
            <a:ext cx="407504" cy="92433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 flipH="1">
            <a:off x="1172817" y="4462671"/>
            <a:ext cx="1033670" cy="1789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>
            <a:off x="2236304" y="4462670"/>
            <a:ext cx="308113" cy="894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 flipV="1">
            <a:off x="2524539" y="4323523"/>
            <a:ext cx="1321904" cy="2186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 flipV="1">
            <a:off x="3836504" y="3935896"/>
            <a:ext cx="457200" cy="38762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 flipH="1" flipV="1">
            <a:off x="4055167" y="3677480"/>
            <a:ext cx="238537" cy="2782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 flipH="1" flipV="1">
            <a:off x="3170583" y="3329610"/>
            <a:ext cx="884582" cy="33792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 flipH="1">
            <a:off x="2604052" y="3319670"/>
            <a:ext cx="566529" cy="23853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 flipH="1">
            <a:off x="3160643" y="2633870"/>
            <a:ext cx="99393" cy="70567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 flipH="1">
            <a:off x="4065104" y="2604052"/>
            <a:ext cx="1143001" cy="10634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>
            <a:off x="5227983" y="2613991"/>
            <a:ext cx="616226" cy="79513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 flipV="1">
            <a:off x="5854148" y="3399183"/>
            <a:ext cx="1560443" cy="1987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 flipH="1">
            <a:off x="5436704" y="3419061"/>
            <a:ext cx="397566" cy="59634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4293704" y="3965713"/>
            <a:ext cx="1143000" cy="3975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6231835" y="4462670"/>
            <a:ext cx="1152939" cy="3975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 flipH="1" flipV="1">
            <a:off x="5585793" y="4214191"/>
            <a:ext cx="655981" cy="24847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 flipV="1">
            <a:off x="6132443" y="5615609"/>
            <a:ext cx="1272209" cy="1987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 flipV="1">
            <a:off x="6062869" y="5645426"/>
            <a:ext cx="59635" cy="79513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 flipH="1" flipV="1">
            <a:off x="5754757" y="5555975"/>
            <a:ext cx="377686" cy="795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 flipH="1">
            <a:off x="4452730" y="5555974"/>
            <a:ext cx="1282149" cy="7752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3786810" y="5466522"/>
            <a:ext cx="655981" cy="89452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3369365" y="5396948"/>
            <a:ext cx="387626" cy="4969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V="1">
            <a:off x="2912165" y="5377069"/>
            <a:ext cx="427381" cy="22860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1202635" y="5506278"/>
            <a:ext cx="1729408" cy="894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 flipV="1">
            <a:off x="2623930" y="5615609"/>
            <a:ext cx="288235" cy="8150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 flipH="1" flipV="1">
            <a:off x="2514601" y="4542184"/>
            <a:ext cx="844825" cy="84482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5446643" y="4035287"/>
            <a:ext cx="149087" cy="18884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 flipH="1">
            <a:off x="4731026" y="4214191"/>
            <a:ext cx="874644" cy="81500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>
            <a:off x="3836504" y="4333461"/>
            <a:ext cx="596348" cy="70567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>
            <a:off x="4432852" y="5039139"/>
            <a:ext cx="29817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 flipV="1">
            <a:off x="3766930" y="5039139"/>
            <a:ext cx="655984" cy="39756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780722" y="5059017"/>
            <a:ext cx="914400" cy="40750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 flipH="1">
            <a:off x="5695122" y="4462670"/>
            <a:ext cx="546652" cy="99391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 flipH="1" flipV="1">
            <a:off x="5695122" y="5476461"/>
            <a:ext cx="39756" cy="7951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3" name="円/楕円 182"/>
          <p:cNvSpPr/>
          <p:nvPr/>
        </p:nvSpPr>
        <p:spPr>
          <a:xfrm>
            <a:off x="4792178" y="3379596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4" name="円/楕円 183"/>
          <p:cNvSpPr/>
          <p:nvPr/>
        </p:nvSpPr>
        <p:spPr>
          <a:xfrm>
            <a:off x="4065104" y="3086806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5" name="円/楕円 184"/>
          <p:cNvSpPr/>
          <p:nvPr/>
        </p:nvSpPr>
        <p:spPr>
          <a:xfrm>
            <a:off x="2237185" y="2998408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6" name="円/楕円 185"/>
          <p:cNvSpPr/>
          <p:nvPr/>
        </p:nvSpPr>
        <p:spPr>
          <a:xfrm>
            <a:off x="1700232" y="363334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7" name="円/楕円 186"/>
          <p:cNvSpPr/>
          <p:nvPr/>
        </p:nvSpPr>
        <p:spPr>
          <a:xfrm>
            <a:off x="3220069" y="387726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8" name="円/楕円 187"/>
          <p:cNvSpPr/>
          <p:nvPr/>
        </p:nvSpPr>
        <p:spPr>
          <a:xfrm>
            <a:off x="4594313" y="448315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9" name="円/楕円 188"/>
          <p:cNvSpPr/>
          <p:nvPr/>
        </p:nvSpPr>
        <p:spPr>
          <a:xfrm>
            <a:off x="3609926" y="479106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0" name="円/楕円 189"/>
          <p:cNvSpPr/>
          <p:nvPr/>
        </p:nvSpPr>
        <p:spPr>
          <a:xfrm>
            <a:off x="2391882" y="525151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1" name="円/楕円 190"/>
          <p:cNvSpPr/>
          <p:nvPr/>
        </p:nvSpPr>
        <p:spPr>
          <a:xfrm>
            <a:off x="2313782" y="5779294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2" name="円/楕円 191"/>
          <p:cNvSpPr/>
          <p:nvPr/>
        </p:nvSpPr>
        <p:spPr>
          <a:xfrm>
            <a:off x="3207695" y="588111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3" name="円/楕円 192"/>
          <p:cNvSpPr/>
          <p:nvPr/>
        </p:nvSpPr>
        <p:spPr>
          <a:xfrm>
            <a:off x="4670168" y="549978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4" name="円/楕円 193"/>
          <p:cNvSpPr/>
          <p:nvPr/>
        </p:nvSpPr>
        <p:spPr>
          <a:xfrm>
            <a:off x="5488226" y="482190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5" name="円/楕円 194"/>
          <p:cNvSpPr/>
          <p:nvPr/>
        </p:nvSpPr>
        <p:spPr>
          <a:xfrm>
            <a:off x="6480307" y="384117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6" name="円/楕円 195"/>
          <p:cNvSpPr/>
          <p:nvPr/>
        </p:nvSpPr>
        <p:spPr>
          <a:xfrm>
            <a:off x="6466521" y="2890257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7" name="円/楕円 196"/>
          <p:cNvSpPr/>
          <p:nvPr/>
        </p:nvSpPr>
        <p:spPr>
          <a:xfrm>
            <a:off x="6362261" y="5007084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8" name="円/楕円 197"/>
          <p:cNvSpPr/>
          <p:nvPr/>
        </p:nvSpPr>
        <p:spPr>
          <a:xfrm>
            <a:off x="6362261" y="6155365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9" name="円/楕円 198"/>
          <p:cNvSpPr/>
          <p:nvPr/>
        </p:nvSpPr>
        <p:spPr>
          <a:xfrm>
            <a:off x="5714189" y="611560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0" name="星 5 199"/>
          <p:cNvSpPr/>
          <p:nvPr/>
        </p:nvSpPr>
        <p:spPr>
          <a:xfrm>
            <a:off x="1627252" y="4511642"/>
            <a:ext cx="374528" cy="374528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202" name="円/楕円 201"/>
          <p:cNvSpPr/>
          <p:nvPr/>
        </p:nvSpPr>
        <p:spPr>
          <a:xfrm>
            <a:off x="-121603" y="2800097"/>
            <a:ext cx="3878594" cy="38785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3" name="四角形吹き出し 202"/>
          <p:cNvSpPr/>
          <p:nvPr/>
        </p:nvSpPr>
        <p:spPr>
          <a:xfrm>
            <a:off x="2620887" y="2273116"/>
            <a:ext cx="1447057" cy="783881"/>
          </a:xfrm>
          <a:prstGeom prst="wedgeRectCallout">
            <a:avLst>
              <a:gd name="adj1" fmla="val -25959"/>
              <a:gd name="adj2" fmla="val 1344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Search regions</a:t>
            </a:r>
          </a:p>
        </p:txBody>
      </p:sp>
      <p:grpSp>
        <p:nvGrpSpPr>
          <p:cNvPr id="73" name="グループ化 72"/>
          <p:cNvGrpSpPr/>
          <p:nvPr/>
        </p:nvGrpSpPr>
        <p:grpSpPr>
          <a:xfrm>
            <a:off x="1749221" y="2973886"/>
            <a:ext cx="4731649" cy="3195828"/>
            <a:chOff x="1749221" y="2973886"/>
            <a:chExt cx="4731649" cy="3195828"/>
          </a:xfrm>
        </p:grpSpPr>
        <p:cxnSp>
          <p:nvCxnSpPr>
            <p:cNvPr id="4" name="直線矢印コネクタ 3"/>
            <p:cNvCxnSpPr>
              <a:stCxn id="200" idx="0"/>
              <a:endCxn id="186" idx="4"/>
            </p:cNvCxnSpPr>
            <p:nvPr/>
          </p:nvCxnSpPr>
          <p:spPr>
            <a:xfrm flipH="1" flipV="1">
              <a:off x="1749221" y="3731318"/>
              <a:ext cx="65295" cy="7803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>
              <a:endCxn id="185" idx="4"/>
            </p:cNvCxnSpPr>
            <p:nvPr/>
          </p:nvCxnSpPr>
          <p:spPr>
            <a:xfrm flipV="1">
              <a:off x="1817694" y="3096386"/>
              <a:ext cx="468480" cy="16430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矢印コネクタ 76"/>
            <p:cNvCxnSpPr>
              <a:endCxn id="184" idx="2"/>
            </p:cNvCxnSpPr>
            <p:nvPr/>
          </p:nvCxnSpPr>
          <p:spPr>
            <a:xfrm flipV="1">
              <a:off x="1817694" y="3135795"/>
              <a:ext cx="2247410" cy="156311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>
              <a:endCxn id="187" idx="3"/>
            </p:cNvCxnSpPr>
            <p:nvPr/>
          </p:nvCxnSpPr>
          <p:spPr>
            <a:xfrm flipV="1">
              <a:off x="1798210" y="3960898"/>
              <a:ext cx="1436208" cy="7380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>
              <a:endCxn id="183" idx="2"/>
            </p:cNvCxnSpPr>
            <p:nvPr/>
          </p:nvCxnSpPr>
          <p:spPr>
            <a:xfrm flipV="1">
              <a:off x="1817694" y="3428585"/>
              <a:ext cx="2974484" cy="131080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>
              <a:endCxn id="196" idx="3"/>
            </p:cNvCxnSpPr>
            <p:nvPr/>
          </p:nvCxnSpPr>
          <p:spPr>
            <a:xfrm flipV="1">
              <a:off x="1837178" y="2973886"/>
              <a:ext cx="4643692" cy="172502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矢印コネクタ 89"/>
            <p:cNvCxnSpPr>
              <a:endCxn id="195" idx="2"/>
            </p:cNvCxnSpPr>
            <p:nvPr/>
          </p:nvCxnSpPr>
          <p:spPr>
            <a:xfrm flipV="1">
              <a:off x="1837178" y="3890159"/>
              <a:ext cx="4643129" cy="8492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>
              <a:endCxn id="188" idx="2"/>
            </p:cNvCxnSpPr>
            <p:nvPr/>
          </p:nvCxnSpPr>
          <p:spPr>
            <a:xfrm flipV="1">
              <a:off x="1837178" y="4532139"/>
              <a:ext cx="2757135" cy="20725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>
              <a:endCxn id="194" idx="2"/>
            </p:cNvCxnSpPr>
            <p:nvPr/>
          </p:nvCxnSpPr>
          <p:spPr>
            <a:xfrm>
              <a:off x="1814516" y="4739394"/>
              <a:ext cx="3673710" cy="13149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線矢印コネクタ 105"/>
            <p:cNvCxnSpPr>
              <a:endCxn id="193" idx="1"/>
            </p:cNvCxnSpPr>
            <p:nvPr/>
          </p:nvCxnSpPr>
          <p:spPr>
            <a:xfrm>
              <a:off x="1798210" y="4698906"/>
              <a:ext cx="2886307" cy="81523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>
              <a:endCxn id="198" idx="1"/>
            </p:cNvCxnSpPr>
            <p:nvPr/>
          </p:nvCxnSpPr>
          <p:spPr>
            <a:xfrm>
              <a:off x="1814516" y="4698906"/>
              <a:ext cx="4562094" cy="14708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>
              <a:endCxn id="199" idx="2"/>
            </p:cNvCxnSpPr>
            <p:nvPr/>
          </p:nvCxnSpPr>
          <p:spPr>
            <a:xfrm>
              <a:off x="1830822" y="4739394"/>
              <a:ext cx="3883367" cy="142520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線矢印コネクタ 114"/>
            <p:cNvCxnSpPr>
              <a:endCxn id="192" idx="1"/>
            </p:cNvCxnSpPr>
            <p:nvPr/>
          </p:nvCxnSpPr>
          <p:spPr>
            <a:xfrm>
              <a:off x="1847128" y="4779882"/>
              <a:ext cx="1374916" cy="111558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線矢印コネクタ 116"/>
            <p:cNvCxnSpPr>
              <a:endCxn id="190" idx="1"/>
            </p:cNvCxnSpPr>
            <p:nvPr/>
          </p:nvCxnSpPr>
          <p:spPr>
            <a:xfrm>
              <a:off x="1830822" y="4739394"/>
              <a:ext cx="575409" cy="52646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線矢印コネクタ 120"/>
            <p:cNvCxnSpPr>
              <a:endCxn id="191" idx="1"/>
            </p:cNvCxnSpPr>
            <p:nvPr/>
          </p:nvCxnSpPr>
          <p:spPr>
            <a:xfrm>
              <a:off x="1814516" y="4698906"/>
              <a:ext cx="513615" cy="109473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>
              <a:endCxn id="189" idx="2"/>
            </p:cNvCxnSpPr>
            <p:nvPr/>
          </p:nvCxnSpPr>
          <p:spPr>
            <a:xfrm>
              <a:off x="1798210" y="4739394"/>
              <a:ext cx="1811716" cy="10065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矢印コネクタ 102"/>
            <p:cNvCxnSpPr>
              <a:endCxn id="197" idx="2"/>
            </p:cNvCxnSpPr>
            <p:nvPr/>
          </p:nvCxnSpPr>
          <p:spPr>
            <a:xfrm>
              <a:off x="1880857" y="4739394"/>
              <a:ext cx="4481404" cy="31667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1" name="四角形吹き出し 200"/>
          <p:cNvSpPr/>
          <p:nvPr/>
        </p:nvSpPr>
        <p:spPr>
          <a:xfrm>
            <a:off x="756958" y="3835078"/>
            <a:ext cx="1172814" cy="503439"/>
          </a:xfrm>
          <a:prstGeom prst="wedgeRectCallout">
            <a:avLst>
              <a:gd name="adj1" fmla="val 35041"/>
              <a:gd name="adj2" fmla="val 10880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Query</a:t>
            </a:r>
            <a:endParaRPr kumimoji="1" lang="ja-JP" altLang="en-US" sz="2400" dirty="0"/>
          </a:p>
        </p:txBody>
      </p:sp>
      <p:sp>
        <p:nvSpPr>
          <p:cNvPr id="92" name="角丸四角形吹き出し 91"/>
          <p:cNvSpPr/>
          <p:nvPr/>
        </p:nvSpPr>
        <p:spPr>
          <a:xfrm>
            <a:off x="6708593" y="2238284"/>
            <a:ext cx="2387144" cy="1292087"/>
          </a:xfrm>
          <a:prstGeom prst="wedgeRoundRectCallout">
            <a:avLst>
              <a:gd name="adj1" fmla="val -39774"/>
              <a:gd name="adj2" fmla="val 49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Indexed by k-means clustering</a:t>
            </a:r>
            <a:endParaRPr kumimoji="1" lang="ja-JP" altLang="en-US" sz="2800" dirty="0"/>
          </a:p>
        </p:txBody>
      </p:sp>
      <p:sp>
        <p:nvSpPr>
          <p:cNvPr id="86" name="正方形/長方形 85"/>
          <p:cNvSpPr/>
          <p:nvPr/>
        </p:nvSpPr>
        <p:spPr>
          <a:xfrm>
            <a:off x="0" y="2132856"/>
            <a:ext cx="9144000" cy="472514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1159997" y="2314001"/>
            <a:ext cx="6724371" cy="399531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2519727" y="5014386"/>
            <a:ext cx="3982726" cy="10069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Taking very much time to select the search regions</a:t>
            </a:r>
          </a:p>
        </p:txBody>
      </p:sp>
      <p:sp>
        <p:nvSpPr>
          <p:cNvPr id="91" name="正方形/長方形 90"/>
          <p:cNvSpPr/>
          <p:nvPr/>
        </p:nvSpPr>
        <p:spPr>
          <a:xfrm>
            <a:off x="2514915" y="3297369"/>
            <a:ext cx="3987538" cy="10069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Proven to be the least quantization error</a:t>
            </a:r>
          </a:p>
        </p:txBody>
      </p:sp>
      <p:sp>
        <p:nvSpPr>
          <p:cNvPr id="94" name="正方形/長方形 93"/>
          <p:cNvSpPr/>
          <p:nvPr/>
        </p:nvSpPr>
        <p:spPr>
          <a:xfrm>
            <a:off x="2320822" y="3133851"/>
            <a:ext cx="1179817" cy="3951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Pros.</a:t>
            </a:r>
            <a:endParaRPr kumimoji="1" lang="ja-JP" altLang="en-US" sz="2400" dirty="0"/>
          </a:p>
        </p:txBody>
      </p:sp>
      <p:sp>
        <p:nvSpPr>
          <p:cNvPr id="95" name="正方形/長方形 94"/>
          <p:cNvSpPr/>
          <p:nvPr/>
        </p:nvSpPr>
        <p:spPr>
          <a:xfrm>
            <a:off x="2328708" y="4854647"/>
            <a:ext cx="1179817" cy="3951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Cons.</a:t>
            </a:r>
            <a:endParaRPr kumimoji="1" lang="ja-JP" altLang="en-US" sz="2400" dirty="0"/>
          </a:p>
        </p:txBody>
      </p:sp>
      <p:sp>
        <p:nvSpPr>
          <p:cNvPr id="96" name="正方形/長方形 95"/>
          <p:cNvSpPr/>
          <p:nvPr/>
        </p:nvSpPr>
        <p:spPr>
          <a:xfrm>
            <a:off x="1536416" y="2512774"/>
            <a:ext cx="5971533" cy="450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Indexed by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vector quantization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1" grpId="0" animBg="1"/>
      <p:bldP spid="94" grpId="0" animBg="1"/>
      <p:bldP spid="95" grpId="0" animBg="1"/>
      <p:bldP spid="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正方形/長方形 272"/>
          <p:cNvSpPr/>
          <p:nvPr/>
        </p:nvSpPr>
        <p:spPr>
          <a:xfrm>
            <a:off x="107504" y="6309233"/>
            <a:ext cx="8712968" cy="493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Select </a:t>
            </a:r>
            <a:r>
              <a:rPr lang="en-US" altLang="ja-JP" dirty="0" smtClean="0"/>
              <a:t>search </a:t>
            </a:r>
            <a:r>
              <a:rPr lang="en-US" altLang="ja-JP" dirty="0"/>
              <a:t>regions in subspaces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kumimoji="1" lang="en-US" altLang="ja-JP" dirty="0" smtClean="0"/>
              <a:t>In the past state-of-the-art (</a:t>
            </a:r>
            <a:r>
              <a:rPr kumimoji="1" lang="en-US" altLang="ja-JP" dirty="0" smtClean="0">
                <a:solidFill>
                  <a:srgbClr val="FF0000"/>
                </a:solidFill>
              </a:rPr>
              <a:t>IMI,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Babenko</a:t>
            </a:r>
            <a:r>
              <a:rPr kumimoji="1" lang="en-US" altLang="ja-JP" dirty="0" smtClean="0">
                <a:solidFill>
                  <a:srgbClr val="FF0000"/>
                </a:solidFill>
              </a:rPr>
              <a:t> 2012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29435" y="1772816"/>
            <a:ext cx="288032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34480" y="1772816"/>
            <a:ext cx="288032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439525" y="1772816"/>
            <a:ext cx="288032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844570" y="1772816"/>
            <a:ext cx="288032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24390" y="1772816"/>
            <a:ext cx="288032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-252536" y="5085184"/>
            <a:ext cx="2862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5B9BD5"/>
              </a:buClr>
              <a:buSzPct val="76000"/>
            </a:pPr>
            <a:r>
              <a:rPr lang="en-US" altLang="ja-JP" sz="2400" dirty="0" smtClean="0">
                <a:solidFill>
                  <a:prstClr val="black"/>
                </a:solidFill>
                <a:latin typeface="Lucida Sans"/>
                <a:ea typeface="ヒラギノ角ゴ Pro W3"/>
              </a:rPr>
              <a:t>Feature vectors</a:t>
            </a:r>
            <a:endParaRPr lang="ja-JP" altLang="en-US" sz="2400" dirty="0">
              <a:solidFill>
                <a:prstClr val="black"/>
              </a:solidFill>
              <a:latin typeface="Lucida Sans"/>
              <a:ea typeface="ヒラギノ角ゴ Pro W3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567440" y="2164417"/>
            <a:ext cx="852432" cy="586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2567440" y="4180722"/>
            <a:ext cx="852432" cy="5866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>
            <a:off x="-29829" y="3429000"/>
            <a:ext cx="24401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グループ化 101"/>
          <p:cNvGrpSpPr/>
          <p:nvPr/>
        </p:nvGrpSpPr>
        <p:grpSpPr>
          <a:xfrm>
            <a:off x="3819557" y="4005064"/>
            <a:ext cx="1406932" cy="937954"/>
            <a:chOff x="1090009" y="2314001"/>
            <a:chExt cx="6641056" cy="4427367"/>
          </a:xfrm>
        </p:grpSpPr>
        <p:cxnSp>
          <p:nvCxnSpPr>
            <p:cNvPr id="26" name="直線矢印コネクタ 25"/>
            <p:cNvCxnSpPr/>
            <p:nvPr/>
          </p:nvCxnSpPr>
          <p:spPr>
            <a:xfrm flipV="1">
              <a:off x="1167601" y="2314001"/>
              <a:ext cx="0" cy="4427367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1090009" y="6461744"/>
              <a:ext cx="6641056" cy="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1167601" y="3085627"/>
              <a:ext cx="1426512" cy="46937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2216426" y="3548270"/>
              <a:ext cx="407504" cy="92433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1172817" y="4462671"/>
              <a:ext cx="1033670" cy="17890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236304" y="4462670"/>
              <a:ext cx="308113" cy="8945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V="1">
              <a:off x="2524539" y="4323523"/>
              <a:ext cx="1321904" cy="21866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3836504" y="3935896"/>
              <a:ext cx="457200" cy="38762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 flipV="1">
              <a:off x="4055167" y="3677480"/>
              <a:ext cx="238537" cy="278294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 flipV="1">
              <a:off x="3170583" y="3329610"/>
              <a:ext cx="884582" cy="33792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2604052" y="3319670"/>
              <a:ext cx="566529" cy="23853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>
              <a:off x="3160643" y="2633870"/>
              <a:ext cx="99393" cy="7056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4065104" y="2604052"/>
              <a:ext cx="1143001" cy="1063487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5227983" y="2613991"/>
              <a:ext cx="616226" cy="79513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V="1">
              <a:off x="5854148" y="3399183"/>
              <a:ext cx="1560443" cy="198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H="1">
              <a:off x="5436704" y="3419061"/>
              <a:ext cx="397566" cy="59634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4293704" y="3965713"/>
              <a:ext cx="1143000" cy="39757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6231835" y="4462670"/>
              <a:ext cx="1152939" cy="3975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5585793" y="4214191"/>
              <a:ext cx="655981" cy="24847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V="1">
              <a:off x="6132443" y="5615609"/>
              <a:ext cx="1272209" cy="198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6062869" y="5645426"/>
              <a:ext cx="59635" cy="79513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H="1" flipV="1">
              <a:off x="5754757" y="5555975"/>
              <a:ext cx="377686" cy="7951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>
              <a:off x="4452730" y="5555974"/>
              <a:ext cx="1282149" cy="77525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3786810" y="5466522"/>
              <a:ext cx="655981" cy="89452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3369365" y="5396948"/>
              <a:ext cx="387626" cy="4969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2912165" y="5377069"/>
              <a:ext cx="427381" cy="22860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1202635" y="5506278"/>
              <a:ext cx="1729408" cy="8945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V="1">
              <a:off x="2623930" y="5615609"/>
              <a:ext cx="288235" cy="81500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 flipV="1">
              <a:off x="2514601" y="4542184"/>
              <a:ext cx="844825" cy="84482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5446643" y="4035287"/>
              <a:ext cx="149087" cy="18884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4731026" y="4214191"/>
              <a:ext cx="874644" cy="81500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3836504" y="4333461"/>
              <a:ext cx="596348" cy="7056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4432852" y="5039139"/>
              <a:ext cx="298174" cy="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V="1">
              <a:off x="3766930" y="5039139"/>
              <a:ext cx="655984" cy="39756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4780722" y="5059017"/>
              <a:ext cx="914400" cy="40750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5695122" y="4462670"/>
              <a:ext cx="546652" cy="99391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 flipV="1">
              <a:off x="5695122" y="5476461"/>
              <a:ext cx="39756" cy="7951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円/楕円 62"/>
            <p:cNvSpPr/>
            <p:nvPr/>
          </p:nvSpPr>
          <p:spPr>
            <a:xfrm>
              <a:off x="4792178" y="3379596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4065104" y="3086806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2237185" y="2998408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1700232" y="363334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3220069" y="387726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4594313" y="448315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3609926" y="479106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2391882" y="5251513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2313782" y="5779294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3207695" y="588111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4670168" y="549978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5488226" y="482190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6480307" y="384117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6466521" y="2890257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6362261" y="5007084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6362261" y="6155365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5714189" y="611560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星 5 79"/>
            <p:cNvSpPr/>
            <p:nvPr/>
          </p:nvSpPr>
          <p:spPr>
            <a:xfrm>
              <a:off x="1627252" y="4511642"/>
              <a:ext cx="374528" cy="374528"/>
            </a:xfrm>
            <a:prstGeom prst="star5">
              <a:avLst/>
            </a:prstGeom>
            <a:ln w="9525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/>
            </a:p>
          </p:txBody>
        </p:sp>
        <p:grpSp>
          <p:nvGrpSpPr>
            <p:cNvPr id="84" name="グループ化 83"/>
            <p:cNvGrpSpPr/>
            <p:nvPr/>
          </p:nvGrpSpPr>
          <p:grpSpPr>
            <a:xfrm>
              <a:off x="1749221" y="2973886"/>
              <a:ext cx="4731649" cy="3195828"/>
              <a:chOff x="1749221" y="2973886"/>
              <a:chExt cx="4731649" cy="3195828"/>
            </a:xfrm>
          </p:grpSpPr>
          <p:cxnSp>
            <p:nvCxnSpPr>
              <p:cNvPr id="85" name="直線矢印コネクタ 84"/>
              <p:cNvCxnSpPr>
                <a:stCxn id="80" idx="0"/>
                <a:endCxn id="66" idx="4"/>
              </p:cNvCxnSpPr>
              <p:nvPr/>
            </p:nvCxnSpPr>
            <p:spPr>
              <a:xfrm flipH="1" flipV="1">
                <a:off x="1749221" y="3731318"/>
                <a:ext cx="65295" cy="780324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矢印コネクタ 85"/>
              <p:cNvCxnSpPr>
                <a:endCxn id="65" idx="4"/>
              </p:cNvCxnSpPr>
              <p:nvPr/>
            </p:nvCxnSpPr>
            <p:spPr>
              <a:xfrm flipV="1">
                <a:off x="1817694" y="3096386"/>
                <a:ext cx="468480" cy="16430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直線矢印コネクタ 86"/>
              <p:cNvCxnSpPr>
                <a:endCxn id="64" idx="2"/>
              </p:cNvCxnSpPr>
              <p:nvPr/>
            </p:nvCxnSpPr>
            <p:spPr>
              <a:xfrm flipV="1">
                <a:off x="1817694" y="3135795"/>
                <a:ext cx="2247410" cy="1563111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>
                <a:endCxn id="67" idx="3"/>
              </p:cNvCxnSpPr>
              <p:nvPr/>
            </p:nvCxnSpPr>
            <p:spPr>
              <a:xfrm flipV="1">
                <a:off x="1798210" y="3960898"/>
                <a:ext cx="1436208" cy="7380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>
                <a:endCxn id="63" idx="2"/>
              </p:cNvCxnSpPr>
              <p:nvPr/>
            </p:nvCxnSpPr>
            <p:spPr>
              <a:xfrm flipV="1">
                <a:off x="1817694" y="3428585"/>
                <a:ext cx="2974484" cy="1310809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>
                <a:endCxn id="76" idx="3"/>
              </p:cNvCxnSpPr>
              <p:nvPr/>
            </p:nvCxnSpPr>
            <p:spPr>
              <a:xfrm flipV="1">
                <a:off x="1837178" y="2973886"/>
                <a:ext cx="4643692" cy="1725020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直線矢印コネクタ 90"/>
              <p:cNvCxnSpPr>
                <a:endCxn id="75" idx="2"/>
              </p:cNvCxnSpPr>
              <p:nvPr/>
            </p:nvCxnSpPr>
            <p:spPr>
              <a:xfrm flipV="1">
                <a:off x="1837178" y="3890159"/>
                <a:ext cx="4643129" cy="84923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直線矢印コネクタ 91"/>
              <p:cNvCxnSpPr>
                <a:endCxn id="68" idx="2"/>
              </p:cNvCxnSpPr>
              <p:nvPr/>
            </p:nvCxnSpPr>
            <p:spPr>
              <a:xfrm flipV="1">
                <a:off x="1837178" y="4532139"/>
                <a:ext cx="2757135" cy="20725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直線矢印コネクタ 92"/>
              <p:cNvCxnSpPr>
                <a:endCxn id="74" idx="2"/>
              </p:cNvCxnSpPr>
              <p:nvPr/>
            </p:nvCxnSpPr>
            <p:spPr>
              <a:xfrm>
                <a:off x="1814516" y="4739394"/>
                <a:ext cx="3673710" cy="13149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線矢印コネクタ 93"/>
              <p:cNvCxnSpPr>
                <a:endCxn id="73" idx="1"/>
              </p:cNvCxnSpPr>
              <p:nvPr/>
            </p:nvCxnSpPr>
            <p:spPr>
              <a:xfrm>
                <a:off x="1798210" y="4698906"/>
                <a:ext cx="2886307" cy="815232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線矢印コネクタ 94"/>
              <p:cNvCxnSpPr>
                <a:endCxn id="78" idx="1"/>
              </p:cNvCxnSpPr>
              <p:nvPr/>
            </p:nvCxnSpPr>
            <p:spPr>
              <a:xfrm>
                <a:off x="1814516" y="4698906"/>
                <a:ext cx="4562094" cy="14708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直線矢印コネクタ 95"/>
              <p:cNvCxnSpPr>
                <a:endCxn id="79" idx="2"/>
              </p:cNvCxnSpPr>
              <p:nvPr/>
            </p:nvCxnSpPr>
            <p:spPr>
              <a:xfrm>
                <a:off x="1830822" y="4739394"/>
                <a:ext cx="3883367" cy="1425204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直線矢印コネクタ 96"/>
              <p:cNvCxnSpPr>
                <a:endCxn id="72" idx="1"/>
              </p:cNvCxnSpPr>
              <p:nvPr/>
            </p:nvCxnSpPr>
            <p:spPr>
              <a:xfrm>
                <a:off x="1847128" y="4779882"/>
                <a:ext cx="1374916" cy="1115586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直線矢印コネクタ 97"/>
              <p:cNvCxnSpPr>
                <a:endCxn id="70" idx="1"/>
              </p:cNvCxnSpPr>
              <p:nvPr/>
            </p:nvCxnSpPr>
            <p:spPr>
              <a:xfrm>
                <a:off x="1830822" y="4739394"/>
                <a:ext cx="575409" cy="52646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直線矢印コネクタ 98"/>
              <p:cNvCxnSpPr>
                <a:endCxn id="71" idx="1"/>
              </p:cNvCxnSpPr>
              <p:nvPr/>
            </p:nvCxnSpPr>
            <p:spPr>
              <a:xfrm>
                <a:off x="1814516" y="4698906"/>
                <a:ext cx="513615" cy="1094737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直線矢印コネクタ 99"/>
              <p:cNvCxnSpPr>
                <a:endCxn id="69" idx="2"/>
              </p:cNvCxnSpPr>
              <p:nvPr/>
            </p:nvCxnSpPr>
            <p:spPr>
              <a:xfrm>
                <a:off x="1798210" y="4739394"/>
                <a:ext cx="1811716" cy="10065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線矢印コネクタ 100"/>
              <p:cNvCxnSpPr>
                <a:endCxn id="77" idx="2"/>
              </p:cNvCxnSpPr>
              <p:nvPr/>
            </p:nvCxnSpPr>
            <p:spPr>
              <a:xfrm>
                <a:off x="1880857" y="4739394"/>
                <a:ext cx="4481404" cy="316679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グループ化 102"/>
          <p:cNvGrpSpPr/>
          <p:nvPr/>
        </p:nvGrpSpPr>
        <p:grpSpPr>
          <a:xfrm>
            <a:off x="3819557" y="1988840"/>
            <a:ext cx="1406932" cy="937954"/>
            <a:chOff x="1090009" y="2314001"/>
            <a:chExt cx="6641056" cy="4427367"/>
          </a:xfrm>
        </p:grpSpPr>
        <p:cxnSp>
          <p:nvCxnSpPr>
            <p:cNvPr id="105" name="直線矢印コネクタ 104"/>
            <p:cNvCxnSpPr/>
            <p:nvPr/>
          </p:nvCxnSpPr>
          <p:spPr>
            <a:xfrm flipV="1">
              <a:off x="1167601" y="2314001"/>
              <a:ext cx="0" cy="4427367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線矢印コネクタ 105"/>
            <p:cNvCxnSpPr/>
            <p:nvPr/>
          </p:nvCxnSpPr>
          <p:spPr>
            <a:xfrm>
              <a:off x="1090009" y="6461744"/>
              <a:ext cx="6641056" cy="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>
              <a:off x="1167601" y="3085627"/>
              <a:ext cx="1426512" cy="46937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2216426" y="3548270"/>
              <a:ext cx="407504" cy="92433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flipH="1">
              <a:off x="1172817" y="4462671"/>
              <a:ext cx="1033670" cy="17890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36304" y="4462670"/>
              <a:ext cx="308113" cy="8945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 flipV="1">
              <a:off x="2524539" y="4323523"/>
              <a:ext cx="1321904" cy="21866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flipV="1">
              <a:off x="3836504" y="3935896"/>
              <a:ext cx="457200" cy="38762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flipH="1" flipV="1">
              <a:off x="4055167" y="3677480"/>
              <a:ext cx="238537" cy="278294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H="1" flipV="1">
              <a:off x="3170583" y="3329610"/>
              <a:ext cx="884582" cy="33792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flipH="1">
              <a:off x="2604052" y="3319670"/>
              <a:ext cx="566529" cy="23853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flipH="1">
              <a:off x="3160643" y="2633870"/>
              <a:ext cx="99393" cy="7056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 flipH="1">
              <a:off x="4065104" y="2604052"/>
              <a:ext cx="1143001" cy="1063487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5227983" y="2613991"/>
              <a:ext cx="616226" cy="79513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V="1">
              <a:off x="5854148" y="3399183"/>
              <a:ext cx="1560443" cy="198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H="1">
              <a:off x="5436704" y="3419061"/>
              <a:ext cx="397566" cy="59634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>
              <a:off x="4293704" y="3965713"/>
              <a:ext cx="1143000" cy="39757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6231835" y="4462670"/>
              <a:ext cx="1152939" cy="3975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 flipV="1">
              <a:off x="5585793" y="4214191"/>
              <a:ext cx="655981" cy="24847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V="1">
              <a:off x="6132443" y="5615609"/>
              <a:ext cx="1272209" cy="198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 flipV="1">
              <a:off x="6062869" y="5645426"/>
              <a:ext cx="59635" cy="79513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 flipH="1" flipV="1">
              <a:off x="5754757" y="5555975"/>
              <a:ext cx="377686" cy="7951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 flipH="1">
              <a:off x="4452730" y="5555974"/>
              <a:ext cx="1282149" cy="77525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>
              <a:off x="3786810" y="5466522"/>
              <a:ext cx="655981" cy="89452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3369365" y="5396948"/>
              <a:ext cx="387626" cy="4969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 flipV="1">
              <a:off x="2912165" y="5377069"/>
              <a:ext cx="427381" cy="22860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>
              <a:off x="1202635" y="5506278"/>
              <a:ext cx="1729408" cy="8945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 flipV="1">
              <a:off x="2623930" y="5615609"/>
              <a:ext cx="288235" cy="81500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 flipV="1">
              <a:off x="2514601" y="4542184"/>
              <a:ext cx="844825" cy="84482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5446643" y="4035287"/>
              <a:ext cx="149087" cy="18884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4731026" y="4214191"/>
              <a:ext cx="874644" cy="81500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>
              <a:off x="3836504" y="4333461"/>
              <a:ext cx="596348" cy="7056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4432852" y="5039139"/>
              <a:ext cx="298174" cy="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V="1">
              <a:off x="3766930" y="5039139"/>
              <a:ext cx="655984" cy="39756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4780722" y="5059017"/>
              <a:ext cx="914400" cy="40750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 flipH="1">
              <a:off x="5695122" y="4462670"/>
              <a:ext cx="546652" cy="99391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 flipV="1">
              <a:off x="5695122" y="5476461"/>
              <a:ext cx="39756" cy="7951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2" name="円/楕円 141"/>
            <p:cNvSpPr/>
            <p:nvPr/>
          </p:nvSpPr>
          <p:spPr>
            <a:xfrm>
              <a:off x="4792178" y="3379596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4065104" y="3086806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237185" y="2998408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1700232" y="363334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3220069" y="387726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4594313" y="448315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609926" y="479106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2391882" y="5251513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2313782" y="5779294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3207695" y="588111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4670168" y="549978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5488226" y="482190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6480307" y="384117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6466521" y="2890257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6362261" y="5007084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6362261" y="6155365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5714189" y="611560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9" name="星 5 158"/>
            <p:cNvSpPr/>
            <p:nvPr/>
          </p:nvSpPr>
          <p:spPr>
            <a:xfrm>
              <a:off x="1627252" y="4511642"/>
              <a:ext cx="374528" cy="374528"/>
            </a:xfrm>
            <a:prstGeom prst="star5">
              <a:avLst/>
            </a:prstGeom>
            <a:ln w="9525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/>
            </a:p>
          </p:txBody>
        </p:sp>
        <p:grpSp>
          <p:nvGrpSpPr>
            <p:cNvPr id="163" name="グループ化 162"/>
            <p:cNvGrpSpPr/>
            <p:nvPr/>
          </p:nvGrpSpPr>
          <p:grpSpPr>
            <a:xfrm>
              <a:off x="1749221" y="2973886"/>
              <a:ext cx="4731649" cy="3195828"/>
              <a:chOff x="1749221" y="2973886"/>
              <a:chExt cx="4731649" cy="3195828"/>
            </a:xfrm>
          </p:grpSpPr>
          <p:cxnSp>
            <p:nvCxnSpPr>
              <p:cNvPr id="164" name="直線矢印コネクタ 163"/>
              <p:cNvCxnSpPr>
                <a:stCxn id="159" idx="0"/>
                <a:endCxn id="145" idx="4"/>
              </p:cNvCxnSpPr>
              <p:nvPr/>
            </p:nvCxnSpPr>
            <p:spPr>
              <a:xfrm flipH="1" flipV="1">
                <a:off x="1749221" y="3731318"/>
                <a:ext cx="65295" cy="780324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直線矢印コネクタ 164"/>
              <p:cNvCxnSpPr>
                <a:endCxn id="144" idx="4"/>
              </p:cNvCxnSpPr>
              <p:nvPr/>
            </p:nvCxnSpPr>
            <p:spPr>
              <a:xfrm flipV="1">
                <a:off x="1817694" y="3096386"/>
                <a:ext cx="468480" cy="16430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直線矢印コネクタ 165"/>
              <p:cNvCxnSpPr>
                <a:endCxn id="143" idx="2"/>
              </p:cNvCxnSpPr>
              <p:nvPr/>
            </p:nvCxnSpPr>
            <p:spPr>
              <a:xfrm flipV="1">
                <a:off x="1817694" y="3135795"/>
                <a:ext cx="2247410" cy="1563111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直線矢印コネクタ 166"/>
              <p:cNvCxnSpPr>
                <a:endCxn id="146" idx="3"/>
              </p:cNvCxnSpPr>
              <p:nvPr/>
            </p:nvCxnSpPr>
            <p:spPr>
              <a:xfrm flipV="1">
                <a:off x="1798210" y="3960898"/>
                <a:ext cx="1436208" cy="7380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直線矢印コネクタ 167"/>
              <p:cNvCxnSpPr>
                <a:endCxn id="142" idx="2"/>
              </p:cNvCxnSpPr>
              <p:nvPr/>
            </p:nvCxnSpPr>
            <p:spPr>
              <a:xfrm flipV="1">
                <a:off x="1817694" y="3428585"/>
                <a:ext cx="2974484" cy="1310809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直線矢印コネクタ 168"/>
              <p:cNvCxnSpPr>
                <a:endCxn id="155" idx="3"/>
              </p:cNvCxnSpPr>
              <p:nvPr/>
            </p:nvCxnSpPr>
            <p:spPr>
              <a:xfrm flipV="1">
                <a:off x="1837178" y="2973886"/>
                <a:ext cx="4643692" cy="1725020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直線矢印コネクタ 169"/>
              <p:cNvCxnSpPr>
                <a:endCxn id="154" idx="2"/>
              </p:cNvCxnSpPr>
              <p:nvPr/>
            </p:nvCxnSpPr>
            <p:spPr>
              <a:xfrm flipV="1">
                <a:off x="1837178" y="3890159"/>
                <a:ext cx="4643129" cy="84923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直線矢印コネクタ 170"/>
              <p:cNvCxnSpPr>
                <a:endCxn id="147" idx="2"/>
              </p:cNvCxnSpPr>
              <p:nvPr/>
            </p:nvCxnSpPr>
            <p:spPr>
              <a:xfrm flipV="1">
                <a:off x="1837178" y="4532139"/>
                <a:ext cx="2757135" cy="20725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直線矢印コネクタ 171"/>
              <p:cNvCxnSpPr>
                <a:endCxn id="153" idx="2"/>
              </p:cNvCxnSpPr>
              <p:nvPr/>
            </p:nvCxnSpPr>
            <p:spPr>
              <a:xfrm>
                <a:off x="1814516" y="4739394"/>
                <a:ext cx="3673710" cy="13149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直線矢印コネクタ 172"/>
              <p:cNvCxnSpPr>
                <a:endCxn id="152" idx="1"/>
              </p:cNvCxnSpPr>
              <p:nvPr/>
            </p:nvCxnSpPr>
            <p:spPr>
              <a:xfrm>
                <a:off x="1798210" y="4698906"/>
                <a:ext cx="2886307" cy="815232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直線矢印コネクタ 173"/>
              <p:cNvCxnSpPr>
                <a:endCxn id="157" idx="1"/>
              </p:cNvCxnSpPr>
              <p:nvPr/>
            </p:nvCxnSpPr>
            <p:spPr>
              <a:xfrm>
                <a:off x="1814516" y="4698906"/>
                <a:ext cx="4562094" cy="14708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直線矢印コネクタ 174"/>
              <p:cNvCxnSpPr>
                <a:endCxn id="158" idx="2"/>
              </p:cNvCxnSpPr>
              <p:nvPr/>
            </p:nvCxnSpPr>
            <p:spPr>
              <a:xfrm>
                <a:off x="1830822" y="4739394"/>
                <a:ext cx="3883367" cy="1425204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直線矢印コネクタ 175"/>
              <p:cNvCxnSpPr>
                <a:endCxn id="151" idx="1"/>
              </p:cNvCxnSpPr>
              <p:nvPr/>
            </p:nvCxnSpPr>
            <p:spPr>
              <a:xfrm>
                <a:off x="1847128" y="4779882"/>
                <a:ext cx="1374916" cy="1115586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直線矢印コネクタ 176"/>
              <p:cNvCxnSpPr>
                <a:endCxn id="149" idx="1"/>
              </p:cNvCxnSpPr>
              <p:nvPr/>
            </p:nvCxnSpPr>
            <p:spPr>
              <a:xfrm>
                <a:off x="1830822" y="4739394"/>
                <a:ext cx="575409" cy="52646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直線矢印コネクタ 177"/>
              <p:cNvCxnSpPr>
                <a:endCxn id="150" idx="1"/>
              </p:cNvCxnSpPr>
              <p:nvPr/>
            </p:nvCxnSpPr>
            <p:spPr>
              <a:xfrm>
                <a:off x="1814516" y="4698906"/>
                <a:ext cx="513615" cy="1094737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直線矢印コネクタ 178"/>
              <p:cNvCxnSpPr>
                <a:endCxn id="148" idx="2"/>
              </p:cNvCxnSpPr>
              <p:nvPr/>
            </p:nvCxnSpPr>
            <p:spPr>
              <a:xfrm>
                <a:off x="1798210" y="4739394"/>
                <a:ext cx="1811716" cy="10065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直線矢印コネクタ 179"/>
              <p:cNvCxnSpPr>
                <a:endCxn id="156" idx="2"/>
              </p:cNvCxnSpPr>
              <p:nvPr/>
            </p:nvCxnSpPr>
            <p:spPr>
              <a:xfrm>
                <a:off x="1880857" y="4739394"/>
                <a:ext cx="4481404" cy="316679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0" name="正方形/長方形 189"/>
          <p:cNvSpPr/>
          <p:nvPr/>
        </p:nvSpPr>
        <p:spPr>
          <a:xfrm>
            <a:off x="213238" y="3527209"/>
            <a:ext cx="1993985" cy="82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Divide </a:t>
            </a:r>
            <a:r>
              <a:rPr lang="en-US" altLang="ja-JP" sz="2400" dirty="0"/>
              <a:t>into two or more</a:t>
            </a:r>
          </a:p>
        </p:txBody>
      </p:sp>
      <p:sp>
        <p:nvSpPr>
          <p:cNvPr id="191" name="正方形/長方形 190"/>
          <p:cNvSpPr/>
          <p:nvPr/>
        </p:nvSpPr>
        <p:spPr>
          <a:xfrm>
            <a:off x="3004041" y="3028447"/>
            <a:ext cx="3037965" cy="82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Calculate distances</a:t>
            </a:r>
          </a:p>
          <a:p>
            <a:pPr algn="ctr"/>
            <a:r>
              <a:rPr lang="en-US" altLang="ja-JP" sz="2400" dirty="0" smtClean="0"/>
              <a:t>in subspaces</a:t>
            </a:r>
            <a:endParaRPr lang="en-US" altLang="ja-JP" sz="2400" dirty="0"/>
          </a:p>
        </p:txBody>
      </p:sp>
      <p:grpSp>
        <p:nvGrpSpPr>
          <p:cNvPr id="193" name="グループ化 192"/>
          <p:cNvGrpSpPr/>
          <p:nvPr/>
        </p:nvGrpSpPr>
        <p:grpSpPr>
          <a:xfrm>
            <a:off x="6000221" y="4336276"/>
            <a:ext cx="2781207" cy="1568056"/>
            <a:chOff x="-121603" y="2314001"/>
            <a:chExt cx="7852668" cy="4427367"/>
          </a:xfrm>
        </p:grpSpPr>
        <p:grpSp>
          <p:nvGrpSpPr>
            <p:cNvPr id="194" name="グループ化 193"/>
            <p:cNvGrpSpPr/>
            <p:nvPr/>
          </p:nvGrpSpPr>
          <p:grpSpPr>
            <a:xfrm>
              <a:off x="1158758" y="2512774"/>
              <a:ext cx="3352643" cy="3940562"/>
              <a:chOff x="1158758" y="2512774"/>
              <a:chExt cx="3352643" cy="3940562"/>
            </a:xfrm>
          </p:grpSpPr>
          <p:sp>
            <p:nvSpPr>
              <p:cNvPr id="269" name="直角三角形 268"/>
              <p:cNvSpPr/>
              <p:nvPr/>
            </p:nvSpPr>
            <p:spPr>
              <a:xfrm rot="5400000">
                <a:off x="1779104" y="1916427"/>
                <a:ext cx="914400" cy="2107094"/>
              </a:xfrm>
              <a:prstGeom prst="rt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24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六角形 7"/>
              <p:cNvSpPr/>
              <p:nvPr/>
            </p:nvSpPr>
            <p:spPr>
              <a:xfrm>
                <a:off x="1158758" y="2518859"/>
                <a:ext cx="3137584" cy="1795366"/>
              </a:xfrm>
              <a:custGeom>
                <a:avLst/>
                <a:gdLst>
                  <a:gd name="connsiteX0" fmla="*/ 0 w 936663"/>
                  <a:gd name="connsiteY0" fmla="*/ 485205 h 970410"/>
                  <a:gd name="connsiteX1" fmla="*/ 234166 w 936663"/>
                  <a:gd name="connsiteY1" fmla="*/ 0 h 970410"/>
                  <a:gd name="connsiteX2" fmla="*/ 702497 w 936663"/>
                  <a:gd name="connsiteY2" fmla="*/ 0 h 970410"/>
                  <a:gd name="connsiteX3" fmla="*/ 936663 w 936663"/>
                  <a:gd name="connsiteY3" fmla="*/ 485205 h 970410"/>
                  <a:gd name="connsiteX4" fmla="*/ 702497 w 936663"/>
                  <a:gd name="connsiteY4" fmla="*/ 970410 h 970410"/>
                  <a:gd name="connsiteX5" fmla="*/ 234166 w 936663"/>
                  <a:gd name="connsiteY5" fmla="*/ 970410 h 970410"/>
                  <a:gd name="connsiteX6" fmla="*/ 0 w 936663"/>
                  <a:gd name="connsiteY6" fmla="*/ 485205 h 970410"/>
                  <a:gd name="connsiteX0" fmla="*/ 0 w 1110121"/>
                  <a:gd name="connsiteY0" fmla="*/ 485205 h 1730574"/>
                  <a:gd name="connsiteX1" fmla="*/ 234166 w 1110121"/>
                  <a:gd name="connsiteY1" fmla="*/ 0 h 1730574"/>
                  <a:gd name="connsiteX2" fmla="*/ 702497 w 1110121"/>
                  <a:gd name="connsiteY2" fmla="*/ 0 h 1730574"/>
                  <a:gd name="connsiteX3" fmla="*/ 936663 w 1110121"/>
                  <a:gd name="connsiteY3" fmla="*/ 485205 h 1730574"/>
                  <a:gd name="connsiteX4" fmla="*/ 1110121 w 1110121"/>
                  <a:gd name="connsiteY4" fmla="*/ 1730574 h 1730574"/>
                  <a:gd name="connsiteX5" fmla="*/ 234166 w 1110121"/>
                  <a:gd name="connsiteY5" fmla="*/ 970410 h 1730574"/>
                  <a:gd name="connsiteX6" fmla="*/ 0 w 1110121"/>
                  <a:gd name="connsiteY6" fmla="*/ 485205 h 1730574"/>
                  <a:gd name="connsiteX0" fmla="*/ 0 w 1412971"/>
                  <a:gd name="connsiteY0" fmla="*/ 485205 h 3416155"/>
                  <a:gd name="connsiteX1" fmla="*/ 234166 w 1412971"/>
                  <a:gd name="connsiteY1" fmla="*/ 0 h 3416155"/>
                  <a:gd name="connsiteX2" fmla="*/ 702497 w 1412971"/>
                  <a:gd name="connsiteY2" fmla="*/ 0 h 3416155"/>
                  <a:gd name="connsiteX3" fmla="*/ 936663 w 1412971"/>
                  <a:gd name="connsiteY3" fmla="*/ 485205 h 3416155"/>
                  <a:gd name="connsiteX4" fmla="*/ 1110121 w 1412971"/>
                  <a:gd name="connsiteY4" fmla="*/ 1730574 h 3416155"/>
                  <a:gd name="connsiteX5" fmla="*/ 1412971 w 1412971"/>
                  <a:gd name="connsiteY5" fmla="*/ 3416155 h 3416155"/>
                  <a:gd name="connsiteX6" fmla="*/ 0 w 1412971"/>
                  <a:gd name="connsiteY6" fmla="*/ 485205 h 3416155"/>
                  <a:gd name="connsiteX0" fmla="*/ 0 w 1941781"/>
                  <a:gd name="connsiteY0" fmla="*/ 3426708 h 3426708"/>
                  <a:gd name="connsiteX1" fmla="*/ 762976 w 1941781"/>
                  <a:gd name="connsiteY1" fmla="*/ 0 h 3426708"/>
                  <a:gd name="connsiteX2" fmla="*/ 1231307 w 1941781"/>
                  <a:gd name="connsiteY2" fmla="*/ 0 h 3426708"/>
                  <a:gd name="connsiteX3" fmla="*/ 1465473 w 1941781"/>
                  <a:gd name="connsiteY3" fmla="*/ 485205 h 3426708"/>
                  <a:gd name="connsiteX4" fmla="*/ 1638931 w 1941781"/>
                  <a:gd name="connsiteY4" fmla="*/ 1730574 h 3426708"/>
                  <a:gd name="connsiteX5" fmla="*/ 1941781 w 1941781"/>
                  <a:gd name="connsiteY5" fmla="*/ 3416155 h 3426708"/>
                  <a:gd name="connsiteX6" fmla="*/ 0 w 1941781"/>
                  <a:gd name="connsiteY6" fmla="*/ 3426708 h 3426708"/>
                  <a:gd name="connsiteX0" fmla="*/ 8205 w 1949986"/>
                  <a:gd name="connsiteY0" fmla="*/ 4010602 h 4010602"/>
                  <a:gd name="connsiteX1" fmla="*/ 0 w 1949986"/>
                  <a:gd name="connsiteY1" fmla="*/ 0 h 4010602"/>
                  <a:gd name="connsiteX2" fmla="*/ 1239512 w 1949986"/>
                  <a:gd name="connsiteY2" fmla="*/ 583894 h 4010602"/>
                  <a:gd name="connsiteX3" fmla="*/ 1473678 w 1949986"/>
                  <a:gd name="connsiteY3" fmla="*/ 1069099 h 4010602"/>
                  <a:gd name="connsiteX4" fmla="*/ 1647136 w 1949986"/>
                  <a:gd name="connsiteY4" fmla="*/ 2314468 h 4010602"/>
                  <a:gd name="connsiteX5" fmla="*/ 1949986 w 1949986"/>
                  <a:gd name="connsiteY5" fmla="*/ 4000049 h 4010602"/>
                  <a:gd name="connsiteX6" fmla="*/ 8205 w 1949986"/>
                  <a:gd name="connsiteY6" fmla="*/ 4010602 h 4010602"/>
                  <a:gd name="connsiteX0" fmla="*/ 8205 w 2751635"/>
                  <a:gd name="connsiteY0" fmla="*/ 4010602 h 4010602"/>
                  <a:gd name="connsiteX1" fmla="*/ 0 w 2751635"/>
                  <a:gd name="connsiteY1" fmla="*/ 0 h 4010602"/>
                  <a:gd name="connsiteX2" fmla="*/ 1239512 w 2751635"/>
                  <a:gd name="connsiteY2" fmla="*/ 583894 h 4010602"/>
                  <a:gd name="connsiteX3" fmla="*/ 2751635 w 2751635"/>
                  <a:gd name="connsiteY3" fmla="*/ 1818246 h 4010602"/>
                  <a:gd name="connsiteX4" fmla="*/ 1647136 w 2751635"/>
                  <a:gd name="connsiteY4" fmla="*/ 2314468 h 4010602"/>
                  <a:gd name="connsiteX5" fmla="*/ 1949986 w 2751635"/>
                  <a:gd name="connsiteY5" fmla="*/ 4000049 h 4010602"/>
                  <a:gd name="connsiteX6" fmla="*/ 8205 w 2751635"/>
                  <a:gd name="connsiteY6" fmla="*/ 4010602 h 4010602"/>
                  <a:gd name="connsiteX0" fmla="*/ 8205 w 2751635"/>
                  <a:gd name="connsiteY0" fmla="*/ 4010602 h 4010602"/>
                  <a:gd name="connsiteX1" fmla="*/ 0 w 2751635"/>
                  <a:gd name="connsiteY1" fmla="*/ 0 h 4010602"/>
                  <a:gd name="connsiteX2" fmla="*/ 1239512 w 2751635"/>
                  <a:gd name="connsiteY2" fmla="*/ 583894 h 4010602"/>
                  <a:gd name="connsiteX3" fmla="*/ 2751635 w 2751635"/>
                  <a:gd name="connsiteY3" fmla="*/ 1818246 h 4010602"/>
                  <a:gd name="connsiteX4" fmla="*/ 1415782 w 2751635"/>
                  <a:gd name="connsiteY4" fmla="*/ 2094130 h 4010602"/>
                  <a:gd name="connsiteX5" fmla="*/ 1949986 w 2751635"/>
                  <a:gd name="connsiteY5" fmla="*/ 4000049 h 4010602"/>
                  <a:gd name="connsiteX6" fmla="*/ 8205 w 2751635"/>
                  <a:gd name="connsiteY6" fmla="*/ 4010602 h 4010602"/>
                  <a:gd name="connsiteX0" fmla="*/ 8205 w 2751635"/>
                  <a:gd name="connsiteY0" fmla="*/ 4010602 h 4010602"/>
                  <a:gd name="connsiteX1" fmla="*/ 0 w 2751635"/>
                  <a:gd name="connsiteY1" fmla="*/ 0 h 4010602"/>
                  <a:gd name="connsiteX2" fmla="*/ 1239512 w 2751635"/>
                  <a:gd name="connsiteY2" fmla="*/ 583894 h 4010602"/>
                  <a:gd name="connsiteX3" fmla="*/ 2751635 w 2751635"/>
                  <a:gd name="connsiteY3" fmla="*/ 1818246 h 4010602"/>
                  <a:gd name="connsiteX4" fmla="*/ 1625102 w 2751635"/>
                  <a:gd name="connsiteY4" fmla="*/ 2281417 h 4010602"/>
                  <a:gd name="connsiteX5" fmla="*/ 1949986 w 2751635"/>
                  <a:gd name="connsiteY5" fmla="*/ 4000049 h 4010602"/>
                  <a:gd name="connsiteX6" fmla="*/ 8205 w 2751635"/>
                  <a:gd name="connsiteY6" fmla="*/ 4010602 h 4010602"/>
                  <a:gd name="connsiteX0" fmla="*/ 8205 w 3464919"/>
                  <a:gd name="connsiteY0" fmla="*/ 4010602 h 4010602"/>
                  <a:gd name="connsiteX1" fmla="*/ 0 w 3464919"/>
                  <a:gd name="connsiteY1" fmla="*/ 0 h 4010602"/>
                  <a:gd name="connsiteX2" fmla="*/ 3464919 w 3464919"/>
                  <a:gd name="connsiteY2" fmla="*/ 11017 h 4010602"/>
                  <a:gd name="connsiteX3" fmla="*/ 2751635 w 3464919"/>
                  <a:gd name="connsiteY3" fmla="*/ 1818246 h 4010602"/>
                  <a:gd name="connsiteX4" fmla="*/ 1625102 w 3464919"/>
                  <a:gd name="connsiteY4" fmla="*/ 2281417 h 4010602"/>
                  <a:gd name="connsiteX5" fmla="*/ 1949986 w 3464919"/>
                  <a:gd name="connsiteY5" fmla="*/ 4000049 h 4010602"/>
                  <a:gd name="connsiteX6" fmla="*/ 8205 w 3464919"/>
                  <a:gd name="connsiteY6" fmla="*/ 4010602 h 4010602"/>
                  <a:gd name="connsiteX0" fmla="*/ 8205 w 3464919"/>
                  <a:gd name="connsiteY0" fmla="*/ 4010602 h 4012074"/>
                  <a:gd name="connsiteX1" fmla="*/ 0 w 3464919"/>
                  <a:gd name="connsiteY1" fmla="*/ 0 h 4012074"/>
                  <a:gd name="connsiteX2" fmla="*/ 3464919 w 3464919"/>
                  <a:gd name="connsiteY2" fmla="*/ 11017 h 4012074"/>
                  <a:gd name="connsiteX3" fmla="*/ 2751635 w 3464919"/>
                  <a:gd name="connsiteY3" fmla="*/ 1818246 h 4012074"/>
                  <a:gd name="connsiteX4" fmla="*/ 1625102 w 3464919"/>
                  <a:gd name="connsiteY4" fmla="*/ 2281417 h 4012074"/>
                  <a:gd name="connsiteX5" fmla="*/ 3351404 w 3464919"/>
                  <a:gd name="connsiteY5" fmla="*/ 4012074 h 4012074"/>
                  <a:gd name="connsiteX6" fmla="*/ 8205 w 3464919"/>
                  <a:gd name="connsiteY6" fmla="*/ 4010602 h 4012074"/>
                  <a:gd name="connsiteX0" fmla="*/ 8205 w 3464919"/>
                  <a:gd name="connsiteY0" fmla="*/ 4010602 h 4012074"/>
                  <a:gd name="connsiteX1" fmla="*/ 0 w 3464919"/>
                  <a:gd name="connsiteY1" fmla="*/ 0 h 4012074"/>
                  <a:gd name="connsiteX2" fmla="*/ 3464919 w 3464919"/>
                  <a:gd name="connsiteY2" fmla="*/ 11017 h 4012074"/>
                  <a:gd name="connsiteX3" fmla="*/ 2751635 w 3464919"/>
                  <a:gd name="connsiteY3" fmla="*/ 1818246 h 4012074"/>
                  <a:gd name="connsiteX4" fmla="*/ 2609076 w 3464919"/>
                  <a:gd name="connsiteY4" fmla="*/ 2762429 h 4012074"/>
                  <a:gd name="connsiteX5" fmla="*/ 3351404 w 3464919"/>
                  <a:gd name="connsiteY5" fmla="*/ 4012074 h 4012074"/>
                  <a:gd name="connsiteX6" fmla="*/ 8205 w 3464919"/>
                  <a:gd name="connsiteY6" fmla="*/ 4010602 h 4012074"/>
                  <a:gd name="connsiteX0" fmla="*/ 8205 w 3464919"/>
                  <a:gd name="connsiteY0" fmla="*/ 4010602 h 4012074"/>
                  <a:gd name="connsiteX1" fmla="*/ 0 w 3464919"/>
                  <a:gd name="connsiteY1" fmla="*/ 0 h 4012074"/>
                  <a:gd name="connsiteX2" fmla="*/ 3464919 w 3464919"/>
                  <a:gd name="connsiteY2" fmla="*/ 11017 h 4012074"/>
                  <a:gd name="connsiteX3" fmla="*/ 3268470 w 3464919"/>
                  <a:gd name="connsiteY3" fmla="*/ 2299257 h 4012074"/>
                  <a:gd name="connsiteX4" fmla="*/ 2609076 w 3464919"/>
                  <a:gd name="connsiteY4" fmla="*/ 2762429 h 4012074"/>
                  <a:gd name="connsiteX5" fmla="*/ 3351404 w 3464919"/>
                  <a:gd name="connsiteY5" fmla="*/ 4012074 h 4012074"/>
                  <a:gd name="connsiteX6" fmla="*/ 8205 w 3464919"/>
                  <a:gd name="connsiteY6" fmla="*/ 4010602 h 4012074"/>
                  <a:gd name="connsiteX0" fmla="*/ 8205 w 3351404"/>
                  <a:gd name="connsiteY0" fmla="*/ 4010602 h 4012074"/>
                  <a:gd name="connsiteX1" fmla="*/ 0 w 3351404"/>
                  <a:gd name="connsiteY1" fmla="*/ 0 h 4012074"/>
                  <a:gd name="connsiteX2" fmla="*/ 2639971 w 3351404"/>
                  <a:gd name="connsiteY2" fmla="*/ 1393926 h 4012074"/>
                  <a:gd name="connsiteX3" fmla="*/ 3268470 w 3351404"/>
                  <a:gd name="connsiteY3" fmla="*/ 2299257 h 4012074"/>
                  <a:gd name="connsiteX4" fmla="*/ 2609076 w 3351404"/>
                  <a:gd name="connsiteY4" fmla="*/ 2762429 h 4012074"/>
                  <a:gd name="connsiteX5" fmla="*/ 3351404 w 3351404"/>
                  <a:gd name="connsiteY5" fmla="*/ 4012074 h 4012074"/>
                  <a:gd name="connsiteX6" fmla="*/ 8205 w 3351404"/>
                  <a:gd name="connsiteY6" fmla="*/ 4010602 h 4012074"/>
                  <a:gd name="connsiteX0" fmla="*/ 0 w 3343199"/>
                  <a:gd name="connsiteY0" fmla="*/ 3024527 h 3025999"/>
                  <a:gd name="connsiteX1" fmla="*/ 3112682 w 3343199"/>
                  <a:gd name="connsiteY1" fmla="*/ 0 h 3025999"/>
                  <a:gd name="connsiteX2" fmla="*/ 2631766 w 3343199"/>
                  <a:gd name="connsiteY2" fmla="*/ 407851 h 3025999"/>
                  <a:gd name="connsiteX3" fmla="*/ 3260265 w 3343199"/>
                  <a:gd name="connsiteY3" fmla="*/ 1313182 h 3025999"/>
                  <a:gd name="connsiteX4" fmla="*/ 2600871 w 3343199"/>
                  <a:gd name="connsiteY4" fmla="*/ 1776354 h 3025999"/>
                  <a:gd name="connsiteX5" fmla="*/ 3343199 w 3343199"/>
                  <a:gd name="connsiteY5" fmla="*/ 3025999 h 3025999"/>
                  <a:gd name="connsiteX6" fmla="*/ 0 w 3343199"/>
                  <a:gd name="connsiteY6" fmla="*/ 3024527 h 3025999"/>
                  <a:gd name="connsiteX0" fmla="*/ 8205 w 3351404"/>
                  <a:gd name="connsiteY0" fmla="*/ 4070727 h 4072199"/>
                  <a:gd name="connsiteX1" fmla="*/ 0 w 3351404"/>
                  <a:gd name="connsiteY1" fmla="*/ 0 h 4072199"/>
                  <a:gd name="connsiteX2" fmla="*/ 2639971 w 3351404"/>
                  <a:gd name="connsiteY2" fmla="*/ 1454051 h 4072199"/>
                  <a:gd name="connsiteX3" fmla="*/ 3268470 w 3351404"/>
                  <a:gd name="connsiteY3" fmla="*/ 2359382 h 4072199"/>
                  <a:gd name="connsiteX4" fmla="*/ 2609076 w 3351404"/>
                  <a:gd name="connsiteY4" fmla="*/ 2822554 h 4072199"/>
                  <a:gd name="connsiteX5" fmla="*/ 3351404 w 3351404"/>
                  <a:gd name="connsiteY5" fmla="*/ 4072199 h 4072199"/>
                  <a:gd name="connsiteX6" fmla="*/ 8205 w 3351404"/>
                  <a:gd name="connsiteY6" fmla="*/ 4070727 h 4072199"/>
                  <a:gd name="connsiteX0" fmla="*/ 882849 w 3351404"/>
                  <a:gd name="connsiteY0" fmla="*/ 2663766 h 4072199"/>
                  <a:gd name="connsiteX1" fmla="*/ 0 w 3351404"/>
                  <a:gd name="connsiteY1" fmla="*/ 0 h 4072199"/>
                  <a:gd name="connsiteX2" fmla="*/ 2639971 w 3351404"/>
                  <a:gd name="connsiteY2" fmla="*/ 1454051 h 4072199"/>
                  <a:gd name="connsiteX3" fmla="*/ 3268470 w 3351404"/>
                  <a:gd name="connsiteY3" fmla="*/ 2359382 h 4072199"/>
                  <a:gd name="connsiteX4" fmla="*/ 2609076 w 3351404"/>
                  <a:gd name="connsiteY4" fmla="*/ 2822554 h 4072199"/>
                  <a:gd name="connsiteX5" fmla="*/ 3351404 w 3351404"/>
                  <a:gd name="connsiteY5" fmla="*/ 4072199 h 4072199"/>
                  <a:gd name="connsiteX6" fmla="*/ 882849 w 3351404"/>
                  <a:gd name="connsiteY6" fmla="*/ 2663766 h 4072199"/>
                  <a:gd name="connsiteX0" fmla="*/ 882849 w 3791833"/>
                  <a:gd name="connsiteY0" fmla="*/ 2663766 h 4072199"/>
                  <a:gd name="connsiteX1" fmla="*/ 0 w 3791833"/>
                  <a:gd name="connsiteY1" fmla="*/ 0 h 4072199"/>
                  <a:gd name="connsiteX2" fmla="*/ 2639971 w 3791833"/>
                  <a:gd name="connsiteY2" fmla="*/ 1454051 h 4072199"/>
                  <a:gd name="connsiteX3" fmla="*/ 3268470 w 3791833"/>
                  <a:gd name="connsiteY3" fmla="*/ 2359382 h 4072199"/>
                  <a:gd name="connsiteX4" fmla="*/ 3791833 w 3791833"/>
                  <a:gd name="connsiteY4" fmla="*/ 3700400 h 4072199"/>
                  <a:gd name="connsiteX5" fmla="*/ 3351404 w 3791833"/>
                  <a:gd name="connsiteY5" fmla="*/ 4072199 h 4072199"/>
                  <a:gd name="connsiteX6" fmla="*/ 882849 w 3791833"/>
                  <a:gd name="connsiteY6" fmla="*/ 2663766 h 4072199"/>
                  <a:gd name="connsiteX0" fmla="*/ 882849 w 3831590"/>
                  <a:gd name="connsiteY0" fmla="*/ 2663766 h 4072199"/>
                  <a:gd name="connsiteX1" fmla="*/ 0 w 3831590"/>
                  <a:gd name="connsiteY1" fmla="*/ 0 h 4072199"/>
                  <a:gd name="connsiteX2" fmla="*/ 2639971 w 3831590"/>
                  <a:gd name="connsiteY2" fmla="*/ 1454051 h 4072199"/>
                  <a:gd name="connsiteX3" fmla="*/ 3268470 w 3831590"/>
                  <a:gd name="connsiteY3" fmla="*/ 2359382 h 4072199"/>
                  <a:gd name="connsiteX4" fmla="*/ 3831590 w 3831590"/>
                  <a:gd name="connsiteY4" fmla="*/ 3664324 h 4072199"/>
                  <a:gd name="connsiteX5" fmla="*/ 3351404 w 3831590"/>
                  <a:gd name="connsiteY5" fmla="*/ 4072199 h 4072199"/>
                  <a:gd name="connsiteX6" fmla="*/ 882849 w 3831590"/>
                  <a:gd name="connsiteY6" fmla="*/ 2663766 h 4072199"/>
                  <a:gd name="connsiteX0" fmla="*/ 882849 w 3831590"/>
                  <a:gd name="connsiteY0" fmla="*/ 2663766 h 4072199"/>
                  <a:gd name="connsiteX1" fmla="*/ 0 w 3831590"/>
                  <a:gd name="connsiteY1" fmla="*/ 0 h 4072199"/>
                  <a:gd name="connsiteX2" fmla="*/ 2639971 w 3831590"/>
                  <a:gd name="connsiteY2" fmla="*/ 1454051 h 4072199"/>
                  <a:gd name="connsiteX3" fmla="*/ 3586522 w 3831590"/>
                  <a:gd name="connsiteY3" fmla="*/ 3285330 h 4072199"/>
                  <a:gd name="connsiteX4" fmla="*/ 3831590 w 3831590"/>
                  <a:gd name="connsiteY4" fmla="*/ 3664324 h 4072199"/>
                  <a:gd name="connsiteX5" fmla="*/ 3351404 w 3831590"/>
                  <a:gd name="connsiteY5" fmla="*/ 4072199 h 4072199"/>
                  <a:gd name="connsiteX6" fmla="*/ 882849 w 3831590"/>
                  <a:gd name="connsiteY6" fmla="*/ 2663766 h 4072199"/>
                  <a:gd name="connsiteX0" fmla="*/ 882849 w 3831590"/>
                  <a:gd name="connsiteY0" fmla="*/ 2663766 h 4072199"/>
                  <a:gd name="connsiteX1" fmla="*/ 0 w 3831590"/>
                  <a:gd name="connsiteY1" fmla="*/ 0 h 4072199"/>
                  <a:gd name="connsiteX2" fmla="*/ 2699605 w 3831590"/>
                  <a:gd name="connsiteY2" fmla="*/ 2897087 h 4072199"/>
                  <a:gd name="connsiteX3" fmla="*/ 3586522 w 3831590"/>
                  <a:gd name="connsiteY3" fmla="*/ 3285330 h 4072199"/>
                  <a:gd name="connsiteX4" fmla="*/ 3831590 w 3831590"/>
                  <a:gd name="connsiteY4" fmla="*/ 3664324 h 4072199"/>
                  <a:gd name="connsiteX5" fmla="*/ 3351404 w 3831590"/>
                  <a:gd name="connsiteY5" fmla="*/ 4072199 h 4072199"/>
                  <a:gd name="connsiteX6" fmla="*/ 882849 w 3831590"/>
                  <a:gd name="connsiteY6" fmla="*/ 2663766 h 4072199"/>
                  <a:gd name="connsiteX0" fmla="*/ 0 w 2948741"/>
                  <a:gd name="connsiteY0" fmla="*/ 0 h 1408433"/>
                  <a:gd name="connsiteX1" fmla="*/ 1283881 w 2948741"/>
                  <a:gd name="connsiteY1" fmla="*/ 498886 h 1408433"/>
                  <a:gd name="connsiteX2" fmla="*/ 1816756 w 2948741"/>
                  <a:gd name="connsiteY2" fmla="*/ 233321 h 1408433"/>
                  <a:gd name="connsiteX3" fmla="*/ 2703673 w 2948741"/>
                  <a:gd name="connsiteY3" fmla="*/ 621564 h 1408433"/>
                  <a:gd name="connsiteX4" fmla="*/ 2948741 w 2948741"/>
                  <a:gd name="connsiteY4" fmla="*/ 1000558 h 1408433"/>
                  <a:gd name="connsiteX5" fmla="*/ 2468555 w 2948741"/>
                  <a:gd name="connsiteY5" fmla="*/ 1408433 h 1408433"/>
                  <a:gd name="connsiteX6" fmla="*/ 0 w 2948741"/>
                  <a:gd name="connsiteY6" fmla="*/ 0 h 1408433"/>
                  <a:gd name="connsiteX0" fmla="*/ 0 w 3127645"/>
                  <a:gd name="connsiteY0" fmla="*/ 0 h 1468559"/>
                  <a:gd name="connsiteX1" fmla="*/ 1462785 w 3127645"/>
                  <a:gd name="connsiteY1" fmla="*/ 559012 h 1468559"/>
                  <a:gd name="connsiteX2" fmla="*/ 1995660 w 3127645"/>
                  <a:gd name="connsiteY2" fmla="*/ 293447 h 1468559"/>
                  <a:gd name="connsiteX3" fmla="*/ 2882577 w 3127645"/>
                  <a:gd name="connsiteY3" fmla="*/ 681690 h 1468559"/>
                  <a:gd name="connsiteX4" fmla="*/ 3127645 w 3127645"/>
                  <a:gd name="connsiteY4" fmla="*/ 1060684 h 1468559"/>
                  <a:gd name="connsiteX5" fmla="*/ 2647459 w 3127645"/>
                  <a:gd name="connsiteY5" fmla="*/ 1468559 h 1468559"/>
                  <a:gd name="connsiteX6" fmla="*/ 0 w 3127645"/>
                  <a:gd name="connsiteY6" fmla="*/ 0 h 1468559"/>
                  <a:gd name="connsiteX0" fmla="*/ 0 w 3127645"/>
                  <a:gd name="connsiteY0" fmla="*/ 703644 h 2172203"/>
                  <a:gd name="connsiteX1" fmla="*/ 2098889 w 3127645"/>
                  <a:gd name="connsiteY1" fmla="*/ 0 h 2172203"/>
                  <a:gd name="connsiteX2" fmla="*/ 1995660 w 3127645"/>
                  <a:gd name="connsiteY2" fmla="*/ 997091 h 2172203"/>
                  <a:gd name="connsiteX3" fmla="*/ 2882577 w 3127645"/>
                  <a:gd name="connsiteY3" fmla="*/ 1385334 h 2172203"/>
                  <a:gd name="connsiteX4" fmla="*/ 3127645 w 3127645"/>
                  <a:gd name="connsiteY4" fmla="*/ 1764328 h 2172203"/>
                  <a:gd name="connsiteX5" fmla="*/ 2647459 w 3127645"/>
                  <a:gd name="connsiteY5" fmla="*/ 2172203 h 2172203"/>
                  <a:gd name="connsiteX6" fmla="*/ 0 w 3127645"/>
                  <a:gd name="connsiteY6" fmla="*/ 703644 h 2172203"/>
                  <a:gd name="connsiteX0" fmla="*/ 0 w 2084036"/>
                  <a:gd name="connsiteY0" fmla="*/ 2363135 h 2363135"/>
                  <a:gd name="connsiteX1" fmla="*/ 1055280 w 2084036"/>
                  <a:gd name="connsiteY1" fmla="*/ 0 h 2363135"/>
                  <a:gd name="connsiteX2" fmla="*/ 952051 w 2084036"/>
                  <a:gd name="connsiteY2" fmla="*/ 997091 h 2363135"/>
                  <a:gd name="connsiteX3" fmla="*/ 1838968 w 2084036"/>
                  <a:gd name="connsiteY3" fmla="*/ 1385334 h 2363135"/>
                  <a:gd name="connsiteX4" fmla="*/ 2084036 w 2084036"/>
                  <a:gd name="connsiteY4" fmla="*/ 1764328 h 2363135"/>
                  <a:gd name="connsiteX5" fmla="*/ 1603850 w 2084036"/>
                  <a:gd name="connsiteY5" fmla="*/ 2172203 h 2363135"/>
                  <a:gd name="connsiteX6" fmla="*/ 0 w 2084036"/>
                  <a:gd name="connsiteY6" fmla="*/ 2363135 h 2363135"/>
                  <a:gd name="connsiteX0" fmla="*/ 0 w 3137584"/>
                  <a:gd name="connsiteY0" fmla="*/ 691619 h 2172203"/>
                  <a:gd name="connsiteX1" fmla="*/ 2108828 w 3137584"/>
                  <a:gd name="connsiteY1" fmla="*/ 0 h 2172203"/>
                  <a:gd name="connsiteX2" fmla="*/ 2005599 w 3137584"/>
                  <a:gd name="connsiteY2" fmla="*/ 997091 h 2172203"/>
                  <a:gd name="connsiteX3" fmla="*/ 2892516 w 3137584"/>
                  <a:gd name="connsiteY3" fmla="*/ 1385334 h 2172203"/>
                  <a:gd name="connsiteX4" fmla="*/ 3137584 w 3137584"/>
                  <a:gd name="connsiteY4" fmla="*/ 1764328 h 2172203"/>
                  <a:gd name="connsiteX5" fmla="*/ 2657398 w 3137584"/>
                  <a:gd name="connsiteY5" fmla="*/ 2172203 h 2172203"/>
                  <a:gd name="connsiteX6" fmla="*/ 0 w 3137584"/>
                  <a:gd name="connsiteY6" fmla="*/ 691619 h 217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84" h="2172203">
                    <a:moveTo>
                      <a:pt x="0" y="691619"/>
                    </a:moveTo>
                    <a:lnTo>
                      <a:pt x="2108828" y="0"/>
                    </a:lnTo>
                    <a:lnTo>
                      <a:pt x="2005599" y="997091"/>
                    </a:lnTo>
                    <a:lnTo>
                      <a:pt x="2892516" y="1385334"/>
                    </a:lnTo>
                    <a:lnTo>
                      <a:pt x="3137584" y="1764328"/>
                    </a:lnTo>
                    <a:lnTo>
                      <a:pt x="2657398" y="2172203"/>
                    </a:lnTo>
                    <a:lnTo>
                      <a:pt x="0" y="69161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1" name="六角形 7"/>
              <p:cNvSpPr/>
              <p:nvPr/>
            </p:nvSpPr>
            <p:spPr>
              <a:xfrm>
                <a:off x="1159997" y="3087587"/>
                <a:ext cx="3351404" cy="3365749"/>
              </a:xfrm>
              <a:custGeom>
                <a:avLst/>
                <a:gdLst>
                  <a:gd name="connsiteX0" fmla="*/ 0 w 936663"/>
                  <a:gd name="connsiteY0" fmla="*/ 485205 h 970410"/>
                  <a:gd name="connsiteX1" fmla="*/ 234166 w 936663"/>
                  <a:gd name="connsiteY1" fmla="*/ 0 h 970410"/>
                  <a:gd name="connsiteX2" fmla="*/ 702497 w 936663"/>
                  <a:gd name="connsiteY2" fmla="*/ 0 h 970410"/>
                  <a:gd name="connsiteX3" fmla="*/ 936663 w 936663"/>
                  <a:gd name="connsiteY3" fmla="*/ 485205 h 970410"/>
                  <a:gd name="connsiteX4" fmla="*/ 702497 w 936663"/>
                  <a:gd name="connsiteY4" fmla="*/ 970410 h 970410"/>
                  <a:gd name="connsiteX5" fmla="*/ 234166 w 936663"/>
                  <a:gd name="connsiteY5" fmla="*/ 970410 h 970410"/>
                  <a:gd name="connsiteX6" fmla="*/ 0 w 936663"/>
                  <a:gd name="connsiteY6" fmla="*/ 485205 h 970410"/>
                  <a:gd name="connsiteX0" fmla="*/ 0 w 1110121"/>
                  <a:gd name="connsiteY0" fmla="*/ 485205 h 1730574"/>
                  <a:gd name="connsiteX1" fmla="*/ 234166 w 1110121"/>
                  <a:gd name="connsiteY1" fmla="*/ 0 h 1730574"/>
                  <a:gd name="connsiteX2" fmla="*/ 702497 w 1110121"/>
                  <a:gd name="connsiteY2" fmla="*/ 0 h 1730574"/>
                  <a:gd name="connsiteX3" fmla="*/ 936663 w 1110121"/>
                  <a:gd name="connsiteY3" fmla="*/ 485205 h 1730574"/>
                  <a:gd name="connsiteX4" fmla="*/ 1110121 w 1110121"/>
                  <a:gd name="connsiteY4" fmla="*/ 1730574 h 1730574"/>
                  <a:gd name="connsiteX5" fmla="*/ 234166 w 1110121"/>
                  <a:gd name="connsiteY5" fmla="*/ 970410 h 1730574"/>
                  <a:gd name="connsiteX6" fmla="*/ 0 w 1110121"/>
                  <a:gd name="connsiteY6" fmla="*/ 485205 h 1730574"/>
                  <a:gd name="connsiteX0" fmla="*/ 0 w 1412971"/>
                  <a:gd name="connsiteY0" fmla="*/ 485205 h 3416155"/>
                  <a:gd name="connsiteX1" fmla="*/ 234166 w 1412971"/>
                  <a:gd name="connsiteY1" fmla="*/ 0 h 3416155"/>
                  <a:gd name="connsiteX2" fmla="*/ 702497 w 1412971"/>
                  <a:gd name="connsiteY2" fmla="*/ 0 h 3416155"/>
                  <a:gd name="connsiteX3" fmla="*/ 936663 w 1412971"/>
                  <a:gd name="connsiteY3" fmla="*/ 485205 h 3416155"/>
                  <a:gd name="connsiteX4" fmla="*/ 1110121 w 1412971"/>
                  <a:gd name="connsiteY4" fmla="*/ 1730574 h 3416155"/>
                  <a:gd name="connsiteX5" fmla="*/ 1412971 w 1412971"/>
                  <a:gd name="connsiteY5" fmla="*/ 3416155 h 3416155"/>
                  <a:gd name="connsiteX6" fmla="*/ 0 w 1412971"/>
                  <a:gd name="connsiteY6" fmla="*/ 485205 h 3416155"/>
                  <a:gd name="connsiteX0" fmla="*/ 0 w 1941781"/>
                  <a:gd name="connsiteY0" fmla="*/ 3426708 h 3426708"/>
                  <a:gd name="connsiteX1" fmla="*/ 762976 w 1941781"/>
                  <a:gd name="connsiteY1" fmla="*/ 0 h 3426708"/>
                  <a:gd name="connsiteX2" fmla="*/ 1231307 w 1941781"/>
                  <a:gd name="connsiteY2" fmla="*/ 0 h 3426708"/>
                  <a:gd name="connsiteX3" fmla="*/ 1465473 w 1941781"/>
                  <a:gd name="connsiteY3" fmla="*/ 485205 h 3426708"/>
                  <a:gd name="connsiteX4" fmla="*/ 1638931 w 1941781"/>
                  <a:gd name="connsiteY4" fmla="*/ 1730574 h 3426708"/>
                  <a:gd name="connsiteX5" fmla="*/ 1941781 w 1941781"/>
                  <a:gd name="connsiteY5" fmla="*/ 3416155 h 3426708"/>
                  <a:gd name="connsiteX6" fmla="*/ 0 w 1941781"/>
                  <a:gd name="connsiteY6" fmla="*/ 3426708 h 3426708"/>
                  <a:gd name="connsiteX0" fmla="*/ 8205 w 1949986"/>
                  <a:gd name="connsiteY0" fmla="*/ 4010602 h 4010602"/>
                  <a:gd name="connsiteX1" fmla="*/ 0 w 1949986"/>
                  <a:gd name="connsiteY1" fmla="*/ 0 h 4010602"/>
                  <a:gd name="connsiteX2" fmla="*/ 1239512 w 1949986"/>
                  <a:gd name="connsiteY2" fmla="*/ 583894 h 4010602"/>
                  <a:gd name="connsiteX3" fmla="*/ 1473678 w 1949986"/>
                  <a:gd name="connsiteY3" fmla="*/ 1069099 h 4010602"/>
                  <a:gd name="connsiteX4" fmla="*/ 1647136 w 1949986"/>
                  <a:gd name="connsiteY4" fmla="*/ 2314468 h 4010602"/>
                  <a:gd name="connsiteX5" fmla="*/ 1949986 w 1949986"/>
                  <a:gd name="connsiteY5" fmla="*/ 4000049 h 4010602"/>
                  <a:gd name="connsiteX6" fmla="*/ 8205 w 1949986"/>
                  <a:gd name="connsiteY6" fmla="*/ 4010602 h 4010602"/>
                  <a:gd name="connsiteX0" fmla="*/ 8205 w 2751635"/>
                  <a:gd name="connsiteY0" fmla="*/ 4010602 h 4010602"/>
                  <a:gd name="connsiteX1" fmla="*/ 0 w 2751635"/>
                  <a:gd name="connsiteY1" fmla="*/ 0 h 4010602"/>
                  <a:gd name="connsiteX2" fmla="*/ 1239512 w 2751635"/>
                  <a:gd name="connsiteY2" fmla="*/ 583894 h 4010602"/>
                  <a:gd name="connsiteX3" fmla="*/ 2751635 w 2751635"/>
                  <a:gd name="connsiteY3" fmla="*/ 1818246 h 4010602"/>
                  <a:gd name="connsiteX4" fmla="*/ 1647136 w 2751635"/>
                  <a:gd name="connsiteY4" fmla="*/ 2314468 h 4010602"/>
                  <a:gd name="connsiteX5" fmla="*/ 1949986 w 2751635"/>
                  <a:gd name="connsiteY5" fmla="*/ 4000049 h 4010602"/>
                  <a:gd name="connsiteX6" fmla="*/ 8205 w 2751635"/>
                  <a:gd name="connsiteY6" fmla="*/ 4010602 h 4010602"/>
                  <a:gd name="connsiteX0" fmla="*/ 8205 w 2751635"/>
                  <a:gd name="connsiteY0" fmla="*/ 4010602 h 4010602"/>
                  <a:gd name="connsiteX1" fmla="*/ 0 w 2751635"/>
                  <a:gd name="connsiteY1" fmla="*/ 0 h 4010602"/>
                  <a:gd name="connsiteX2" fmla="*/ 1239512 w 2751635"/>
                  <a:gd name="connsiteY2" fmla="*/ 583894 h 4010602"/>
                  <a:gd name="connsiteX3" fmla="*/ 2751635 w 2751635"/>
                  <a:gd name="connsiteY3" fmla="*/ 1818246 h 4010602"/>
                  <a:gd name="connsiteX4" fmla="*/ 1415782 w 2751635"/>
                  <a:gd name="connsiteY4" fmla="*/ 2094130 h 4010602"/>
                  <a:gd name="connsiteX5" fmla="*/ 1949986 w 2751635"/>
                  <a:gd name="connsiteY5" fmla="*/ 4000049 h 4010602"/>
                  <a:gd name="connsiteX6" fmla="*/ 8205 w 2751635"/>
                  <a:gd name="connsiteY6" fmla="*/ 4010602 h 4010602"/>
                  <a:gd name="connsiteX0" fmla="*/ 8205 w 2751635"/>
                  <a:gd name="connsiteY0" fmla="*/ 4010602 h 4010602"/>
                  <a:gd name="connsiteX1" fmla="*/ 0 w 2751635"/>
                  <a:gd name="connsiteY1" fmla="*/ 0 h 4010602"/>
                  <a:gd name="connsiteX2" fmla="*/ 1239512 w 2751635"/>
                  <a:gd name="connsiteY2" fmla="*/ 583894 h 4010602"/>
                  <a:gd name="connsiteX3" fmla="*/ 2751635 w 2751635"/>
                  <a:gd name="connsiteY3" fmla="*/ 1818246 h 4010602"/>
                  <a:gd name="connsiteX4" fmla="*/ 1625102 w 2751635"/>
                  <a:gd name="connsiteY4" fmla="*/ 2281417 h 4010602"/>
                  <a:gd name="connsiteX5" fmla="*/ 1949986 w 2751635"/>
                  <a:gd name="connsiteY5" fmla="*/ 4000049 h 4010602"/>
                  <a:gd name="connsiteX6" fmla="*/ 8205 w 2751635"/>
                  <a:gd name="connsiteY6" fmla="*/ 4010602 h 4010602"/>
                  <a:gd name="connsiteX0" fmla="*/ 8205 w 3464919"/>
                  <a:gd name="connsiteY0" fmla="*/ 4010602 h 4010602"/>
                  <a:gd name="connsiteX1" fmla="*/ 0 w 3464919"/>
                  <a:gd name="connsiteY1" fmla="*/ 0 h 4010602"/>
                  <a:gd name="connsiteX2" fmla="*/ 3464919 w 3464919"/>
                  <a:gd name="connsiteY2" fmla="*/ 11017 h 4010602"/>
                  <a:gd name="connsiteX3" fmla="*/ 2751635 w 3464919"/>
                  <a:gd name="connsiteY3" fmla="*/ 1818246 h 4010602"/>
                  <a:gd name="connsiteX4" fmla="*/ 1625102 w 3464919"/>
                  <a:gd name="connsiteY4" fmla="*/ 2281417 h 4010602"/>
                  <a:gd name="connsiteX5" fmla="*/ 1949986 w 3464919"/>
                  <a:gd name="connsiteY5" fmla="*/ 4000049 h 4010602"/>
                  <a:gd name="connsiteX6" fmla="*/ 8205 w 3464919"/>
                  <a:gd name="connsiteY6" fmla="*/ 4010602 h 4010602"/>
                  <a:gd name="connsiteX0" fmla="*/ 8205 w 3464919"/>
                  <a:gd name="connsiteY0" fmla="*/ 4010602 h 4012074"/>
                  <a:gd name="connsiteX1" fmla="*/ 0 w 3464919"/>
                  <a:gd name="connsiteY1" fmla="*/ 0 h 4012074"/>
                  <a:gd name="connsiteX2" fmla="*/ 3464919 w 3464919"/>
                  <a:gd name="connsiteY2" fmla="*/ 11017 h 4012074"/>
                  <a:gd name="connsiteX3" fmla="*/ 2751635 w 3464919"/>
                  <a:gd name="connsiteY3" fmla="*/ 1818246 h 4012074"/>
                  <a:gd name="connsiteX4" fmla="*/ 1625102 w 3464919"/>
                  <a:gd name="connsiteY4" fmla="*/ 2281417 h 4012074"/>
                  <a:gd name="connsiteX5" fmla="*/ 3351404 w 3464919"/>
                  <a:gd name="connsiteY5" fmla="*/ 4012074 h 4012074"/>
                  <a:gd name="connsiteX6" fmla="*/ 8205 w 3464919"/>
                  <a:gd name="connsiteY6" fmla="*/ 4010602 h 4012074"/>
                  <a:gd name="connsiteX0" fmla="*/ 8205 w 3464919"/>
                  <a:gd name="connsiteY0" fmla="*/ 4010602 h 4012074"/>
                  <a:gd name="connsiteX1" fmla="*/ 0 w 3464919"/>
                  <a:gd name="connsiteY1" fmla="*/ 0 h 4012074"/>
                  <a:gd name="connsiteX2" fmla="*/ 3464919 w 3464919"/>
                  <a:gd name="connsiteY2" fmla="*/ 11017 h 4012074"/>
                  <a:gd name="connsiteX3" fmla="*/ 2751635 w 3464919"/>
                  <a:gd name="connsiteY3" fmla="*/ 1818246 h 4012074"/>
                  <a:gd name="connsiteX4" fmla="*/ 2609076 w 3464919"/>
                  <a:gd name="connsiteY4" fmla="*/ 2762429 h 4012074"/>
                  <a:gd name="connsiteX5" fmla="*/ 3351404 w 3464919"/>
                  <a:gd name="connsiteY5" fmla="*/ 4012074 h 4012074"/>
                  <a:gd name="connsiteX6" fmla="*/ 8205 w 3464919"/>
                  <a:gd name="connsiteY6" fmla="*/ 4010602 h 4012074"/>
                  <a:gd name="connsiteX0" fmla="*/ 8205 w 3464919"/>
                  <a:gd name="connsiteY0" fmla="*/ 4010602 h 4012074"/>
                  <a:gd name="connsiteX1" fmla="*/ 0 w 3464919"/>
                  <a:gd name="connsiteY1" fmla="*/ 0 h 4012074"/>
                  <a:gd name="connsiteX2" fmla="*/ 3464919 w 3464919"/>
                  <a:gd name="connsiteY2" fmla="*/ 11017 h 4012074"/>
                  <a:gd name="connsiteX3" fmla="*/ 3268470 w 3464919"/>
                  <a:gd name="connsiteY3" fmla="*/ 2299257 h 4012074"/>
                  <a:gd name="connsiteX4" fmla="*/ 2609076 w 3464919"/>
                  <a:gd name="connsiteY4" fmla="*/ 2762429 h 4012074"/>
                  <a:gd name="connsiteX5" fmla="*/ 3351404 w 3464919"/>
                  <a:gd name="connsiteY5" fmla="*/ 4012074 h 4012074"/>
                  <a:gd name="connsiteX6" fmla="*/ 8205 w 3464919"/>
                  <a:gd name="connsiteY6" fmla="*/ 4010602 h 4012074"/>
                  <a:gd name="connsiteX0" fmla="*/ 8205 w 3351404"/>
                  <a:gd name="connsiteY0" fmla="*/ 4010602 h 4012074"/>
                  <a:gd name="connsiteX1" fmla="*/ 0 w 3351404"/>
                  <a:gd name="connsiteY1" fmla="*/ 0 h 4012074"/>
                  <a:gd name="connsiteX2" fmla="*/ 2639971 w 3351404"/>
                  <a:gd name="connsiteY2" fmla="*/ 1393926 h 4012074"/>
                  <a:gd name="connsiteX3" fmla="*/ 3268470 w 3351404"/>
                  <a:gd name="connsiteY3" fmla="*/ 2299257 h 4012074"/>
                  <a:gd name="connsiteX4" fmla="*/ 2609076 w 3351404"/>
                  <a:gd name="connsiteY4" fmla="*/ 2762429 h 4012074"/>
                  <a:gd name="connsiteX5" fmla="*/ 3351404 w 3351404"/>
                  <a:gd name="connsiteY5" fmla="*/ 4012074 h 4012074"/>
                  <a:gd name="connsiteX6" fmla="*/ 8205 w 3351404"/>
                  <a:gd name="connsiteY6" fmla="*/ 4010602 h 4012074"/>
                  <a:gd name="connsiteX0" fmla="*/ 0 w 3343199"/>
                  <a:gd name="connsiteY0" fmla="*/ 3024527 h 3025999"/>
                  <a:gd name="connsiteX1" fmla="*/ 3112682 w 3343199"/>
                  <a:gd name="connsiteY1" fmla="*/ 0 h 3025999"/>
                  <a:gd name="connsiteX2" fmla="*/ 2631766 w 3343199"/>
                  <a:gd name="connsiteY2" fmla="*/ 407851 h 3025999"/>
                  <a:gd name="connsiteX3" fmla="*/ 3260265 w 3343199"/>
                  <a:gd name="connsiteY3" fmla="*/ 1313182 h 3025999"/>
                  <a:gd name="connsiteX4" fmla="*/ 2600871 w 3343199"/>
                  <a:gd name="connsiteY4" fmla="*/ 1776354 h 3025999"/>
                  <a:gd name="connsiteX5" fmla="*/ 3343199 w 3343199"/>
                  <a:gd name="connsiteY5" fmla="*/ 3025999 h 3025999"/>
                  <a:gd name="connsiteX6" fmla="*/ 0 w 3343199"/>
                  <a:gd name="connsiteY6" fmla="*/ 3024527 h 3025999"/>
                  <a:gd name="connsiteX0" fmla="*/ 8205 w 3351404"/>
                  <a:gd name="connsiteY0" fmla="*/ 4070727 h 4072199"/>
                  <a:gd name="connsiteX1" fmla="*/ 0 w 3351404"/>
                  <a:gd name="connsiteY1" fmla="*/ 0 h 4072199"/>
                  <a:gd name="connsiteX2" fmla="*/ 2639971 w 3351404"/>
                  <a:gd name="connsiteY2" fmla="*/ 1454051 h 4072199"/>
                  <a:gd name="connsiteX3" fmla="*/ 3268470 w 3351404"/>
                  <a:gd name="connsiteY3" fmla="*/ 2359382 h 4072199"/>
                  <a:gd name="connsiteX4" fmla="*/ 2609076 w 3351404"/>
                  <a:gd name="connsiteY4" fmla="*/ 2822554 h 4072199"/>
                  <a:gd name="connsiteX5" fmla="*/ 3351404 w 3351404"/>
                  <a:gd name="connsiteY5" fmla="*/ 4072199 h 4072199"/>
                  <a:gd name="connsiteX6" fmla="*/ 8205 w 3351404"/>
                  <a:gd name="connsiteY6" fmla="*/ 4070727 h 407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1404" h="4072199">
                    <a:moveTo>
                      <a:pt x="8205" y="4070727"/>
                    </a:moveTo>
                    <a:lnTo>
                      <a:pt x="0" y="0"/>
                    </a:lnTo>
                    <a:lnTo>
                      <a:pt x="2639971" y="1454051"/>
                    </a:lnTo>
                    <a:lnTo>
                      <a:pt x="3268470" y="2359382"/>
                    </a:lnTo>
                    <a:lnTo>
                      <a:pt x="2609076" y="2822554"/>
                    </a:lnTo>
                    <a:lnTo>
                      <a:pt x="3351404" y="4072199"/>
                    </a:lnTo>
                    <a:lnTo>
                      <a:pt x="8205" y="4070727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195" name="直線矢印コネクタ 194"/>
            <p:cNvCxnSpPr/>
            <p:nvPr/>
          </p:nvCxnSpPr>
          <p:spPr>
            <a:xfrm flipV="1">
              <a:off x="1167601" y="2314001"/>
              <a:ext cx="0" cy="442736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直線矢印コネクタ 195"/>
            <p:cNvCxnSpPr/>
            <p:nvPr/>
          </p:nvCxnSpPr>
          <p:spPr>
            <a:xfrm>
              <a:off x="1090009" y="6461744"/>
              <a:ext cx="6641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>
              <a:off x="1167601" y="3085627"/>
              <a:ext cx="1426512" cy="46937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2216426" y="3548270"/>
              <a:ext cx="407504" cy="92433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 flipH="1">
              <a:off x="1172817" y="4462671"/>
              <a:ext cx="1033670" cy="17890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>
              <a:off x="2236304" y="4462670"/>
              <a:ext cx="308113" cy="8945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2524539" y="4323523"/>
              <a:ext cx="1321904" cy="21866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3836504" y="3935896"/>
              <a:ext cx="457200" cy="38762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 flipH="1" flipV="1">
              <a:off x="4055167" y="3677480"/>
              <a:ext cx="238537" cy="27829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H="1" flipV="1">
              <a:off x="3170583" y="3329610"/>
              <a:ext cx="884582" cy="33792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H="1">
              <a:off x="2604052" y="3319670"/>
              <a:ext cx="566529" cy="23853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>
              <a:off x="3160643" y="2633870"/>
              <a:ext cx="99393" cy="70567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 flipH="1">
              <a:off x="4065104" y="2604052"/>
              <a:ext cx="1143001" cy="106348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>
              <a:off x="5227983" y="2613991"/>
              <a:ext cx="616226" cy="79513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 flipV="1">
              <a:off x="5854148" y="3399183"/>
              <a:ext cx="1560443" cy="1987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H="1">
              <a:off x="5436704" y="3419061"/>
              <a:ext cx="397566" cy="59634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>
              <a:off x="4293704" y="3965713"/>
              <a:ext cx="1143000" cy="3975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>
              <a:off x="6231835" y="4462670"/>
              <a:ext cx="1152939" cy="3975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5585793" y="4214191"/>
              <a:ext cx="655981" cy="24847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 flipV="1">
              <a:off x="6132443" y="5615609"/>
              <a:ext cx="1272209" cy="1987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6062869" y="5645426"/>
              <a:ext cx="59635" cy="79513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 flipH="1" flipV="1">
              <a:off x="5754757" y="5555975"/>
              <a:ext cx="377686" cy="7951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flipH="1">
              <a:off x="4452730" y="5555974"/>
              <a:ext cx="1282149" cy="77525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>
              <a:off x="3786810" y="5466522"/>
              <a:ext cx="655981" cy="89452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>
              <a:off x="3369365" y="5396948"/>
              <a:ext cx="387626" cy="4969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V="1">
              <a:off x="2912165" y="5377069"/>
              <a:ext cx="427381" cy="22860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>
              <a:off x="1202635" y="5506278"/>
              <a:ext cx="1729408" cy="8945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V="1">
              <a:off x="2623930" y="5615609"/>
              <a:ext cx="288235" cy="81500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H="1" flipV="1">
              <a:off x="2514601" y="4542184"/>
              <a:ext cx="844825" cy="84482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>
              <a:off x="5446643" y="4035287"/>
              <a:ext cx="149087" cy="18884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5" name="直線コネクタ 224"/>
            <p:cNvCxnSpPr/>
            <p:nvPr/>
          </p:nvCxnSpPr>
          <p:spPr>
            <a:xfrm flipH="1">
              <a:off x="4731026" y="4214191"/>
              <a:ext cx="874644" cy="81500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3836504" y="4333461"/>
              <a:ext cx="596348" cy="70567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4432852" y="5039139"/>
              <a:ext cx="29817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 flipV="1">
              <a:off x="3766930" y="5039139"/>
              <a:ext cx="655984" cy="39756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4780722" y="5059017"/>
              <a:ext cx="914400" cy="40750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 flipH="1">
              <a:off x="5695122" y="4462670"/>
              <a:ext cx="546652" cy="99391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1" name="直線コネクタ 230"/>
            <p:cNvCxnSpPr/>
            <p:nvPr/>
          </p:nvCxnSpPr>
          <p:spPr>
            <a:xfrm flipH="1" flipV="1">
              <a:off x="5695122" y="5476461"/>
              <a:ext cx="39756" cy="7951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2" name="円/楕円 231"/>
            <p:cNvSpPr/>
            <p:nvPr/>
          </p:nvSpPr>
          <p:spPr>
            <a:xfrm>
              <a:off x="4792178" y="3379596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3" name="円/楕円 232"/>
            <p:cNvSpPr/>
            <p:nvPr/>
          </p:nvSpPr>
          <p:spPr>
            <a:xfrm>
              <a:off x="4065104" y="3086806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4" name="円/楕円 233"/>
            <p:cNvSpPr/>
            <p:nvPr/>
          </p:nvSpPr>
          <p:spPr>
            <a:xfrm>
              <a:off x="2237185" y="2998408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5" name="円/楕円 234"/>
            <p:cNvSpPr/>
            <p:nvPr/>
          </p:nvSpPr>
          <p:spPr>
            <a:xfrm>
              <a:off x="1700232" y="3633340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6" name="円/楕円 235"/>
            <p:cNvSpPr/>
            <p:nvPr/>
          </p:nvSpPr>
          <p:spPr>
            <a:xfrm>
              <a:off x="3220069" y="3877269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7" name="円/楕円 236"/>
            <p:cNvSpPr/>
            <p:nvPr/>
          </p:nvSpPr>
          <p:spPr>
            <a:xfrm>
              <a:off x="4594313" y="4483150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8" name="円/楕円 237"/>
            <p:cNvSpPr/>
            <p:nvPr/>
          </p:nvSpPr>
          <p:spPr>
            <a:xfrm>
              <a:off x="3609926" y="4791060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9" name="円/楕円 238"/>
            <p:cNvSpPr/>
            <p:nvPr/>
          </p:nvSpPr>
          <p:spPr>
            <a:xfrm>
              <a:off x="2391882" y="5251513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0" name="円/楕円 239"/>
            <p:cNvSpPr/>
            <p:nvPr/>
          </p:nvSpPr>
          <p:spPr>
            <a:xfrm>
              <a:off x="2313782" y="5779294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1" name="円/楕円 240"/>
            <p:cNvSpPr/>
            <p:nvPr/>
          </p:nvSpPr>
          <p:spPr>
            <a:xfrm>
              <a:off x="3207695" y="5881119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2" name="円/楕円 241"/>
            <p:cNvSpPr/>
            <p:nvPr/>
          </p:nvSpPr>
          <p:spPr>
            <a:xfrm>
              <a:off x="4670168" y="5499789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3" name="円/楕円 242"/>
            <p:cNvSpPr/>
            <p:nvPr/>
          </p:nvSpPr>
          <p:spPr>
            <a:xfrm>
              <a:off x="5488226" y="4821900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4" name="円/楕円 243"/>
            <p:cNvSpPr/>
            <p:nvPr/>
          </p:nvSpPr>
          <p:spPr>
            <a:xfrm>
              <a:off x="6480307" y="3841170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5" name="円/楕円 244"/>
            <p:cNvSpPr/>
            <p:nvPr/>
          </p:nvSpPr>
          <p:spPr>
            <a:xfrm>
              <a:off x="6466521" y="2890257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6" name="円/楕円 245"/>
            <p:cNvSpPr/>
            <p:nvPr/>
          </p:nvSpPr>
          <p:spPr>
            <a:xfrm>
              <a:off x="6362261" y="5007084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7" name="円/楕円 246"/>
            <p:cNvSpPr/>
            <p:nvPr/>
          </p:nvSpPr>
          <p:spPr>
            <a:xfrm>
              <a:off x="6362261" y="6155365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8" name="円/楕円 247"/>
            <p:cNvSpPr/>
            <p:nvPr/>
          </p:nvSpPr>
          <p:spPr>
            <a:xfrm>
              <a:off x="5714189" y="6115609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9" name="星 5 248"/>
            <p:cNvSpPr/>
            <p:nvPr/>
          </p:nvSpPr>
          <p:spPr>
            <a:xfrm>
              <a:off x="1627252" y="4511642"/>
              <a:ext cx="374528" cy="374528"/>
            </a:xfrm>
            <a:prstGeom prst="star5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/>
            </a:p>
          </p:txBody>
        </p:sp>
        <p:sp>
          <p:nvSpPr>
            <p:cNvPr id="250" name="円/楕円 249"/>
            <p:cNvSpPr/>
            <p:nvPr/>
          </p:nvSpPr>
          <p:spPr>
            <a:xfrm>
              <a:off x="-121603" y="2800097"/>
              <a:ext cx="3878594" cy="38785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72" name="正方形/長方形 271"/>
          <p:cNvSpPr/>
          <p:nvPr/>
        </p:nvSpPr>
        <p:spPr>
          <a:xfrm>
            <a:off x="5755135" y="5977581"/>
            <a:ext cx="3271379" cy="8264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Select the regions in the original space </a:t>
            </a:r>
          </a:p>
        </p:txBody>
      </p:sp>
      <p:sp>
        <p:nvSpPr>
          <p:cNvPr id="11" name="屈折矢印 10"/>
          <p:cNvSpPr/>
          <p:nvPr/>
        </p:nvSpPr>
        <p:spPr>
          <a:xfrm flipV="1">
            <a:off x="6482882" y="3142586"/>
            <a:ext cx="1237906" cy="1245597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角丸四角形吹き出し 273"/>
          <p:cNvSpPr/>
          <p:nvPr/>
        </p:nvSpPr>
        <p:spPr>
          <a:xfrm>
            <a:off x="5397046" y="1763580"/>
            <a:ext cx="2014802" cy="1133643"/>
          </a:xfrm>
          <a:prstGeom prst="wedgeRoundRectCallout">
            <a:avLst>
              <a:gd name="adj1" fmla="val -58642"/>
              <a:gd name="adj2" fmla="val 165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Indexed by k-means clustering</a:t>
            </a:r>
            <a:endParaRPr kumimoji="1" lang="ja-JP" altLang="en-US" sz="2400" dirty="0"/>
          </a:p>
        </p:txBody>
      </p:sp>
      <p:sp>
        <p:nvSpPr>
          <p:cNvPr id="275" name="角丸四角形吹き出し 274"/>
          <p:cNvSpPr/>
          <p:nvPr/>
        </p:nvSpPr>
        <p:spPr>
          <a:xfrm>
            <a:off x="3607140" y="5111282"/>
            <a:ext cx="2014802" cy="1133643"/>
          </a:xfrm>
          <a:prstGeom prst="wedgeRoundRectCallout">
            <a:avLst>
              <a:gd name="adj1" fmla="val -23457"/>
              <a:gd name="adj2" fmla="val -604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Indexed by k-means clustering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344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0" grpId="0" animBg="1"/>
      <p:bldP spid="191" grpId="0" animBg="1"/>
      <p:bldP spid="272" grpId="0" animBg="1"/>
      <p:bldP spid="11" grpId="0" animBg="1"/>
      <p:bldP spid="274" grpId="0" animBg="1"/>
      <p:bldP spid="2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正方形/長方形 259"/>
          <p:cNvSpPr/>
          <p:nvPr/>
        </p:nvSpPr>
        <p:spPr>
          <a:xfrm>
            <a:off x="107504" y="6309233"/>
            <a:ext cx="8712968" cy="493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Select </a:t>
            </a:r>
            <a:r>
              <a:rPr lang="en-US" altLang="ja-JP" dirty="0" smtClean="0"/>
              <a:t>search </a:t>
            </a:r>
            <a:r>
              <a:rPr lang="en-US" altLang="ja-JP" dirty="0"/>
              <a:t>regions in subspaces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ja-JP" dirty="0"/>
              <a:t>In the past state-of-the-art 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IMI, </a:t>
            </a:r>
            <a:r>
              <a:rPr lang="en-US" altLang="ja-JP" dirty="0" err="1" smtClean="0">
                <a:solidFill>
                  <a:srgbClr val="FF0000"/>
                </a:solidFill>
              </a:rPr>
              <a:t>Babenko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2012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29435" y="1772816"/>
            <a:ext cx="288032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34480" y="1772816"/>
            <a:ext cx="288032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439525" y="1772816"/>
            <a:ext cx="288032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844570" y="1772816"/>
            <a:ext cx="288032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24390" y="1772816"/>
            <a:ext cx="288032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-252536" y="5085184"/>
            <a:ext cx="2862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5B9BD5"/>
              </a:buClr>
              <a:buSzPct val="76000"/>
            </a:pPr>
            <a:r>
              <a:rPr lang="en-US" altLang="ja-JP" sz="2400" dirty="0" smtClean="0">
                <a:solidFill>
                  <a:prstClr val="black"/>
                </a:solidFill>
                <a:latin typeface="Lucida Sans"/>
                <a:ea typeface="ヒラギノ角ゴ Pro W3"/>
              </a:rPr>
              <a:t>Feature vectors</a:t>
            </a:r>
            <a:endParaRPr lang="ja-JP" altLang="en-US" sz="2400" dirty="0">
              <a:solidFill>
                <a:prstClr val="black"/>
              </a:solidFill>
              <a:latin typeface="Lucida Sans"/>
              <a:ea typeface="ヒラギノ角ゴ Pro W3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567440" y="2164417"/>
            <a:ext cx="852432" cy="586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2567440" y="4180722"/>
            <a:ext cx="852432" cy="5866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>
            <a:off x="-29829" y="3429000"/>
            <a:ext cx="24401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グループ化 101"/>
          <p:cNvGrpSpPr/>
          <p:nvPr/>
        </p:nvGrpSpPr>
        <p:grpSpPr>
          <a:xfrm>
            <a:off x="3819557" y="4005064"/>
            <a:ext cx="1406932" cy="937954"/>
            <a:chOff x="1090009" y="2314001"/>
            <a:chExt cx="6641056" cy="4427367"/>
          </a:xfrm>
        </p:grpSpPr>
        <p:cxnSp>
          <p:nvCxnSpPr>
            <p:cNvPr id="26" name="直線矢印コネクタ 25"/>
            <p:cNvCxnSpPr/>
            <p:nvPr/>
          </p:nvCxnSpPr>
          <p:spPr>
            <a:xfrm flipV="1">
              <a:off x="1167601" y="2314001"/>
              <a:ext cx="0" cy="4427367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1090009" y="6461744"/>
              <a:ext cx="6641056" cy="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1167601" y="3085627"/>
              <a:ext cx="1426512" cy="46937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2216426" y="3548270"/>
              <a:ext cx="407504" cy="92433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1172817" y="4462671"/>
              <a:ext cx="1033670" cy="17890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236304" y="4462670"/>
              <a:ext cx="308113" cy="8945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V="1">
              <a:off x="2524539" y="4323523"/>
              <a:ext cx="1321904" cy="21866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3836504" y="3935896"/>
              <a:ext cx="457200" cy="38762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 flipV="1">
              <a:off x="4055167" y="3677480"/>
              <a:ext cx="238537" cy="278294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 flipV="1">
              <a:off x="3170583" y="3329610"/>
              <a:ext cx="884582" cy="33792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2604052" y="3319670"/>
              <a:ext cx="566529" cy="23853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>
              <a:off x="3160643" y="2633870"/>
              <a:ext cx="99393" cy="7056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4065104" y="2604052"/>
              <a:ext cx="1143001" cy="1063487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5227983" y="2613991"/>
              <a:ext cx="616226" cy="79513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V="1">
              <a:off x="5854148" y="3399183"/>
              <a:ext cx="1560443" cy="198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H="1">
              <a:off x="5436704" y="3419061"/>
              <a:ext cx="397566" cy="59634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4293704" y="3965713"/>
              <a:ext cx="1143000" cy="39757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6231835" y="4462670"/>
              <a:ext cx="1152939" cy="3975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5585793" y="4214191"/>
              <a:ext cx="655981" cy="24847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V="1">
              <a:off x="6132443" y="5615609"/>
              <a:ext cx="1272209" cy="198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6062869" y="5645426"/>
              <a:ext cx="59635" cy="79513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H="1" flipV="1">
              <a:off x="5754757" y="5555975"/>
              <a:ext cx="377686" cy="7951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>
              <a:off x="4452730" y="5555974"/>
              <a:ext cx="1282149" cy="77525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3786810" y="5466522"/>
              <a:ext cx="655981" cy="89452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3369365" y="5396948"/>
              <a:ext cx="387626" cy="4969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2912165" y="5377069"/>
              <a:ext cx="427381" cy="22860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1202635" y="5506278"/>
              <a:ext cx="1729408" cy="8945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V="1">
              <a:off x="2623930" y="5615609"/>
              <a:ext cx="288235" cy="81500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 flipV="1">
              <a:off x="2514601" y="4542184"/>
              <a:ext cx="844825" cy="84482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5446643" y="4035287"/>
              <a:ext cx="149087" cy="18884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4731026" y="4214191"/>
              <a:ext cx="874644" cy="81500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3836504" y="4333461"/>
              <a:ext cx="596348" cy="7056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4432852" y="5039139"/>
              <a:ext cx="298174" cy="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V="1">
              <a:off x="3766930" y="5039139"/>
              <a:ext cx="655984" cy="39756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4780722" y="5059017"/>
              <a:ext cx="914400" cy="40750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5695122" y="4462670"/>
              <a:ext cx="546652" cy="99391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 flipV="1">
              <a:off x="5695122" y="5476461"/>
              <a:ext cx="39756" cy="7951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円/楕円 62"/>
            <p:cNvSpPr/>
            <p:nvPr/>
          </p:nvSpPr>
          <p:spPr>
            <a:xfrm>
              <a:off x="4792178" y="3379596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4065104" y="3086806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2237185" y="2998408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1700232" y="363334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3220069" y="387726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4594313" y="448315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3609926" y="479106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2391882" y="5251513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2313782" y="5779294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3207695" y="588111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4670168" y="549978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5488226" y="482190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6480307" y="384117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6466521" y="2890257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6362261" y="5007084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6362261" y="6155365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5714189" y="611560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星 5 79"/>
            <p:cNvSpPr/>
            <p:nvPr/>
          </p:nvSpPr>
          <p:spPr>
            <a:xfrm>
              <a:off x="1627252" y="4511642"/>
              <a:ext cx="374528" cy="374528"/>
            </a:xfrm>
            <a:prstGeom prst="star5">
              <a:avLst/>
            </a:prstGeom>
            <a:ln w="9525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/>
            </a:p>
          </p:txBody>
        </p:sp>
        <p:grpSp>
          <p:nvGrpSpPr>
            <p:cNvPr id="84" name="グループ化 83"/>
            <p:cNvGrpSpPr/>
            <p:nvPr/>
          </p:nvGrpSpPr>
          <p:grpSpPr>
            <a:xfrm>
              <a:off x="1749221" y="2973886"/>
              <a:ext cx="4731649" cy="3195828"/>
              <a:chOff x="1749221" y="2973886"/>
              <a:chExt cx="4731649" cy="3195828"/>
            </a:xfrm>
          </p:grpSpPr>
          <p:cxnSp>
            <p:nvCxnSpPr>
              <p:cNvPr id="85" name="直線矢印コネクタ 84"/>
              <p:cNvCxnSpPr>
                <a:stCxn id="80" idx="0"/>
                <a:endCxn id="66" idx="4"/>
              </p:cNvCxnSpPr>
              <p:nvPr/>
            </p:nvCxnSpPr>
            <p:spPr>
              <a:xfrm flipH="1" flipV="1">
                <a:off x="1749221" y="3731318"/>
                <a:ext cx="65295" cy="780324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矢印コネクタ 85"/>
              <p:cNvCxnSpPr>
                <a:endCxn id="65" idx="4"/>
              </p:cNvCxnSpPr>
              <p:nvPr/>
            </p:nvCxnSpPr>
            <p:spPr>
              <a:xfrm flipV="1">
                <a:off x="1817694" y="3096386"/>
                <a:ext cx="468480" cy="16430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直線矢印コネクタ 86"/>
              <p:cNvCxnSpPr>
                <a:endCxn id="64" idx="2"/>
              </p:cNvCxnSpPr>
              <p:nvPr/>
            </p:nvCxnSpPr>
            <p:spPr>
              <a:xfrm flipV="1">
                <a:off x="1817694" y="3135795"/>
                <a:ext cx="2247410" cy="1563111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>
                <a:endCxn id="67" idx="3"/>
              </p:cNvCxnSpPr>
              <p:nvPr/>
            </p:nvCxnSpPr>
            <p:spPr>
              <a:xfrm flipV="1">
                <a:off x="1798210" y="3960898"/>
                <a:ext cx="1436208" cy="7380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>
                <a:endCxn id="63" idx="2"/>
              </p:cNvCxnSpPr>
              <p:nvPr/>
            </p:nvCxnSpPr>
            <p:spPr>
              <a:xfrm flipV="1">
                <a:off x="1817694" y="3428585"/>
                <a:ext cx="2974484" cy="1310809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>
                <a:endCxn id="76" idx="3"/>
              </p:cNvCxnSpPr>
              <p:nvPr/>
            </p:nvCxnSpPr>
            <p:spPr>
              <a:xfrm flipV="1">
                <a:off x="1837178" y="2973886"/>
                <a:ext cx="4643692" cy="1725020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直線矢印コネクタ 90"/>
              <p:cNvCxnSpPr>
                <a:endCxn id="75" idx="2"/>
              </p:cNvCxnSpPr>
              <p:nvPr/>
            </p:nvCxnSpPr>
            <p:spPr>
              <a:xfrm flipV="1">
                <a:off x="1837178" y="3890159"/>
                <a:ext cx="4643129" cy="84923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直線矢印コネクタ 91"/>
              <p:cNvCxnSpPr>
                <a:endCxn id="68" idx="2"/>
              </p:cNvCxnSpPr>
              <p:nvPr/>
            </p:nvCxnSpPr>
            <p:spPr>
              <a:xfrm flipV="1">
                <a:off x="1837178" y="4532139"/>
                <a:ext cx="2757135" cy="20725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直線矢印コネクタ 92"/>
              <p:cNvCxnSpPr>
                <a:endCxn id="74" idx="2"/>
              </p:cNvCxnSpPr>
              <p:nvPr/>
            </p:nvCxnSpPr>
            <p:spPr>
              <a:xfrm>
                <a:off x="1814516" y="4739394"/>
                <a:ext cx="3673710" cy="13149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線矢印コネクタ 93"/>
              <p:cNvCxnSpPr>
                <a:endCxn id="73" idx="1"/>
              </p:cNvCxnSpPr>
              <p:nvPr/>
            </p:nvCxnSpPr>
            <p:spPr>
              <a:xfrm>
                <a:off x="1798210" y="4698906"/>
                <a:ext cx="2886307" cy="815232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線矢印コネクタ 94"/>
              <p:cNvCxnSpPr>
                <a:endCxn id="78" idx="1"/>
              </p:cNvCxnSpPr>
              <p:nvPr/>
            </p:nvCxnSpPr>
            <p:spPr>
              <a:xfrm>
                <a:off x="1814516" y="4698906"/>
                <a:ext cx="4562094" cy="14708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直線矢印コネクタ 95"/>
              <p:cNvCxnSpPr>
                <a:endCxn id="79" idx="2"/>
              </p:cNvCxnSpPr>
              <p:nvPr/>
            </p:nvCxnSpPr>
            <p:spPr>
              <a:xfrm>
                <a:off x="1830822" y="4739394"/>
                <a:ext cx="3883367" cy="1425204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直線矢印コネクタ 96"/>
              <p:cNvCxnSpPr>
                <a:endCxn id="72" idx="1"/>
              </p:cNvCxnSpPr>
              <p:nvPr/>
            </p:nvCxnSpPr>
            <p:spPr>
              <a:xfrm>
                <a:off x="1847128" y="4779882"/>
                <a:ext cx="1374916" cy="1115586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直線矢印コネクタ 97"/>
              <p:cNvCxnSpPr>
                <a:endCxn id="70" idx="1"/>
              </p:cNvCxnSpPr>
              <p:nvPr/>
            </p:nvCxnSpPr>
            <p:spPr>
              <a:xfrm>
                <a:off x="1830822" y="4739394"/>
                <a:ext cx="575409" cy="52646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直線矢印コネクタ 98"/>
              <p:cNvCxnSpPr>
                <a:endCxn id="71" idx="1"/>
              </p:cNvCxnSpPr>
              <p:nvPr/>
            </p:nvCxnSpPr>
            <p:spPr>
              <a:xfrm>
                <a:off x="1814516" y="4698906"/>
                <a:ext cx="513615" cy="1094737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直線矢印コネクタ 99"/>
              <p:cNvCxnSpPr>
                <a:endCxn id="69" idx="2"/>
              </p:cNvCxnSpPr>
              <p:nvPr/>
            </p:nvCxnSpPr>
            <p:spPr>
              <a:xfrm>
                <a:off x="1798210" y="4739394"/>
                <a:ext cx="1811716" cy="10065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線矢印コネクタ 100"/>
              <p:cNvCxnSpPr>
                <a:endCxn id="77" idx="2"/>
              </p:cNvCxnSpPr>
              <p:nvPr/>
            </p:nvCxnSpPr>
            <p:spPr>
              <a:xfrm>
                <a:off x="1880857" y="4739394"/>
                <a:ext cx="4481404" cy="316679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グループ化 102"/>
          <p:cNvGrpSpPr/>
          <p:nvPr/>
        </p:nvGrpSpPr>
        <p:grpSpPr>
          <a:xfrm>
            <a:off x="3819557" y="1988840"/>
            <a:ext cx="1406932" cy="937954"/>
            <a:chOff x="1090009" y="2314001"/>
            <a:chExt cx="6641056" cy="4427367"/>
          </a:xfrm>
        </p:grpSpPr>
        <p:cxnSp>
          <p:nvCxnSpPr>
            <p:cNvPr id="105" name="直線矢印コネクタ 104"/>
            <p:cNvCxnSpPr/>
            <p:nvPr/>
          </p:nvCxnSpPr>
          <p:spPr>
            <a:xfrm flipV="1">
              <a:off x="1167601" y="2314001"/>
              <a:ext cx="0" cy="4427367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線矢印コネクタ 105"/>
            <p:cNvCxnSpPr/>
            <p:nvPr/>
          </p:nvCxnSpPr>
          <p:spPr>
            <a:xfrm>
              <a:off x="1090009" y="6461744"/>
              <a:ext cx="6641056" cy="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>
              <a:off x="1167601" y="3085627"/>
              <a:ext cx="1426512" cy="46937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2216426" y="3548270"/>
              <a:ext cx="407504" cy="92433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flipH="1">
              <a:off x="1172817" y="4462671"/>
              <a:ext cx="1033670" cy="17890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36304" y="4462670"/>
              <a:ext cx="308113" cy="8945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 flipV="1">
              <a:off x="2524539" y="4323523"/>
              <a:ext cx="1321904" cy="21866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flipV="1">
              <a:off x="3836504" y="3935896"/>
              <a:ext cx="457200" cy="38762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flipH="1" flipV="1">
              <a:off x="4055167" y="3677480"/>
              <a:ext cx="238537" cy="278294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H="1" flipV="1">
              <a:off x="3170583" y="3329610"/>
              <a:ext cx="884582" cy="33792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flipH="1">
              <a:off x="2604052" y="3319670"/>
              <a:ext cx="566529" cy="23853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flipH="1">
              <a:off x="3160643" y="2633870"/>
              <a:ext cx="99393" cy="7056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 flipH="1">
              <a:off x="4065104" y="2604052"/>
              <a:ext cx="1143001" cy="1063487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5227983" y="2613991"/>
              <a:ext cx="616226" cy="79513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V="1">
              <a:off x="5854148" y="3399183"/>
              <a:ext cx="1560443" cy="198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H="1">
              <a:off x="5436704" y="3419061"/>
              <a:ext cx="397566" cy="59634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>
              <a:off x="4293704" y="3965713"/>
              <a:ext cx="1143000" cy="39757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6231835" y="4462670"/>
              <a:ext cx="1152939" cy="3975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 flipV="1">
              <a:off x="5585793" y="4214191"/>
              <a:ext cx="655981" cy="24847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V="1">
              <a:off x="6132443" y="5615609"/>
              <a:ext cx="1272209" cy="198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 flipV="1">
              <a:off x="6062869" y="5645426"/>
              <a:ext cx="59635" cy="79513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 flipH="1" flipV="1">
              <a:off x="5754757" y="5555975"/>
              <a:ext cx="377686" cy="7951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 flipH="1">
              <a:off x="4452730" y="5555974"/>
              <a:ext cx="1282149" cy="77525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>
              <a:off x="3786810" y="5466522"/>
              <a:ext cx="655981" cy="89452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3369365" y="5396948"/>
              <a:ext cx="387626" cy="4969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 flipV="1">
              <a:off x="2912165" y="5377069"/>
              <a:ext cx="427381" cy="228601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>
              <a:off x="1202635" y="5506278"/>
              <a:ext cx="1729408" cy="89452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 flipV="1">
              <a:off x="2623930" y="5615609"/>
              <a:ext cx="288235" cy="81500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 flipV="1">
              <a:off x="2514601" y="4542184"/>
              <a:ext cx="844825" cy="84482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5446643" y="4035287"/>
              <a:ext cx="149087" cy="18884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4731026" y="4214191"/>
              <a:ext cx="874644" cy="81500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>
              <a:off x="3836504" y="4333461"/>
              <a:ext cx="596348" cy="70567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4432852" y="5039139"/>
              <a:ext cx="298174" cy="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V="1">
              <a:off x="3766930" y="5039139"/>
              <a:ext cx="655984" cy="39756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4780722" y="5059017"/>
              <a:ext cx="914400" cy="40750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 flipH="1">
              <a:off x="5695122" y="4462670"/>
              <a:ext cx="546652" cy="99391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 flipV="1">
              <a:off x="5695122" y="5476461"/>
              <a:ext cx="39756" cy="79513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2" name="円/楕円 141"/>
            <p:cNvSpPr/>
            <p:nvPr/>
          </p:nvSpPr>
          <p:spPr>
            <a:xfrm>
              <a:off x="4792178" y="3379596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4065104" y="3086806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237185" y="2998408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1700232" y="363334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3220069" y="387726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4594313" y="448315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609926" y="479106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2391882" y="5251513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2313782" y="5779294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3207695" y="588111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4670168" y="549978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5488226" y="482190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6480307" y="3841170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6466521" y="2890257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6362261" y="5007084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6362261" y="6155365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5714189" y="6115609"/>
              <a:ext cx="97978" cy="97978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9" name="星 5 158"/>
            <p:cNvSpPr/>
            <p:nvPr/>
          </p:nvSpPr>
          <p:spPr>
            <a:xfrm>
              <a:off x="1627252" y="4511642"/>
              <a:ext cx="374528" cy="374528"/>
            </a:xfrm>
            <a:prstGeom prst="star5">
              <a:avLst/>
            </a:prstGeom>
            <a:ln w="9525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/>
            </a:p>
          </p:txBody>
        </p:sp>
        <p:grpSp>
          <p:nvGrpSpPr>
            <p:cNvPr id="163" name="グループ化 162"/>
            <p:cNvGrpSpPr/>
            <p:nvPr/>
          </p:nvGrpSpPr>
          <p:grpSpPr>
            <a:xfrm>
              <a:off x="1749221" y="2973886"/>
              <a:ext cx="4731649" cy="3195828"/>
              <a:chOff x="1749221" y="2973886"/>
              <a:chExt cx="4731649" cy="3195828"/>
            </a:xfrm>
          </p:grpSpPr>
          <p:cxnSp>
            <p:nvCxnSpPr>
              <p:cNvPr id="164" name="直線矢印コネクタ 163"/>
              <p:cNvCxnSpPr>
                <a:stCxn id="159" idx="0"/>
                <a:endCxn id="145" idx="4"/>
              </p:cNvCxnSpPr>
              <p:nvPr/>
            </p:nvCxnSpPr>
            <p:spPr>
              <a:xfrm flipH="1" flipV="1">
                <a:off x="1749221" y="3731318"/>
                <a:ext cx="65295" cy="780324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直線矢印コネクタ 164"/>
              <p:cNvCxnSpPr>
                <a:endCxn id="144" idx="4"/>
              </p:cNvCxnSpPr>
              <p:nvPr/>
            </p:nvCxnSpPr>
            <p:spPr>
              <a:xfrm flipV="1">
                <a:off x="1817694" y="3096386"/>
                <a:ext cx="468480" cy="16430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直線矢印コネクタ 165"/>
              <p:cNvCxnSpPr>
                <a:endCxn id="143" idx="2"/>
              </p:cNvCxnSpPr>
              <p:nvPr/>
            </p:nvCxnSpPr>
            <p:spPr>
              <a:xfrm flipV="1">
                <a:off x="1817694" y="3135795"/>
                <a:ext cx="2247410" cy="1563111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直線矢印コネクタ 166"/>
              <p:cNvCxnSpPr>
                <a:endCxn id="146" idx="3"/>
              </p:cNvCxnSpPr>
              <p:nvPr/>
            </p:nvCxnSpPr>
            <p:spPr>
              <a:xfrm flipV="1">
                <a:off x="1798210" y="3960898"/>
                <a:ext cx="1436208" cy="7380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直線矢印コネクタ 167"/>
              <p:cNvCxnSpPr>
                <a:endCxn id="142" idx="2"/>
              </p:cNvCxnSpPr>
              <p:nvPr/>
            </p:nvCxnSpPr>
            <p:spPr>
              <a:xfrm flipV="1">
                <a:off x="1817694" y="3428585"/>
                <a:ext cx="2974484" cy="1310809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直線矢印コネクタ 168"/>
              <p:cNvCxnSpPr>
                <a:endCxn id="155" idx="3"/>
              </p:cNvCxnSpPr>
              <p:nvPr/>
            </p:nvCxnSpPr>
            <p:spPr>
              <a:xfrm flipV="1">
                <a:off x="1837178" y="2973886"/>
                <a:ext cx="4643692" cy="1725020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直線矢印コネクタ 169"/>
              <p:cNvCxnSpPr>
                <a:endCxn id="154" idx="2"/>
              </p:cNvCxnSpPr>
              <p:nvPr/>
            </p:nvCxnSpPr>
            <p:spPr>
              <a:xfrm flipV="1">
                <a:off x="1837178" y="3890159"/>
                <a:ext cx="4643129" cy="84923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直線矢印コネクタ 170"/>
              <p:cNvCxnSpPr>
                <a:endCxn id="147" idx="2"/>
              </p:cNvCxnSpPr>
              <p:nvPr/>
            </p:nvCxnSpPr>
            <p:spPr>
              <a:xfrm flipV="1">
                <a:off x="1837178" y="4532139"/>
                <a:ext cx="2757135" cy="20725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直線矢印コネクタ 171"/>
              <p:cNvCxnSpPr>
                <a:endCxn id="153" idx="2"/>
              </p:cNvCxnSpPr>
              <p:nvPr/>
            </p:nvCxnSpPr>
            <p:spPr>
              <a:xfrm>
                <a:off x="1814516" y="4739394"/>
                <a:ext cx="3673710" cy="13149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直線矢印コネクタ 172"/>
              <p:cNvCxnSpPr>
                <a:endCxn id="152" idx="1"/>
              </p:cNvCxnSpPr>
              <p:nvPr/>
            </p:nvCxnSpPr>
            <p:spPr>
              <a:xfrm>
                <a:off x="1798210" y="4698906"/>
                <a:ext cx="2886307" cy="815232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直線矢印コネクタ 173"/>
              <p:cNvCxnSpPr>
                <a:endCxn id="157" idx="1"/>
              </p:cNvCxnSpPr>
              <p:nvPr/>
            </p:nvCxnSpPr>
            <p:spPr>
              <a:xfrm>
                <a:off x="1814516" y="4698906"/>
                <a:ext cx="4562094" cy="14708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直線矢印コネクタ 174"/>
              <p:cNvCxnSpPr>
                <a:endCxn id="158" idx="2"/>
              </p:cNvCxnSpPr>
              <p:nvPr/>
            </p:nvCxnSpPr>
            <p:spPr>
              <a:xfrm>
                <a:off x="1830822" y="4739394"/>
                <a:ext cx="3883367" cy="1425204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直線矢印コネクタ 175"/>
              <p:cNvCxnSpPr>
                <a:endCxn id="151" idx="1"/>
              </p:cNvCxnSpPr>
              <p:nvPr/>
            </p:nvCxnSpPr>
            <p:spPr>
              <a:xfrm>
                <a:off x="1847128" y="4779882"/>
                <a:ext cx="1374916" cy="1115586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直線矢印コネクタ 176"/>
              <p:cNvCxnSpPr>
                <a:endCxn id="149" idx="1"/>
              </p:cNvCxnSpPr>
              <p:nvPr/>
            </p:nvCxnSpPr>
            <p:spPr>
              <a:xfrm>
                <a:off x="1830822" y="4739394"/>
                <a:ext cx="575409" cy="52646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直線矢印コネクタ 177"/>
              <p:cNvCxnSpPr>
                <a:endCxn id="150" idx="1"/>
              </p:cNvCxnSpPr>
              <p:nvPr/>
            </p:nvCxnSpPr>
            <p:spPr>
              <a:xfrm>
                <a:off x="1814516" y="4698906"/>
                <a:ext cx="513615" cy="1094737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直線矢印コネクタ 178"/>
              <p:cNvCxnSpPr>
                <a:endCxn id="148" idx="2"/>
              </p:cNvCxnSpPr>
              <p:nvPr/>
            </p:nvCxnSpPr>
            <p:spPr>
              <a:xfrm>
                <a:off x="1798210" y="4739394"/>
                <a:ext cx="1811716" cy="10065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直線矢印コネクタ 179"/>
              <p:cNvCxnSpPr>
                <a:endCxn id="156" idx="2"/>
              </p:cNvCxnSpPr>
              <p:nvPr/>
            </p:nvCxnSpPr>
            <p:spPr>
              <a:xfrm>
                <a:off x="1880857" y="4739394"/>
                <a:ext cx="4481404" cy="316679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0" name="正方形/長方形 189"/>
          <p:cNvSpPr/>
          <p:nvPr/>
        </p:nvSpPr>
        <p:spPr>
          <a:xfrm>
            <a:off x="213238" y="3527209"/>
            <a:ext cx="1993985" cy="82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Divide </a:t>
            </a:r>
            <a:r>
              <a:rPr lang="en-US" altLang="ja-JP" sz="2400" dirty="0"/>
              <a:t>into two or more</a:t>
            </a:r>
          </a:p>
        </p:txBody>
      </p:sp>
      <p:sp>
        <p:nvSpPr>
          <p:cNvPr id="191" name="正方形/長方形 190"/>
          <p:cNvSpPr/>
          <p:nvPr/>
        </p:nvSpPr>
        <p:spPr>
          <a:xfrm>
            <a:off x="3004041" y="3028447"/>
            <a:ext cx="3037965" cy="82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Calculate distances</a:t>
            </a:r>
          </a:p>
          <a:p>
            <a:pPr algn="ctr"/>
            <a:r>
              <a:rPr lang="en-US" altLang="ja-JP" sz="2400" dirty="0" smtClean="0"/>
              <a:t>in subspaces</a:t>
            </a:r>
            <a:endParaRPr lang="en-US" altLang="ja-JP" sz="2400" dirty="0"/>
          </a:p>
        </p:txBody>
      </p:sp>
      <p:grpSp>
        <p:nvGrpSpPr>
          <p:cNvPr id="193" name="グループ化 192"/>
          <p:cNvGrpSpPr/>
          <p:nvPr/>
        </p:nvGrpSpPr>
        <p:grpSpPr>
          <a:xfrm>
            <a:off x="6000221" y="4336276"/>
            <a:ext cx="2781207" cy="1568056"/>
            <a:chOff x="-121603" y="2314001"/>
            <a:chExt cx="7852668" cy="4427367"/>
          </a:xfrm>
        </p:grpSpPr>
        <p:grpSp>
          <p:nvGrpSpPr>
            <p:cNvPr id="194" name="グループ化 193"/>
            <p:cNvGrpSpPr/>
            <p:nvPr/>
          </p:nvGrpSpPr>
          <p:grpSpPr>
            <a:xfrm>
              <a:off x="1158758" y="2512774"/>
              <a:ext cx="3352643" cy="3940562"/>
              <a:chOff x="1158758" y="2512774"/>
              <a:chExt cx="3352643" cy="3940562"/>
            </a:xfrm>
          </p:grpSpPr>
          <p:sp>
            <p:nvSpPr>
              <p:cNvPr id="269" name="直角三角形 268"/>
              <p:cNvSpPr/>
              <p:nvPr/>
            </p:nvSpPr>
            <p:spPr>
              <a:xfrm rot="5400000">
                <a:off x="1779104" y="1916427"/>
                <a:ext cx="914400" cy="2107094"/>
              </a:xfrm>
              <a:prstGeom prst="rt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24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六角形 7"/>
              <p:cNvSpPr/>
              <p:nvPr/>
            </p:nvSpPr>
            <p:spPr>
              <a:xfrm>
                <a:off x="1158758" y="2518859"/>
                <a:ext cx="3137584" cy="1795366"/>
              </a:xfrm>
              <a:custGeom>
                <a:avLst/>
                <a:gdLst>
                  <a:gd name="connsiteX0" fmla="*/ 0 w 936663"/>
                  <a:gd name="connsiteY0" fmla="*/ 485205 h 970410"/>
                  <a:gd name="connsiteX1" fmla="*/ 234166 w 936663"/>
                  <a:gd name="connsiteY1" fmla="*/ 0 h 970410"/>
                  <a:gd name="connsiteX2" fmla="*/ 702497 w 936663"/>
                  <a:gd name="connsiteY2" fmla="*/ 0 h 970410"/>
                  <a:gd name="connsiteX3" fmla="*/ 936663 w 936663"/>
                  <a:gd name="connsiteY3" fmla="*/ 485205 h 970410"/>
                  <a:gd name="connsiteX4" fmla="*/ 702497 w 936663"/>
                  <a:gd name="connsiteY4" fmla="*/ 970410 h 970410"/>
                  <a:gd name="connsiteX5" fmla="*/ 234166 w 936663"/>
                  <a:gd name="connsiteY5" fmla="*/ 970410 h 970410"/>
                  <a:gd name="connsiteX6" fmla="*/ 0 w 936663"/>
                  <a:gd name="connsiteY6" fmla="*/ 485205 h 970410"/>
                  <a:gd name="connsiteX0" fmla="*/ 0 w 1110121"/>
                  <a:gd name="connsiteY0" fmla="*/ 485205 h 1730574"/>
                  <a:gd name="connsiteX1" fmla="*/ 234166 w 1110121"/>
                  <a:gd name="connsiteY1" fmla="*/ 0 h 1730574"/>
                  <a:gd name="connsiteX2" fmla="*/ 702497 w 1110121"/>
                  <a:gd name="connsiteY2" fmla="*/ 0 h 1730574"/>
                  <a:gd name="connsiteX3" fmla="*/ 936663 w 1110121"/>
                  <a:gd name="connsiteY3" fmla="*/ 485205 h 1730574"/>
                  <a:gd name="connsiteX4" fmla="*/ 1110121 w 1110121"/>
                  <a:gd name="connsiteY4" fmla="*/ 1730574 h 1730574"/>
                  <a:gd name="connsiteX5" fmla="*/ 234166 w 1110121"/>
                  <a:gd name="connsiteY5" fmla="*/ 970410 h 1730574"/>
                  <a:gd name="connsiteX6" fmla="*/ 0 w 1110121"/>
                  <a:gd name="connsiteY6" fmla="*/ 485205 h 1730574"/>
                  <a:gd name="connsiteX0" fmla="*/ 0 w 1412971"/>
                  <a:gd name="connsiteY0" fmla="*/ 485205 h 3416155"/>
                  <a:gd name="connsiteX1" fmla="*/ 234166 w 1412971"/>
                  <a:gd name="connsiteY1" fmla="*/ 0 h 3416155"/>
                  <a:gd name="connsiteX2" fmla="*/ 702497 w 1412971"/>
                  <a:gd name="connsiteY2" fmla="*/ 0 h 3416155"/>
                  <a:gd name="connsiteX3" fmla="*/ 936663 w 1412971"/>
                  <a:gd name="connsiteY3" fmla="*/ 485205 h 3416155"/>
                  <a:gd name="connsiteX4" fmla="*/ 1110121 w 1412971"/>
                  <a:gd name="connsiteY4" fmla="*/ 1730574 h 3416155"/>
                  <a:gd name="connsiteX5" fmla="*/ 1412971 w 1412971"/>
                  <a:gd name="connsiteY5" fmla="*/ 3416155 h 3416155"/>
                  <a:gd name="connsiteX6" fmla="*/ 0 w 1412971"/>
                  <a:gd name="connsiteY6" fmla="*/ 485205 h 3416155"/>
                  <a:gd name="connsiteX0" fmla="*/ 0 w 1941781"/>
                  <a:gd name="connsiteY0" fmla="*/ 3426708 h 3426708"/>
                  <a:gd name="connsiteX1" fmla="*/ 762976 w 1941781"/>
                  <a:gd name="connsiteY1" fmla="*/ 0 h 3426708"/>
                  <a:gd name="connsiteX2" fmla="*/ 1231307 w 1941781"/>
                  <a:gd name="connsiteY2" fmla="*/ 0 h 3426708"/>
                  <a:gd name="connsiteX3" fmla="*/ 1465473 w 1941781"/>
                  <a:gd name="connsiteY3" fmla="*/ 485205 h 3426708"/>
                  <a:gd name="connsiteX4" fmla="*/ 1638931 w 1941781"/>
                  <a:gd name="connsiteY4" fmla="*/ 1730574 h 3426708"/>
                  <a:gd name="connsiteX5" fmla="*/ 1941781 w 1941781"/>
                  <a:gd name="connsiteY5" fmla="*/ 3416155 h 3426708"/>
                  <a:gd name="connsiteX6" fmla="*/ 0 w 1941781"/>
                  <a:gd name="connsiteY6" fmla="*/ 3426708 h 3426708"/>
                  <a:gd name="connsiteX0" fmla="*/ 8205 w 1949986"/>
                  <a:gd name="connsiteY0" fmla="*/ 4010602 h 4010602"/>
                  <a:gd name="connsiteX1" fmla="*/ 0 w 1949986"/>
                  <a:gd name="connsiteY1" fmla="*/ 0 h 4010602"/>
                  <a:gd name="connsiteX2" fmla="*/ 1239512 w 1949986"/>
                  <a:gd name="connsiteY2" fmla="*/ 583894 h 4010602"/>
                  <a:gd name="connsiteX3" fmla="*/ 1473678 w 1949986"/>
                  <a:gd name="connsiteY3" fmla="*/ 1069099 h 4010602"/>
                  <a:gd name="connsiteX4" fmla="*/ 1647136 w 1949986"/>
                  <a:gd name="connsiteY4" fmla="*/ 2314468 h 4010602"/>
                  <a:gd name="connsiteX5" fmla="*/ 1949986 w 1949986"/>
                  <a:gd name="connsiteY5" fmla="*/ 4000049 h 4010602"/>
                  <a:gd name="connsiteX6" fmla="*/ 8205 w 1949986"/>
                  <a:gd name="connsiteY6" fmla="*/ 4010602 h 4010602"/>
                  <a:gd name="connsiteX0" fmla="*/ 8205 w 2751635"/>
                  <a:gd name="connsiteY0" fmla="*/ 4010602 h 4010602"/>
                  <a:gd name="connsiteX1" fmla="*/ 0 w 2751635"/>
                  <a:gd name="connsiteY1" fmla="*/ 0 h 4010602"/>
                  <a:gd name="connsiteX2" fmla="*/ 1239512 w 2751635"/>
                  <a:gd name="connsiteY2" fmla="*/ 583894 h 4010602"/>
                  <a:gd name="connsiteX3" fmla="*/ 2751635 w 2751635"/>
                  <a:gd name="connsiteY3" fmla="*/ 1818246 h 4010602"/>
                  <a:gd name="connsiteX4" fmla="*/ 1647136 w 2751635"/>
                  <a:gd name="connsiteY4" fmla="*/ 2314468 h 4010602"/>
                  <a:gd name="connsiteX5" fmla="*/ 1949986 w 2751635"/>
                  <a:gd name="connsiteY5" fmla="*/ 4000049 h 4010602"/>
                  <a:gd name="connsiteX6" fmla="*/ 8205 w 2751635"/>
                  <a:gd name="connsiteY6" fmla="*/ 4010602 h 4010602"/>
                  <a:gd name="connsiteX0" fmla="*/ 8205 w 2751635"/>
                  <a:gd name="connsiteY0" fmla="*/ 4010602 h 4010602"/>
                  <a:gd name="connsiteX1" fmla="*/ 0 w 2751635"/>
                  <a:gd name="connsiteY1" fmla="*/ 0 h 4010602"/>
                  <a:gd name="connsiteX2" fmla="*/ 1239512 w 2751635"/>
                  <a:gd name="connsiteY2" fmla="*/ 583894 h 4010602"/>
                  <a:gd name="connsiteX3" fmla="*/ 2751635 w 2751635"/>
                  <a:gd name="connsiteY3" fmla="*/ 1818246 h 4010602"/>
                  <a:gd name="connsiteX4" fmla="*/ 1415782 w 2751635"/>
                  <a:gd name="connsiteY4" fmla="*/ 2094130 h 4010602"/>
                  <a:gd name="connsiteX5" fmla="*/ 1949986 w 2751635"/>
                  <a:gd name="connsiteY5" fmla="*/ 4000049 h 4010602"/>
                  <a:gd name="connsiteX6" fmla="*/ 8205 w 2751635"/>
                  <a:gd name="connsiteY6" fmla="*/ 4010602 h 4010602"/>
                  <a:gd name="connsiteX0" fmla="*/ 8205 w 2751635"/>
                  <a:gd name="connsiteY0" fmla="*/ 4010602 h 4010602"/>
                  <a:gd name="connsiteX1" fmla="*/ 0 w 2751635"/>
                  <a:gd name="connsiteY1" fmla="*/ 0 h 4010602"/>
                  <a:gd name="connsiteX2" fmla="*/ 1239512 w 2751635"/>
                  <a:gd name="connsiteY2" fmla="*/ 583894 h 4010602"/>
                  <a:gd name="connsiteX3" fmla="*/ 2751635 w 2751635"/>
                  <a:gd name="connsiteY3" fmla="*/ 1818246 h 4010602"/>
                  <a:gd name="connsiteX4" fmla="*/ 1625102 w 2751635"/>
                  <a:gd name="connsiteY4" fmla="*/ 2281417 h 4010602"/>
                  <a:gd name="connsiteX5" fmla="*/ 1949986 w 2751635"/>
                  <a:gd name="connsiteY5" fmla="*/ 4000049 h 4010602"/>
                  <a:gd name="connsiteX6" fmla="*/ 8205 w 2751635"/>
                  <a:gd name="connsiteY6" fmla="*/ 4010602 h 4010602"/>
                  <a:gd name="connsiteX0" fmla="*/ 8205 w 3464919"/>
                  <a:gd name="connsiteY0" fmla="*/ 4010602 h 4010602"/>
                  <a:gd name="connsiteX1" fmla="*/ 0 w 3464919"/>
                  <a:gd name="connsiteY1" fmla="*/ 0 h 4010602"/>
                  <a:gd name="connsiteX2" fmla="*/ 3464919 w 3464919"/>
                  <a:gd name="connsiteY2" fmla="*/ 11017 h 4010602"/>
                  <a:gd name="connsiteX3" fmla="*/ 2751635 w 3464919"/>
                  <a:gd name="connsiteY3" fmla="*/ 1818246 h 4010602"/>
                  <a:gd name="connsiteX4" fmla="*/ 1625102 w 3464919"/>
                  <a:gd name="connsiteY4" fmla="*/ 2281417 h 4010602"/>
                  <a:gd name="connsiteX5" fmla="*/ 1949986 w 3464919"/>
                  <a:gd name="connsiteY5" fmla="*/ 4000049 h 4010602"/>
                  <a:gd name="connsiteX6" fmla="*/ 8205 w 3464919"/>
                  <a:gd name="connsiteY6" fmla="*/ 4010602 h 4010602"/>
                  <a:gd name="connsiteX0" fmla="*/ 8205 w 3464919"/>
                  <a:gd name="connsiteY0" fmla="*/ 4010602 h 4012074"/>
                  <a:gd name="connsiteX1" fmla="*/ 0 w 3464919"/>
                  <a:gd name="connsiteY1" fmla="*/ 0 h 4012074"/>
                  <a:gd name="connsiteX2" fmla="*/ 3464919 w 3464919"/>
                  <a:gd name="connsiteY2" fmla="*/ 11017 h 4012074"/>
                  <a:gd name="connsiteX3" fmla="*/ 2751635 w 3464919"/>
                  <a:gd name="connsiteY3" fmla="*/ 1818246 h 4012074"/>
                  <a:gd name="connsiteX4" fmla="*/ 1625102 w 3464919"/>
                  <a:gd name="connsiteY4" fmla="*/ 2281417 h 4012074"/>
                  <a:gd name="connsiteX5" fmla="*/ 3351404 w 3464919"/>
                  <a:gd name="connsiteY5" fmla="*/ 4012074 h 4012074"/>
                  <a:gd name="connsiteX6" fmla="*/ 8205 w 3464919"/>
                  <a:gd name="connsiteY6" fmla="*/ 4010602 h 4012074"/>
                  <a:gd name="connsiteX0" fmla="*/ 8205 w 3464919"/>
                  <a:gd name="connsiteY0" fmla="*/ 4010602 h 4012074"/>
                  <a:gd name="connsiteX1" fmla="*/ 0 w 3464919"/>
                  <a:gd name="connsiteY1" fmla="*/ 0 h 4012074"/>
                  <a:gd name="connsiteX2" fmla="*/ 3464919 w 3464919"/>
                  <a:gd name="connsiteY2" fmla="*/ 11017 h 4012074"/>
                  <a:gd name="connsiteX3" fmla="*/ 2751635 w 3464919"/>
                  <a:gd name="connsiteY3" fmla="*/ 1818246 h 4012074"/>
                  <a:gd name="connsiteX4" fmla="*/ 2609076 w 3464919"/>
                  <a:gd name="connsiteY4" fmla="*/ 2762429 h 4012074"/>
                  <a:gd name="connsiteX5" fmla="*/ 3351404 w 3464919"/>
                  <a:gd name="connsiteY5" fmla="*/ 4012074 h 4012074"/>
                  <a:gd name="connsiteX6" fmla="*/ 8205 w 3464919"/>
                  <a:gd name="connsiteY6" fmla="*/ 4010602 h 4012074"/>
                  <a:gd name="connsiteX0" fmla="*/ 8205 w 3464919"/>
                  <a:gd name="connsiteY0" fmla="*/ 4010602 h 4012074"/>
                  <a:gd name="connsiteX1" fmla="*/ 0 w 3464919"/>
                  <a:gd name="connsiteY1" fmla="*/ 0 h 4012074"/>
                  <a:gd name="connsiteX2" fmla="*/ 3464919 w 3464919"/>
                  <a:gd name="connsiteY2" fmla="*/ 11017 h 4012074"/>
                  <a:gd name="connsiteX3" fmla="*/ 3268470 w 3464919"/>
                  <a:gd name="connsiteY3" fmla="*/ 2299257 h 4012074"/>
                  <a:gd name="connsiteX4" fmla="*/ 2609076 w 3464919"/>
                  <a:gd name="connsiteY4" fmla="*/ 2762429 h 4012074"/>
                  <a:gd name="connsiteX5" fmla="*/ 3351404 w 3464919"/>
                  <a:gd name="connsiteY5" fmla="*/ 4012074 h 4012074"/>
                  <a:gd name="connsiteX6" fmla="*/ 8205 w 3464919"/>
                  <a:gd name="connsiteY6" fmla="*/ 4010602 h 4012074"/>
                  <a:gd name="connsiteX0" fmla="*/ 8205 w 3351404"/>
                  <a:gd name="connsiteY0" fmla="*/ 4010602 h 4012074"/>
                  <a:gd name="connsiteX1" fmla="*/ 0 w 3351404"/>
                  <a:gd name="connsiteY1" fmla="*/ 0 h 4012074"/>
                  <a:gd name="connsiteX2" fmla="*/ 2639971 w 3351404"/>
                  <a:gd name="connsiteY2" fmla="*/ 1393926 h 4012074"/>
                  <a:gd name="connsiteX3" fmla="*/ 3268470 w 3351404"/>
                  <a:gd name="connsiteY3" fmla="*/ 2299257 h 4012074"/>
                  <a:gd name="connsiteX4" fmla="*/ 2609076 w 3351404"/>
                  <a:gd name="connsiteY4" fmla="*/ 2762429 h 4012074"/>
                  <a:gd name="connsiteX5" fmla="*/ 3351404 w 3351404"/>
                  <a:gd name="connsiteY5" fmla="*/ 4012074 h 4012074"/>
                  <a:gd name="connsiteX6" fmla="*/ 8205 w 3351404"/>
                  <a:gd name="connsiteY6" fmla="*/ 4010602 h 4012074"/>
                  <a:gd name="connsiteX0" fmla="*/ 0 w 3343199"/>
                  <a:gd name="connsiteY0" fmla="*/ 3024527 h 3025999"/>
                  <a:gd name="connsiteX1" fmla="*/ 3112682 w 3343199"/>
                  <a:gd name="connsiteY1" fmla="*/ 0 h 3025999"/>
                  <a:gd name="connsiteX2" fmla="*/ 2631766 w 3343199"/>
                  <a:gd name="connsiteY2" fmla="*/ 407851 h 3025999"/>
                  <a:gd name="connsiteX3" fmla="*/ 3260265 w 3343199"/>
                  <a:gd name="connsiteY3" fmla="*/ 1313182 h 3025999"/>
                  <a:gd name="connsiteX4" fmla="*/ 2600871 w 3343199"/>
                  <a:gd name="connsiteY4" fmla="*/ 1776354 h 3025999"/>
                  <a:gd name="connsiteX5" fmla="*/ 3343199 w 3343199"/>
                  <a:gd name="connsiteY5" fmla="*/ 3025999 h 3025999"/>
                  <a:gd name="connsiteX6" fmla="*/ 0 w 3343199"/>
                  <a:gd name="connsiteY6" fmla="*/ 3024527 h 3025999"/>
                  <a:gd name="connsiteX0" fmla="*/ 8205 w 3351404"/>
                  <a:gd name="connsiteY0" fmla="*/ 4070727 h 4072199"/>
                  <a:gd name="connsiteX1" fmla="*/ 0 w 3351404"/>
                  <a:gd name="connsiteY1" fmla="*/ 0 h 4072199"/>
                  <a:gd name="connsiteX2" fmla="*/ 2639971 w 3351404"/>
                  <a:gd name="connsiteY2" fmla="*/ 1454051 h 4072199"/>
                  <a:gd name="connsiteX3" fmla="*/ 3268470 w 3351404"/>
                  <a:gd name="connsiteY3" fmla="*/ 2359382 h 4072199"/>
                  <a:gd name="connsiteX4" fmla="*/ 2609076 w 3351404"/>
                  <a:gd name="connsiteY4" fmla="*/ 2822554 h 4072199"/>
                  <a:gd name="connsiteX5" fmla="*/ 3351404 w 3351404"/>
                  <a:gd name="connsiteY5" fmla="*/ 4072199 h 4072199"/>
                  <a:gd name="connsiteX6" fmla="*/ 8205 w 3351404"/>
                  <a:gd name="connsiteY6" fmla="*/ 4070727 h 4072199"/>
                  <a:gd name="connsiteX0" fmla="*/ 882849 w 3351404"/>
                  <a:gd name="connsiteY0" fmla="*/ 2663766 h 4072199"/>
                  <a:gd name="connsiteX1" fmla="*/ 0 w 3351404"/>
                  <a:gd name="connsiteY1" fmla="*/ 0 h 4072199"/>
                  <a:gd name="connsiteX2" fmla="*/ 2639971 w 3351404"/>
                  <a:gd name="connsiteY2" fmla="*/ 1454051 h 4072199"/>
                  <a:gd name="connsiteX3" fmla="*/ 3268470 w 3351404"/>
                  <a:gd name="connsiteY3" fmla="*/ 2359382 h 4072199"/>
                  <a:gd name="connsiteX4" fmla="*/ 2609076 w 3351404"/>
                  <a:gd name="connsiteY4" fmla="*/ 2822554 h 4072199"/>
                  <a:gd name="connsiteX5" fmla="*/ 3351404 w 3351404"/>
                  <a:gd name="connsiteY5" fmla="*/ 4072199 h 4072199"/>
                  <a:gd name="connsiteX6" fmla="*/ 882849 w 3351404"/>
                  <a:gd name="connsiteY6" fmla="*/ 2663766 h 4072199"/>
                  <a:gd name="connsiteX0" fmla="*/ 882849 w 3791833"/>
                  <a:gd name="connsiteY0" fmla="*/ 2663766 h 4072199"/>
                  <a:gd name="connsiteX1" fmla="*/ 0 w 3791833"/>
                  <a:gd name="connsiteY1" fmla="*/ 0 h 4072199"/>
                  <a:gd name="connsiteX2" fmla="*/ 2639971 w 3791833"/>
                  <a:gd name="connsiteY2" fmla="*/ 1454051 h 4072199"/>
                  <a:gd name="connsiteX3" fmla="*/ 3268470 w 3791833"/>
                  <a:gd name="connsiteY3" fmla="*/ 2359382 h 4072199"/>
                  <a:gd name="connsiteX4" fmla="*/ 3791833 w 3791833"/>
                  <a:gd name="connsiteY4" fmla="*/ 3700400 h 4072199"/>
                  <a:gd name="connsiteX5" fmla="*/ 3351404 w 3791833"/>
                  <a:gd name="connsiteY5" fmla="*/ 4072199 h 4072199"/>
                  <a:gd name="connsiteX6" fmla="*/ 882849 w 3791833"/>
                  <a:gd name="connsiteY6" fmla="*/ 2663766 h 4072199"/>
                  <a:gd name="connsiteX0" fmla="*/ 882849 w 3831590"/>
                  <a:gd name="connsiteY0" fmla="*/ 2663766 h 4072199"/>
                  <a:gd name="connsiteX1" fmla="*/ 0 w 3831590"/>
                  <a:gd name="connsiteY1" fmla="*/ 0 h 4072199"/>
                  <a:gd name="connsiteX2" fmla="*/ 2639971 w 3831590"/>
                  <a:gd name="connsiteY2" fmla="*/ 1454051 h 4072199"/>
                  <a:gd name="connsiteX3" fmla="*/ 3268470 w 3831590"/>
                  <a:gd name="connsiteY3" fmla="*/ 2359382 h 4072199"/>
                  <a:gd name="connsiteX4" fmla="*/ 3831590 w 3831590"/>
                  <a:gd name="connsiteY4" fmla="*/ 3664324 h 4072199"/>
                  <a:gd name="connsiteX5" fmla="*/ 3351404 w 3831590"/>
                  <a:gd name="connsiteY5" fmla="*/ 4072199 h 4072199"/>
                  <a:gd name="connsiteX6" fmla="*/ 882849 w 3831590"/>
                  <a:gd name="connsiteY6" fmla="*/ 2663766 h 4072199"/>
                  <a:gd name="connsiteX0" fmla="*/ 882849 w 3831590"/>
                  <a:gd name="connsiteY0" fmla="*/ 2663766 h 4072199"/>
                  <a:gd name="connsiteX1" fmla="*/ 0 w 3831590"/>
                  <a:gd name="connsiteY1" fmla="*/ 0 h 4072199"/>
                  <a:gd name="connsiteX2" fmla="*/ 2639971 w 3831590"/>
                  <a:gd name="connsiteY2" fmla="*/ 1454051 h 4072199"/>
                  <a:gd name="connsiteX3" fmla="*/ 3586522 w 3831590"/>
                  <a:gd name="connsiteY3" fmla="*/ 3285330 h 4072199"/>
                  <a:gd name="connsiteX4" fmla="*/ 3831590 w 3831590"/>
                  <a:gd name="connsiteY4" fmla="*/ 3664324 h 4072199"/>
                  <a:gd name="connsiteX5" fmla="*/ 3351404 w 3831590"/>
                  <a:gd name="connsiteY5" fmla="*/ 4072199 h 4072199"/>
                  <a:gd name="connsiteX6" fmla="*/ 882849 w 3831590"/>
                  <a:gd name="connsiteY6" fmla="*/ 2663766 h 4072199"/>
                  <a:gd name="connsiteX0" fmla="*/ 882849 w 3831590"/>
                  <a:gd name="connsiteY0" fmla="*/ 2663766 h 4072199"/>
                  <a:gd name="connsiteX1" fmla="*/ 0 w 3831590"/>
                  <a:gd name="connsiteY1" fmla="*/ 0 h 4072199"/>
                  <a:gd name="connsiteX2" fmla="*/ 2699605 w 3831590"/>
                  <a:gd name="connsiteY2" fmla="*/ 2897087 h 4072199"/>
                  <a:gd name="connsiteX3" fmla="*/ 3586522 w 3831590"/>
                  <a:gd name="connsiteY3" fmla="*/ 3285330 h 4072199"/>
                  <a:gd name="connsiteX4" fmla="*/ 3831590 w 3831590"/>
                  <a:gd name="connsiteY4" fmla="*/ 3664324 h 4072199"/>
                  <a:gd name="connsiteX5" fmla="*/ 3351404 w 3831590"/>
                  <a:gd name="connsiteY5" fmla="*/ 4072199 h 4072199"/>
                  <a:gd name="connsiteX6" fmla="*/ 882849 w 3831590"/>
                  <a:gd name="connsiteY6" fmla="*/ 2663766 h 4072199"/>
                  <a:gd name="connsiteX0" fmla="*/ 0 w 2948741"/>
                  <a:gd name="connsiteY0" fmla="*/ 0 h 1408433"/>
                  <a:gd name="connsiteX1" fmla="*/ 1283881 w 2948741"/>
                  <a:gd name="connsiteY1" fmla="*/ 498886 h 1408433"/>
                  <a:gd name="connsiteX2" fmla="*/ 1816756 w 2948741"/>
                  <a:gd name="connsiteY2" fmla="*/ 233321 h 1408433"/>
                  <a:gd name="connsiteX3" fmla="*/ 2703673 w 2948741"/>
                  <a:gd name="connsiteY3" fmla="*/ 621564 h 1408433"/>
                  <a:gd name="connsiteX4" fmla="*/ 2948741 w 2948741"/>
                  <a:gd name="connsiteY4" fmla="*/ 1000558 h 1408433"/>
                  <a:gd name="connsiteX5" fmla="*/ 2468555 w 2948741"/>
                  <a:gd name="connsiteY5" fmla="*/ 1408433 h 1408433"/>
                  <a:gd name="connsiteX6" fmla="*/ 0 w 2948741"/>
                  <a:gd name="connsiteY6" fmla="*/ 0 h 1408433"/>
                  <a:gd name="connsiteX0" fmla="*/ 0 w 3127645"/>
                  <a:gd name="connsiteY0" fmla="*/ 0 h 1468559"/>
                  <a:gd name="connsiteX1" fmla="*/ 1462785 w 3127645"/>
                  <a:gd name="connsiteY1" fmla="*/ 559012 h 1468559"/>
                  <a:gd name="connsiteX2" fmla="*/ 1995660 w 3127645"/>
                  <a:gd name="connsiteY2" fmla="*/ 293447 h 1468559"/>
                  <a:gd name="connsiteX3" fmla="*/ 2882577 w 3127645"/>
                  <a:gd name="connsiteY3" fmla="*/ 681690 h 1468559"/>
                  <a:gd name="connsiteX4" fmla="*/ 3127645 w 3127645"/>
                  <a:gd name="connsiteY4" fmla="*/ 1060684 h 1468559"/>
                  <a:gd name="connsiteX5" fmla="*/ 2647459 w 3127645"/>
                  <a:gd name="connsiteY5" fmla="*/ 1468559 h 1468559"/>
                  <a:gd name="connsiteX6" fmla="*/ 0 w 3127645"/>
                  <a:gd name="connsiteY6" fmla="*/ 0 h 1468559"/>
                  <a:gd name="connsiteX0" fmla="*/ 0 w 3127645"/>
                  <a:gd name="connsiteY0" fmla="*/ 703644 h 2172203"/>
                  <a:gd name="connsiteX1" fmla="*/ 2098889 w 3127645"/>
                  <a:gd name="connsiteY1" fmla="*/ 0 h 2172203"/>
                  <a:gd name="connsiteX2" fmla="*/ 1995660 w 3127645"/>
                  <a:gd name="connsiteY2" fmla="*/ 997091 h 2172203"/>
                  <a:gd name="connsiteX3" fmla="*/ 2882577 w 3127645"/>
                  <a:gd name="connsiteY3" fmla="*/ 1385334 h 2172203"/>
                  <a:gd name="connsiteX4" fmla="*/ 3127645 w 3127645"/>
                  <a:gd name="connsiteY4" fmla="*/ 1764328 h 2172203"/>
                  <a:gd name="connsiteX5" fmla="*/ 2647459 w 3127645"/>
                  <a:gd name="connsiteY5" fmla="*/ 2172203 h 2172203"/>
                  <a:gd name="connsiteX6" fmla="*/ 0 w 3127645"/>
                  <a:gd name="connsiteY6" fmla="*/ 703644 h 2172203"/>
                  <a:gd name="connsiteX0" fmla="*/ 0 w 2084036"/>
                  <a:gd name="connsiteY0" fmla="*/ 2363135 h 2363135"/>
                  <a:gd name="connsiteX1" fmla="*/ 1055280 w 2084036"/>
                  <a:gd name="connsiteY1" fmla="*/ 0 h 2363135"/>
                  <a:gd name="connsiteX2" fmla="*/ 952051 w 2084036"/>
                  <a:gd name="connsiteY2" fmla="*/ 997091 h 2363135"/>
                  <a:gd name="connsiteX3" fmla="*/ 1838968 w 2084036"/>
                  <a:gd name="connsiteY3" fmla="*/ 1385334 h 2363135"/>
                  <a:gd name="connsiteX4" fmla="*/ 2084036 w 2084036"/>
                  <a:gd name="connsiteY4" fmla="*/ 1764328 h 2363135"/>
                  <a:gd name="connsiteX5" fmla="*/ 1603850 w 2084036"/>
                  <a:gd name="connsiteY5" fmla="*/ 2172203 h 2363135"/>
                  <a:gd name="connsiteX6" fmla="*/ 0 w 2084036"/>
                  <a:gd name="connsiteY6" fmla="*/ 2363135 h 2363135"/>
                  <a:gd name="connsiteX0" fmla="*/ 0 w 3137584"/>
                  <a:gd name="connsiteY0" fmla="*/ 691619 h 2172203"/>
                  <a:gd name="connsiteX1" fmla="*/ 2108828 w 3137584"/>
                  <a:gd name="connsiteY1" fmla="*/ 0 h 2172203"/>
                  <a:gd name="connsiteX2" fmla="*/ 2005599 w 3137584"/>
                  <a:gd name="connsiteY2" fmla="*/ 997091 h 2172203"/>
                  <a:gd name="connsiteX3" fmla="*/ 2892516 w 3137584"/>
                  <a:gd name="connsiteY3" fmla="*/ 1385334 h 2172203"/>
                  <a:gd name="connsiteX4" fmla="*/ 3137584 w 3137584"/>
                  <a:gd name="connsiteY4" fmla="*/ 1764328 h 2172203"/>
                  <a:gd name="connsiteX5" fmla="*/ 2657398 w 3137584"/>
                  <a:gd name="connsiteY5" fmla="*/ 2172203 h 2172203"/>
                  <a:gd name="connsiteX6" fmla="*/ 0 w 3137584"/>
                  <a:gd name="connsiteY6" fmla="*/ 691619 h 217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84" h="2172203">
                    <a:moveTo>
                      <a:pt x="0" y="691619"/>
                    </a:moveTo>
                    <a:lnTo>
                      <a:pt x="2108828" y="0"/>
                    </a:lnTo>
                    <a:lnTo>
                      <a:pt x="2005599" y="997091"/>
                    </a:lnTo>
                    <a:lnTo>
                      <a:pt x="2892516" y="1385334"/>
                    </a:lnTo>
                    <a:lnTo>
                      <a:pt x="3137584" y="1764328"/>
                    </a:lnTo>
                    <a:lnTo>
                      <a:pt x="2657398" y="2172203"/>
                    </a:lnTo>
                    <a:lnTo>
                      <a:pt x="0" y="69161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1" name="六角形 7"/>
              <p:cNvSpPr/>
              <p:nvPr/>
            </p:nvSpPr>
            <p:spPr>
              <a:xfrm>
                <a:off x="1159997" y="3087587"/>
                <a:ext cx="3351404" cy="3365749"/>
              </a:xfrm>
              <a:custGeom>
                <a:avLst/>
                <a:gdLst>
                  <a:gd name="connsiteX0" fmla="*/ 0 w 936663"/>
                  <a:gd name="connsiteY0" fmla="*/ 485205 h 970410"/>
                  <a:gd name="connsiteX1" fmla="*/ 234166 w 936663"/>
                  <a:gd name="connsiteY1" fmla="*/ 0 h 970410"/>
                  <a:gd name="connsiteX2" fmla="*/ 702497 w 936663"/>
                  <a:gd name="connsiteY2" fmla="*/ 0 h 970410"/>
                  <a:gd name="connsiteX3" fmla="*/ 936663 w 936663"/>
                  <a:gd name="connsiteY3" fmla="*/ 485205 h 970410"/>
                  <a:gd name="connsiteX4" fmla="*/ 702497 w 936663"/>
                  <a:gd name="connsiteY4" fmla="*/ 970410 h 970410"/>
                  <a:gd name="connsiteX5" fmla="*/ 234166 w 936663"/>
                  <a:gd name="connsiteY5" fmla="*/ 970410 h 970410"/>
                  <a:gd name="connsiteX6" fmla="*/ 0 w 936663"/>
                  <a:gd name="connsiteY6" fmla="*/ 485205 h 970410"/>
                  <a:gd name="connsiteX0" fmla="*/ 0 w 1110121"/>
                  <a:gd name="connsiteY0" fmla="*/ 485205 h 1730574"/>
                  <a:gd name="connsiteX1" fmla="*/ 234166 w 1110121"/>
                  <a:gd name="connsiteY1" fmla="*/ 0 h 1730574"/>
                  <a:gd name="connsiteX2" fmla="*/ 702497 w 1110121"/>
                  <a:gd name="connsiteY2" fmla="*/ 0 h 1730574"/>
                  <a:gd name="connsiteX3" fmla="*/ 936663 w 1110121"/>
                  <a:gd name="connsiteY3" fmla="*/ 485205 h 1730574"/>
                  <a:gd name="connsiteX4" fmla="*/ 1110121 w 1110121"/>
                  <a:gd name="connsiteY4" fmla="*/ 1730574 h 1730574"/>
                  <a:gd name="connsiteX5" fmla="*/ 234166 w 1110121"/>
                  <a:gd name="connsiteY5" fmla="*/ 970410 h 1730574"/>
                  <a:gd name="connsiteX6" fmla="*/ 0 w 1110121"/>
                  <a:gd name="connsiteY6" fmla="*/ 485205 h 1730574"/>
                  <a:gd name="connsiteX0" fmla="*/ 0 w 1412971"/>
                  <a:gd name="connsiteY0" fmla="*/ 485205 h 3416155"/>
                  <a:gd name="connsiteX1" fmla="*/ 234166 w 1412971"/>
                  <a:gd name="connsiteY1" fmla="*/ 0 h 3416155"/>
                  <a:gd name="connsiteX2" fmla="*/ 702497 w 1412971"/>
                  <a:gd name="connsiteY2" fmla="*/ 0 h 3416155"/>
                  <a:gd name="connsiteX3" fmla="*/ 936663 w 1412971"/>
                  <a:gd name="connsiteY3" fmla="*/ 485205 h 3416155"/>
                  <a:gd name="connsiteX4" fmla="*/ 1110121 w 1412971"/>
                  <a:gd name="connsiteY4" fmla="*/ 1730574 h 3416155"/>
                  <a:gd name="connsiteX5" fmla="*/ 1412971 w 1412971"/>
                  <a:gd name="connsiteY5" fmla="*/ 3416155 h 3416155"/>
                  <a:gd name="connsiteX6" fmla="*/ 0 w 1412971"/>
                  <a:gd name="connsiteY6" fmla="*/ 485205 h 3416155"/>
                  <a:gd name="connsiteX0" fmla="*/ 0 w 1941781"/>
                  <a:gd name="connsiteY0" fmla="*/ 3426708 h 3426708"/>
                  <a:gd name="connsiteX1" fmla="*/ 762976 w 1941781"/>
                  <a:gd name="connsiteY1" fmla="*/ 0 h 3426708"/>
                  <a:gd name="connsiteX2" fmla="*/ 1231307 w 1941781"/>
                  <a:gd name="connsiteY2" fmla="*/ 0 h 3426708"/>
                  <a:gd name="connsiteX3" fmla="*/ 1465473 w 1941781"/>
                  <a:gd name="connsiteY3" fmla="*/ 485205 h 3426708"/>
                  <a:gd name="connsiteX4" fmla="*/ 1638931 w 1941781"/>
                  <a:gd name="connsiteY4" fmla="*/ 1730574 h 3426708"/>
                  <a:gd name="connsiteX5" fmla="*/ 1941781 w 1941781"/>
                  <a:gd name="connsiteY5" fmla="*/ 3416155 h 3426708"/>
                  <a:gd name="connsiteX6" fmla="*/ 0 w 1941781"/>
                  <a:gd name="connsiteY6" fmla="*/ 3426708 h 3426708"/>
                  <a:gd name="connsiteX0" fmla="*/ 8205 w 1949986"/>
                  <a:gd name="connsiteY0" fmla="*/ 4010602 h 4010602"/>
                  <a:gd name="connsiteX1" fmla="*/ 0 w 1949986"/>
                  <a:gd name="connsiteY1" fmla="*/ 0 h 4010602"/>
                  <a:gd name="connsiteX2" fmla="*/ 1239512 w 1949986"/>
                  <a:gd name="connsiteY2" fmla="*/ 583894 h 4010602"/>
                  <a:gd name="connsiteX3" fmla="*/ 1473678 w 1949986"/>
                  <a:gd name="connsiteY3" fmla="*/ 1069099 h 4010602"/>
                  <a:gd name="connsiteX4" fmla="*/ 1647136 w 1949986"/>
                  <a:gd name="connsiteY4" fmla="*/ 2314468 h 4010602"/>
                  <a:gd name="connsiteX5" fmla="*/ 1949986 w 1949986"/>
                  <a:gd name="connsiteY5" fmla="*/ 4000049 h 4010602"/>
                  <a:gd name="connsiteX6" fmla="*/ 8205 w 1949986"/>
                  <a:gd name="connsiteY6" fmla="*/ 4010602 h 4010602"/>
                  <a:gd name="connsiteX0" fmla="*/ 8205 w 2751635"/>
                  <a:gd name="connsiteY0" fmla="*/ 4010602 h 4010602"/>
                  <a:gd name="connsiteX1" fmla="*/ 0 w 2751635"/>
                  <a:gd name="connsiteY1" fmla="*/ 0 h 4010602"/>
                  <a:gd name="connsiteX2" fmla="*/ 1239512 w 2751635"/>
                  <a:gd name="connsiteY2" fmla="*/ 583894 h 4010602"/>
                  <a:gd name="connsiteX3" fmla="*/ 2751635 w 2751635"/>
                  <a:gd name="connsiteY3" fmla="*/ 1818246 h 4010602"/>
                  <a:gd name="connsiteX4" fmla="*/ 1647136 w 2751635"/>
                  <a:gd name="connsiteY4" fmla="*/ 2314468 h 4010602"/>
                  <a:gd name="connsiteX5" fmla="*/ 1949986 w 2751635"/>
                  <a:gd name="connsiteY5" fmla="*/ 4000049 h 4010602"/>
                  <a:gd name="connsiteX6" fmla="*/ 8205 w 2751635"/>
                  <a:gd name="connsiteY6" fmla="*/ 4010602 h 4010602"/>
                  <a:gd name="connsiteX0" fmla="*/ 8205 w 2751635"/>
                  <a:gd name="connsiteY0" fmla="*/ 4010602 h 4010602"/>
                  <a:gd name="connsiteX1" fmla="*/ 0 w 2751635"/>
                  <a:gd name="connsiteY1" fmla="*/ 0 h 4010602"/>
                  <a:gd name="connsiteX2" fmla="*/ 1239512 w 2751635"/>
                  <a:gd name="connsiteY2" fmla="*/ 583894 h 4010602"/>
                  <a:gd name="connsiteX3" fmla="*/ 2751635 w 2751635"/>
                  <a:gd name="connsiteY3" fmla="*/ 1818246 h 4010602"/>
                  <a:gd name="connsiteX4" fmla="*/ 1415782 w 2751635"/>
                  <a:gd name="connsiteY4" fmla="*/ 2094130 h 4010602"/>
                  <a:gd name="connsiteX5" fmla="*/ 1949986 w 2751635"/>
                  <a:gd name="connsiteY5" fmla="*/ 4000049 h 4010602"/>
                  <a:gd name="connsiteX6" fmla="*/ 8205 w 2751635"/>
                  <a:gd name="connsiteY6" fmla="*/ 4010602 h 4010602"/>
                  <a:gd name="connsiteX0" fmla="*/ 8205 w 2751635"/>
                  <a:gd name="connsiteY0" fmla="*/ 4010602 h 4010602"/>
                  <a:gd name="connsiteX1" fmla="*/ 0 w 2751635"/>
                  <a:gd name="connsiteY1" fmla="*/ 0 h 4010602"/>
                  <a:gd name="connsiteX2" fmla="*/ 1239512 w 2751635"/>
                  <a:gd name="connsiteY2" fmla="*/ 583894 h 4010602"/>
                  <a:gd name="connsiteX3" fmla="*/ 2751635 w 2751635"/>
                  <a:gd name="connsiteY3" fmla="*/ 1818246 h 4010602"/>
                  <a:gd name="connsiteX4" fmla="*/ 1625102 w 2751635"/>
                  <a:gd name="connsiteY4" fmla="*/ 2281417 h 4010602"/>
                  <a:gd name="connsiteX5" fmla="*/ 1949986 w 2751635"/>
                  <a:gd name="connsiteY5" fmla="*/ 4000049 h 4010602"/>
                  <a:gd name="connsiteX6" fmla="*/ 8205 w 2751635"/>
                  <a:gd name="connsiteY6" fmla="*/ 4010602 h 4010602"/>
                  <a:gd name="connsiteX0" fmla="*/ 8205 w 3464919"/>
                  <a:gd name="connsiteY0" fmla="*/ 4010602 h 4010602"/>
                  <a:gd name="connsiteX1" fmla="*/ 0 w 3464919"/>
                  <a:gd name="connsiteY1" fmla="*/ 0 h 4010602"/>
                  <a:gd name="connsiteX2" fmla="*/ 3464919 w 3464919"/>
                  <a:gd name="connsiteY2" fmla="*/ 11017 h 4010602"/>
                  <a:gd name="connsiteX3" fmla="*/ 2751635 w 3464919"/>
                  <a:gd name="connsiteY3" fmla="*/ 1818246 h 4010602"/>
                  <a:gd name="connsiteX4" fmla="*/ 1625102 w 3464919"/>
                  <a:gd name="connsiteY4" fmla="*/ 2281417 h 4010602"/>
                  <a:gd name="connsiteX5" fmla="*/ 1949986 w 3464919"/>
                  <a:gd name="connsiteY5" fmla="*/ 4000049 h 4010602"/>
                  <a:gd name="connsiteX6" fmla="*/ 8205 w 3464919"/>
                  <a:gd name="connsiteY6" fmla="*/ 4010602 h 4010602"/>
                  <a:gd name="connsiteX0" fmla="*/ 8205 w 3464919"/>
                  <a:gd name="connsiteY0" fmla="*/ 4010602 h 4012074"/>
                  <a:gd name="connsiteX1" fmla="*/ 0 w 3464919"/>
                  <a:gd name="connsiteY1" fmla="*/ 0 h 4012074"/>
                  <a:gd name="connsiteX2" fmla="*/ 3464919 w 3464919"/>
                  <a:gd name="connsiteY2" fmla="*/ 11017 h 4012074"/>
                  <a:gd name="connsiteX3" fmla="*/ 2751635 w 3464919"/>
                  <a:gd name="connsiteY3" fmla="*/ 1818246 h 4012074"/>
                  <a:gd name="connsiteX4" fmla="*/ 1625102 w 3464919"/>
                  <a:gd name="connsiteY4" fmla="*/ 2281417 h 4012074"/>
                  <a:gd name="connsiteX5" fmla="*/ 3351404 w 3464919"/>
                  <a:gd name="connsiteY5" fmla="*/ 4012074 h 4012074"/>
                  <a:gd name="connsiteX6" fmla="*/ 8205 w 3464919"/>
                  <a:gd name="connsiteY6" fmla="*/ 4010602 h 4012074"/>
                  <a:gd name="connsiteX0" fmla="*/ 8205 w 3464919"/>
                  <a:gd name="connsiteY0" fmla="*/ 4010602 h 4012074"/>
                  <a:gd name="connsiteX1" fmla="*/ 0 w 3464919"/>
                  <a:gd name="connsiteY1" fmla="*/ 0 h 4012074"/>
                  <a:gd name="connsiteX2" fmla="*/ 3464919 w 3464919"/>
                  <a:gd name="connsiteY2" fmla="*/ 11017 h 4012074"/>
                  <a:gd name="connsiteX3" fmla="*/ 2751635 w 3464919"/>
                  <a:gd name="connsiteY3" fmla="*/ 1818246 h 4012074"/>
                  <a:gd name="connsiteX4" fmla="*/ 2609076 w 3464919"/>
                  <a:gd name="connsiteY4" fmla="*/ 2762429 h 4012074"/>
                  <a:gd name="connsiteX5" fmla="*/ 3351404 w 3464919"/>
                  <a:gd name="connsiteY5" fmla="*/ 4012074 h 4012074"/>
                  <a:gd name="connsiteX6" fmla="*/ 8205 w 3464919"/>
                  <a:gd name="connsiteY6" fmla="*/ 4010602 h 4012074"/>
                  <a:gd name="connsiteX0" fmla="*/ 8205 w 3464919"/>
                  <a:gd name="connsiteY0" fmla="*/ 4010602 h 4012074"/>
                  <a:gd name="connsiteX1" fmla="*/ 0 w 3464919"/>
                  <a:gd name="connsiteY1" fmla="*/ 0 h 4012074"/>
                  <a:gd name="connsiteX2" fmla="*/ 3464919 w 3464919"/>
                  <a:gd name="connsiteY2" fmla="*/ 11017 h 4012074"/>
                  <a:gd name="connsiteX3" fmla="*/ 3268470 w 3464919"/>
                  <a:gd name="connsiteY3" fmla="*/ 2299257 h 4012074"/>
                  <a:gd name="connsiteX4" fmla="*/ 2609076 w 3464919"/>
                  <a:gd name="connsiteY4" fmla="*/ 2762429 h 4012074"/>
                  <a:gd name="connsiteX5" fmla="*/ 3351404 w 3464919"/>
                  <a:gd name="connsiteY5" fmla="*/ 4012074 h 4012074"/>
                  <a:gd name="connsiteX6" fmla="*/ 8205 w 3464919"/>
                  <a:gd name="connsiteY6" fmla="*/ 4010602 h 4012074"/>
                  <a:gd name="connsiteX0" fmla="*/ 8205 w 3351404"/>
                  <a:gd name="connsiteY0" fmla="*/ 4010602 h 4012074"/>
                  <a:gd name="connsiteX1" fmla="*/ 0 w 3351404"/>
                  <a:gd name="connsiteY1" fmla="*/ 0 h 4012074"/>
                  <a:gd name="connsiteX2" fmla="*/ 2639971 w 3351404"/>
                  <a:gd name="connsiteY2" fmla="*/ 1393926 h 4012074"/>
                  <a:gd name="connsiteX3" fmla="*/ 3268470 w 3351404"/>
                  <a:gd name="connsiteY3" fmla="*/ 2299257 h 4012074"/>
                  <a:gd name="connsiteX4" fmla="*/ 2609076 w 3351404"/>
                  <a:gd name="connsiteY4" fmla="*/ 2762429 h 4012074"/>
                  <a:gd name="connsiteX5" fmla="*/ 3351404 w 3351404"/>
                  <a:gd name="connsiteY5" fmla="*/ 4012074 h 4012074"/>
                  <a:gd name="connsiteX6" fmla="*/ 8205 w 3351404"/>
                  <a:gd name="connsiteY6" fmla="*/ 4010602 h 4012074"/>
                  <a:gd name="connsiteX0" fmla="*/ 0 w 3343199"/>
                  <a:gd name="connsiteY0" fmla="*/ 3024527 h 3025999"/>
                  <a:gd name="connsiteX1" fmla="*/ 3112682 w 3343199"/>
                  <a:gd name="connsiteY1" fmla="*/ 0 h 3025999"/>
                  <a:gd name="connsiteX2" fmla="*/ 2631766 w 3343199"/>
                  <a:gd name="connsiteY2" fmla="*/ 407851 h 3025999"/>
                  <a:gd name="connsiteX3" fmla="*/ 3260265 w 3343199"/>
                  <a:gd name="connsiteY3" fmla="*/ 1313182 h 3025999"/>
                  <a:gd name="connsiteX4" fmla="*/ 2600871 w 3343199"/>
                  <a:gd name="connsiteY4" fmla="*/ 1776354 h 3025999"/>
                  <a:gd name="connsiteX5" fmla="*/ 3343199 w 3343199"/>
                  <a:gd name="connsiteY5" fmla="*/ 3025999 h 3025999"/>
                  <a:gd name="connsiteX6" fmla="*/ 0 w 3343199"/>
                  <a:gd name="connsiteY6" fmla="*/ 3024527 h 3025999"/>
                  <a:gd name="connsiteX0" fmla="*/ 8205 w 3351404"/>
                  <a:gd name="connsiteY0" fmla="*/ 4070727 h 4072199"/>
                  <a:gd name="connsiteX1" fmla="*/ 0 w 3351404"/>
                  <a:gd name="connsiteY1" fmla="*/ 0 h 4072199"/>
                  <a:gd name="connsiteX2" fmla="*/ 2639971 w 3351404"/>
                  <a:gd name="connsiteY2" fmla="*/ 1454051 h 4072199"/>
                  <a:gd name="connsiteX3" fmla="*/ 3268470 w 3351404"/>
                  <a:gd name="connsiteY3" fmla="*/ 2359382 h 4072199"/>
                  <a:gd name="connsiteX4" fmla="*/ 2609076 w 3351404"/>
                  <a:gd name="connsiteY4" fmla="*/ 2822554 h 4072199"/>
                  <a:gd name="connsiteX5" fmla="*/ 3351404 w 3351404"/>
                  <a:gd name="connsiteY5" fmla="*/ 4072199 h 4072199"/>
                  <a:gd name="connsiteX6" fmla="*/ 8205 w 3351404"/>
                  <a:gd name="connsiteY6" fmla="*/ 4070727 h 407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1404" h="4072199">
                    <a:moveTo>
                      <a:pt x="8205" y="4070727"/>
                    </a:moveTo>
                    <a:lnTo>
                      <a:pt x="0" y="0"/>
                    </a:lnTo>
                    <a:lnTo>
                      <a:pt x="2639971" y="1454051"/>
                    </a:lnTo>
                    <a:lnTo>
                      <a:pt x="3268470" y="2359382"/>
                    </a:lnTo>
                    <a:lnTo>
                      <a:pt x="2609076" y="2822554"/>
                    </a:lnTo>
                    <a:lnTo>
                      <a:pt x="3351404" y="4072199"/>
                    </a:lnTo>
                    <a:lnTo>
                      <a:pt x="8205" y="4070727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195" name="直線矢印コネクタ 194"/>
            <p:cNvCxnSpPr/>
            <p:nvPr/>
          </p:nvCxnSpPr>
          <p:spPr>
            <a:xfrm flipV="1">
              <a:off x="1167601" y="2314001"/>
              <a:ext cx="0" cy="442736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直線矢印コネクタ 195"/>
            <p:cNvCxnSpPr/>
            <p:nvPr/>
          </p:nvCxnSpPr>
          <p:spPr>
            <a:xfrm>
              <a:off x="1090009" y="6461744"/>
              <a:ext cx="6641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>
              <a:off x="1167601" y="3085627"/>
              <a:ext cx="1426512" cy="46937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2216426" y="3548270"/>
              <a:ext cx="407504" cy="92433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 flipH="1">
              <a:off x="1172817" y="4462671"/>
              <a:ext cx="1033670" cy="17890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>
              <a:off x="2236304" y="4462670"/>
              <a:ext cx="308113" cy="8945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2524539" y="4323523"/>
              <a:ext cx="1321904" cy="21866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3836504" y="3935896"/>
              <a:ext cx="457200" cy="38762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 flipH="1" flipV="1">
              <a:off x="4055167" y="3677480"/>
              <a:ext cx="238537" cy="27829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H="1" flipV="1">
              <a:off x="3170583" y="3329610"/>
              <a:ext cx="884582" cy="33792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H="1">
              <a:off x="2604052" y="3319670"/>
              <a:ext cx="566529" cy="23853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>
              <a:off x="3160643" y="2633870"/>
              <a:ext cx="99393" cy="70567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 flipH="1">
              <a:off x="4065104" y="2604052"/>
              <a:ext cx="1143001" cy="106348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>
              <a:off x="5227983" y="2613991"/>
              <a:ext cx="616226" cy="79513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 flipV="1">
              <a:off x="5854148" y="3399183"/>
              <a:ext cx="1560443" cy="1987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H="1">
              <a:off x="5436704" y="3419061"/>
              <a:ext cx="397566" cy="59634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>
              <a:off x="4293704" y="3965713"/>
              <a:ext cx="1143000" cy="3975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>
              <a:off x="6231835" y="4462670"/>
              <a:ext cx="1152939" cy="3975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5585793" y="4214191"/>
              <a:ext cx="655981" cy="24847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 flipV="1">
              <a:off x="6132443" y="5615609"/>
              <a:ext cx="1272209" cy="1987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6062869" y="5645426"/>
              <a:ext cx="59635" cy="79513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 flipH="1" flipV="1">
              <a:off x="5754757" y="5555975"/>
              <a:ext cx="377686" cy="7951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flipH="1">
              <a:off x="4452730" y="5555974"/>
              <a:ext cx="1282149" cy="77525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>
              <a:off x="3786810" y="5466522"/>
              <a:ext cx="655981" cy="89452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>
              <a:off x="3369365" y="5396948"/>
              <a:ext cx="387626" cy="4969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V="1">
              <a:off x="2912165" y="5377069"/>
              <a:ext cx="427381" cy="22860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>
              <a:off x="1202635" y="5506278"/>
              <a:ext cx="1729408" cy="8945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V="1">
              <a:off x="2623930" y="5615609"/>
              <a:ext cx="288235" cy="81500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H="1" flipV="1">
              <a:off x="2514601" y="4542184"/>
              <a:ext cx="844825" cy="84482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>
              <a:off x="5446643" y="4035287"/>
              <a:ext cx="149087" cy="18884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5" name="直線コネクタ 224"/>
            <p:cNvCxnSpPr/>
            <p:nvPr/>
          </p:nvCxnSpPr>
          <p:spPr>
            <a:xfrm flipH="1">
              <a:off x="4731026" y="4214191"/>
              <a:ext cx="874644" cy="81500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3836504" y="4333461"/>
              <a:ext cx="596348" cy="70567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4432852" y="5039139"/>
              <a:ext cx="29817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 flipV="1">
              <a:off x="3766930" y="5039139"/>
              <a:ext cx="655984" cy="39756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4780722" y="5059017"/>
              <a:ext cx="914400" cy="40750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 flipH="1">
              <a:off x="5695122" y="4462670"/>
              <a:ext cx="546652" cy="99391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1" name="直線コネクタ 230"/>
            <p:cNvCxnSpPr/>
            <p:nvPr/>
          </p:nvCxnSpPr>
          <p:spPr>
            <a:xfrm flipH="1" flipV="1">
              <a:off x="5695122" y="5476461"/>
              <a:ext cx="39756" cy="7951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2" name="円/楕円 231"/>
            <p:cNvSpPr/>
            <p:nvPr/>
          </p:nvSpPr>
          <p:spPr>
            <a:xfrm>
              <a:off x="4792178" y="3379596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3" name="円/楕円 232"/>
            <p:cNvSpPr/>
            <p:nvPr/>
          </p:nvSpPr>
          <p:spPr>
            <a:xfrm>
              <a:off x="4065104" y="3086806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4" name="円/楕円 233"/>
            <p:cNvSpPr/>
            <p:nvPr/>
          </p:nvSpPr>
          <p:spPr>
            <a:xfrm>
              <a:off x="2237185" y="2998408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5" name="円/楕円 234"/>
            <p:cNvSpPr/>
            <p:nvPr/>
          </p:nvSpPr>
          <p:spPr>
            <a:xfrm>
              <a:off x="1700232" y="3633340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6" name="円/楕円 235"/>
            <p:cNvSpPr/>
            <p:nvPr/>
          </p:nvSpPr>
          <p:spPr>
            <a:xfrm>
              <a:off x="3220069" y="3877269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7" name="円/楕円 236"/>
            <p:cNvSpPr/>
            <p:nvPr/>
          </p:nvSpPr>
          <p:spPr>
            <a:xfrm>
              <a:off x="4594313" y="4483150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8" name="円/楕円 237"/>
            <p:cNvSpPr/>
            <p:nvPr/>
          </p:nvSpPr>
          <p:spPr>
            <a:xfrm>
              <a:off x="3609926" y="4791060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9" name="円/楕円 238"/>
            <p:cNvSpPr/>
            <p:nvPr/>
          </p:nvSpPr>
          <p:spPr>
            <a:xfrm>
              <a:off x="2391882" y="5251513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0" name="円/楕円 239"/>
            <p:cNvSpPr/>
            <p:nvPr/>
          </p:nvSpPr>
          <p:spPr>
            <a:xfrm>
              <a:off x="2313782" y="5779294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1" name="円/楕円 240"/>
            <p:cNvSpPr/>
            <p:nvPr/>
          </p:nvSpPr>
          <p:spPr>
            <a:xfrm>
              <a:off x="3207695" y="5881119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2" name="円/楕円 241"/>
            <p:cNvSpPr/>
            <p:nvPr/>
          </p:nvSpPr>
          <p:spPr>
            <a:xfrm>
              <a:off x="4670168" y="5499789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3" name="円/楕円 242"/>
            <p:cNvSpPr/>
            <p:nvPr/>
          </p:nvSpPr>
          <p:spPr>
            <a:xfrm>
              <a:off x="5488226" y="4821900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4" name="円/楕円 243"/>
            <p:cNvSpPr/>
            <p:nvPr/>
          </p:nvSpPr>
          <p:spPr>
            <a:xfrm>
              <a:off x="6480307" y="3841170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5" name="円/楕円 244"/>
            <p:cNvSpPr/>
            <p:nvPr/>
          </p:nvSpPr>
          <p:spPr>
            <a:xfrm>
              <a:off x="6466521" y="2890257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6" name="円/楕円 245"/>
            <p:cNvSpPr/>
            <p:nvPr/>
          </p:nvSpPr>
          <p:spPr>
            <a:xfrm>
              <a:off x="6362261" y="5007084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7" name="円/楕円 246"/>
            <p:cNvSpPr/>
            <p:nvPr/>
          </p:nvSpPr>
          <p:spPr>
            <a:xfrm>
              <a:off x="6362261" y="6155365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8" name="円/楕円 247"/>
            <p:cNvSpPr/>
            <p:nvPr/>
          </p:nvSpPr>
          <p:spPr>
            <a:xfrm>
              <a:off x="5714189" y="6115609"/>
              <a:ext cx="97978" cy="979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9" name="星 5 248"/>
            <p:cNvSpPr/>
            <p:nvPr/>
          </p:nvSpPr>
          <p:spPr>
            <a:xfrm>
              <a:off x="1627252" y="4511642"/>
              <a:ext cx="374528" cy="374528"/>
            </a:xfrm>
            <a:prstGeom prst="star5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/>
            </a:p>
          </p:txBody>
        </p:sp>
        <p:sp>
          <p:nvSpPr>
            <p:cNvPr id="250" name="円/楕円 249"/>
            <p:cNvSpPr/>
            <p:nvPr/>
          </p:nvSpPr>
          <p:spPr>
            <a:xfrm>
              <a:off x="-121603" y="2800097"/>
              <a:ext cx="3878594" cy="38785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72" name="正方形/長方形 271"/>
          <p:cNvSpPr/>
          <p:nvPr/>
        </p:nvSpPr>
        <p:spPr>
          <a:xfrm>
            <a:off x="5755135" y="5977581"/>
            <a:ext cx="3271379" cy="8264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Select the regions in the original space </a:t>
            </a:r>
          </a:p>
        </p:txBody>
      </p:sp>
      <p:sp>
        <p:nvSpPr>
          <p:cNvPr id="11" name="屈折矢印 10"/>
          <p:cNvSpPr/>
          <p:nvPr/>
        </p:nvSpPr>
        <p:spPr>
          <a:xfrm flipV="1">
            <a:off x="6482882" y="3142586"/>
            <a:ext cx="1237906" cy="1245597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正方形/長方形 250"/>
          <p:cNvSpPr/>
          <p:nvPr/>
        </p:nvSpPr>
        <p:spPr>
          <a:xfrm>
            <a:off x="0" y="1724899"/>
            <a:ext cx="9144000" cy="513310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正方形/長方形 252"/>
          <p:cNvSpPr/>
          <p:nvPr/>
        </p:nvSpPr>
        <p:spPr>
          <a:xfrm>
            <a:off x="912561" y="2751798"/>
            <a:ext cx="7259839" cy="398956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正方形/長方形 254"/>
          <p:cNvSpPr/>
          <p:nvPr/>
        </p:nvSpPr>
        <p:spPr>
          <a:xfrm>
            <a:off x="2329707" y="5388938"/>
            <a:ext cx="4170491" cy="1031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Less accurate</a:t>
            </a: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(More </a:t>
            </a:r>
            <a:r>
              <a:rPr lang="en-US" altLang="ja-JP" sz="2400" dirty="0">
                <a:solidFill>
                  <a:schemeClr val="tx1"/>
                </a:solidFill>
              </a:rPr>
              <a:t>quantization </a:t>
            </a:r>
            <a:r>
              <a:rPr lang="en-US" altLang="ja-JP" sz="2400" dirty="0" smtClean="0">
                <a:solidFill>
                  <a:schemeClr val="tx1"/>
                </a:solidFill>
              </a:rPr>
              <a:t>error)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256" name="正方形/長方形 255"/>
          <p:cNvSpPr/>
          <p:nvPr/>
        </p:nvSpPr>
        <p:spPr>
          <a:xfrm>
            <a:off x="2329708" y="3987368"/>
            <a:ext cx="4166219" cy="665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Much less </a:t>
            </a:r>
            <a:r>
              <a:rPr lang="en-US" altLang="ja-JP" sz="2400" dirty="0">
                <a:solidFill>
                  <a:schemeClr val="tx1"/>
                </a:solidFill>
              </a:rPr>
              <a:t>processing </a:t>
            </a:r>
            <a:r>
              <a:rPr lang="en-US" altLang="ja-JP" sz="2400" dirty="0" smtClean="0">
                <a:solidFill>
                  <a:schemeClr val="tx1"/>
                </a:solidFill>
              </a:rPr>
              <a:t>time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257" name="正方形/長方形 256"/>
          <p:cNvSpPr/>
          <p:nvPr/>
        </p:nvSpPr>
        <p:spPr>
          <a:xfrm>
            <a:off x="2135615" y="3823850"/>
            <a:ext cx="1179817" cy="3951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Pros.</a:t>
            </a:r>
            <a:endParaRPr kumimoji="1" lang="ja-JP" altLang="en-US" sz="2400" dirty="0"/>
          </a:p>
        </p:txBody>
      </p:sp>
      <p:sp>
        <p:nvSpPr>
          <p:cNvPr id="258" name="正方形/長方形 257"/>
          <p:cNvSpPr/>
          <p:nvPr/>
        </p:nvSpPr>
        <p:spPr>
          <a:xfrm>
            <a:off x="2135615" y="5229200"/>
            <a:ext cx="1179817" cy="3951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Cons.</a:t>
            </a:r>
            <a:endParaRPr kumimoji="1" lang="ja-JP" altLang="en-US" sz="2400" dirty="0"/>
          </a:p>
        </p:txBody>
      </p:sp>
      <p:sp>
        <p:nvSpPr>
          <p:cNvPr id="259" name="テキスト ボックス 258"/>
          <p:cNvSpPr txBox="1"/>
          <p:nvPr/>
        </p:nvSpPr>
        <p:spPr>
          <a:xfrm rot="5400000">
            <a:off x="4107665" y="468542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</a:rPr>
              <a:t>&gt;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261" name="正方形/長方形 260"/>
          <p:cNvSpPr/>
          <p:nvPr/>
        </p:nvSpPr>
        <p:spPr>
          <a:xfrm>
            <a:off x="1556714" y="3050349"/>
            <a:ext cx="5971533" cy="450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Indexed by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product quantization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角丸四角形吹き出し 9"/>
              <p:cNvSpPr/>
              <p:nvPr/>
            </p:nvSpPr>
            <p:spPr>
              <a:xfrm>
                <a:off x="2753238" y="1898666"/>
                <a:ext cx="6003794" cy="773606"/>
              </a:xfrm>
              <a:prstGeom prst="wedgeRoundRectCallout">
                <a:avLst>
                  <a:gd name="adj1" fmla="val 9628"/>
                  <a:gd name="adj2" fmla="val 91718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Realize better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ja-JP" sz="3200" b="0" i="0" smtClean="0">
                            <a:latin typeface="Cambria Math" panose="02040503050406030204" pitchFamily="18" charset="0"/>
                          </a:rPr>
                          <m:t>accuracy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3200" b="0" i="0" smtClean="0">
                            <a:latin typeface="Cambria Math" panose="02040503050406030204" pitchFamily="18" charset="0"/>
                          </a:rPr>
                          <m:t>processing</m:t>
                        </m:r>
                        <m:r>
                          <a:rPr kumimoji="1" lang="en-US" altLang="ja-JP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3200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kumimoji="1" lang="en-US" altLang="ja-JP" sz="2400" dirty="0" smtClean="0"/>
                  <a:t> ratio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角丸四角形吹き出し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238" y="1898666"/>
                <a:ext cx="6003794" cy="773606"/>
              </a:xfrm>
              <a:prstGeom prst="wedgeRoundRectCallout">
                <a:avLst>
                  <a:gd name="adj1" fmla="val 9628"/>
                  <a:gd name="adj2" fmla="val 91718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6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/>
      <p:bldP spid="255" grpId="0" animBg="1"/>
      <p:bldP spid="256" grpId="0" animBg="1"/>
      <p:bldP spid="257" grpId="0" animBg="1"/>
      <p:bldP spid="258" grpId="0" animBg="1"/>
      <p:bldP spid="259" grpId="0"/>
      <p:bldP spid="261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Keys to improve performance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Select search regions in subspaces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Find the closest ones in the original space efficiently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A0D0-187E-47D9-AC76-A3535FBBFF99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658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正方形/長方形 506"/>
          <p:cNvSpPr/>
          <p:nvPr/>
        </p:nvSpPr>
        <p:spPr>
          <a:xfrm>
            <a:off x="0" y="6151609"/>
            <a:ext cx="9144000" cy="706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Find the closest search regions</a:t>
            </a:r>
            <a:br>
              <a:rPr lang="en-US" altLang="ja-JP" dirty="0" smtClean="0"/>
            </a:br>
            <a:r>
              <a:rPr lang="en-US" altLang="ja-JP" dirty="0" smtClean="0"/>
              <a:t>in original space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ja-JP" dirty="0" smtClean="0"/>
              <a:t>In the past state-of-the-art (</a:t>
            </a:r>
            <a:r>
              <a:rPr lang="en-US" altLang="ja-JP" dirty="0" smtClean="0">
                <a:solidFill>
                  <a:srgbClr val="FF0000"/>
                </a:solidFill>
              </a:rPr>
              <a:t>IMI, </a:t>
            </a:r>
            <a:r>
              <a:rPr lang="en-US" altLang="ja-JP" dirty="0" err="1" smtClean="0">
                <a:solidFill>
                  <a:srgbClr val="FF0000"/>
                </a:solidFill>
              </a:rPr>
              <a:t>Babenko</a:t>
            </a:r>
            <a:r>
              <a:rPr lang="en-US" altLang="ja-JP" dirty="0" smtClean="0">
                <a:solidFill>
                  <a:srgbClr val="FF0000"/>
                </a:solidFill>
              </a:rPr>
              <a:t> 2012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276" name="正方形/長方形 275"/>
          <p:cNvSpPr/>
          <p:nvPr/>
        </p:nvSpPr>
        <p:spPr>
          <a:xfrm>
            <a:off x="3274800" y="4175267"/>
            <a:ext cx="669126" cy="59581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正方形/長方形 276"/>
          <p:cNvSpPr/>
          <p:nvPr/>
        </p:nvSpPr>
        <p:spPr>
          <a:xfrm>
            <a:off x="3951792" y="4789549"/>
            <a:ext cx="868178" cy="612216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正方形/長方形 277"/>
          <p:cNvSpPr/>
          <p:nvPr/>
        </p:nvSpPr>
        <p:spPr>
          <a:xfrm>
            <a:off x="1502540" y="2860059"/>
            <a:ext cx="942706" cy="64139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正方形/長方形 278"/>
          <p:cNvSpPr/>
          <p:nvPr/>
        </p:nvSpPr>
        <p:spPr>
          <a:xfrm>
            <a:off x="6774946" y="5459030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0" name="正方形/長方形 279"/>
          <p:cNvSpPr/>
          <p:nvPr/>
        </p:nvSpPr>
        <p:spPr>
          <a:xfrm>
            <a:off x="7192366" y="5459163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1" name="正方形/長方形 280"/>
          <p:cNvSpPr/>
          <p:nvPr/>
        </p:nvSpPr>
        <p:spPr>
          <a:xfrm>
            <a:off x="7606396" y="5459030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2" name="正方形/長方形 281"/>
          <p:cNvSpPr/>
          <p:nvPr/>
        </p:nvSpPr>
        <p:spPr>
          <a:xfrm>
            <a:off x="8026528" y="5459163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3" name="正方形/長方形 282"/>
          <p:cNvSpPr/>
          <p:nvPr/>
        </p:nvSpPr>
        <p:spPr>
          <a:xfrm>
            <a:off x="8446120" y="5459117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15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4" name="正方形/長方形 283"/>
          <p:cNvSpPr/>
          <p:nvPr/>
        </p:nvSpPr>
        <p:spPr>
          <a:xfrm>
            <a:off x="6774946" y="5041926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5" name="正方形/長方形 284"/>
          <p:cNvSpPr/>
          <p:nvPr/>
        </p:nvSpPr>
        <p:spPr>
          <a:xfrm>
            <a:off x="7192366" y="5042059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6" name="正方形/長方形 285"/>
          <p:cNvSpPr/>
          <p:nvPr/>
        </p:nvSpPr>
        <p:spPr>
          <a:xfrm>
            <a:off x="7606396" y="5041926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7" name="正方形/長方形 286"/>
          <p:cNvSpPr/>
          <p:nvPr/>
        </p:nvSpPr>
        <p:spPr>
          <a:xfrm>
            <a:off x="8026528" y="5042059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9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8" name="正方形/長方形 287"/>
          <p:cNvSpPr/>
          <p:nvPr/>
        </p:nvSpPr>
        <p:spPr>
          <a:xfrm>
            <a:off x="8446120" y="5042013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16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9" name="正方形/長方形 288"/>
          <p:cNvSpPr/>
          <p:nvPr/>
        </p:nvSpPr>
        <p:spPr>
          <a:xfrm>
            <a:off x="6774946" y="4624822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0" name="正方形/長方形 289"/>
          <p:cNvSpPr/>
          <p:nvPr/>
        </p:nvSpPr>
        <p:spPr>
          <a:xfrm>
            <a:off x="7192366" y="4624955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1" name="正方形/長方形 290"/>
          <p:cNvSpPr/>
          <p:nvPr/>
        </p:nvSpPr>
        <p:spPr>
          <a:xfrm>
            <a:off x="7606396" y="4624822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2" name="正方形/長方形 291"/>
          <p:cNvSpPr/>
          <p:nvPr/>
        </p:nvSpPr>
        <p:spPr>
          <a:xfrm>
            <a:off x="8026528" y="4624955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3" name="正方形/長方形 292"/>
          <p:cNvSpPr/>
          <p:nvPr/>
        </p:nvSpPr>
        <p:spPr>
          <a:xfrm>
            <a:off x="8446120" y="4624909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4" name="正方形/長方形 293"/>
          <p:cNvSpPr/>
          <p:nvPr/>
        </p:nvSpPr>
        <p:spPr>
          <a:xfrm>
            <a:off x="6774946" y="4207718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5" name="正方形/長方形 294"/>
          <p:cNvSpPr/>
          <p:nvPr/>
        </p:nvSpPr>
        <p:spPr>
          <a:xfrm>
            <a:off x="7192366" y="4207851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6" name="正方形/長方形 295"/>
          <p:cNvSpPr/>
          <p:nvPr/>
        </p:nvSpPr>
        <p:spPr>
          <a:xfrm>
            <a:off x="7606396" y="4207718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7" name="正方形/長方形 296"/>
          <p:cNvSpPr/>
          <p:nvPr/>
        </p:nvSpPr>
        <p:spPr>
          <a:xfrm>
            <a:off x="8026528" y="4207851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8" name="正方形/長方形 297"/>
          <p:cNvSpPr/>
          <p:nvPr/>
        </p:nvSpPr>
        <p:spPr>
          <a:xfrm>
            <a:off x="8446120" y="4207805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9" name="正方形/長方形 298"/>
          <p:cNvSpPr/>
          <p:nvPr/>
        </p:nvSpPr>
        <p:spPr>
          <a:xfrm>
            <a:off x="6774946" y="3790614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11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0" name="正方形/長方形 299"/>
          <p:cNvSpPr/>
          <p:nvPr/>
        </p:nvSpPr>
        <p:spPr>
          <a:xfrm>
            <a:off x="7192366" y="3790747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1" name="正方形/長方形 300"/>
          <p:cNvSpPr/>
          <p:nvPr/>
        </p:nvSpPr>
        <p:spPr>
          <a:xfrm>
            <a:off x="7606396" y="3790614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2" name="正方形/長方形 301"/>
          <p:cNvSpPr/>
          <p:nvPr/>
        </p:nvSpPr>
        <p:spPr>
          <a:xfrm>
            <a:off x="8026528" y="3790747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3" name="正方形/長方形 302"/>
          <p:cNvSpPr/>
          <p:nvPr/>
        </p:nvSpPr>
        <p:spPr>
          <a:xfrm>
            <a:off x="8446120" y="3790701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08" name="直線コネクタ 307"/>
          <p:cNvCxnSpPr/>
          <p:nvPr/>
        </p:nvCxnSpPr>
        <p:spPr>
          <a:xfrm>
            <a:off x="7192366" y="3789040"/>
            <a:ext cx="0" cy="2093004"/>
          </a:xfrm>
          <a:prstGeom prst="line">
            <a:avLst/>
          </a:prstGeom>
          <a:ln w="381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9" name="直線コネクタ 308"/>
          <p:cNvCxnSpPr/>
          <p:nvPr/>
        </p:nvCxnSpPr>
        <p:spPr>
          <a:xfrm rot="5400000">
            <a:off x="7821439" y="4415095"/>
            <a:ext cx="0" cy="2093004"/>
          </a:xfrm>
          <a:prstGeom prst="line">
            <a:avLst/>
          </a:prstGeom>
          <a:ln w="381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0" name="正方形/長方形 309"/>
          <p:cNvSpPr/>
          <p:nvPr/>
        </p:nvSpPr>
        <p:spPr>
          <a:xfrm>
            <a:off x="3261706" y="4789549"/>
            <a:ext cx="669126" cy="612216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正方形/長方形 310"/>
          <p:cNvSpPr/>
          <p:nvPr/>
        </p:nvSpPr>
        <p:spPr>
          <a:xfrm>
            <a:off x="2438644" y="3514813"/>
            <a:ext cx="820422" cy="64139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正方形/長方形 311"/>
          <p:cNvSpPr/>
          <p:nvPr/>
        </p:nvSpPr>
        <p:spPr>
          <a:xfrm>
            <a:off x="1502540" y="3514813"/>
            <a:ext cx="942706" cy="64139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正方形/長方形 312"/>
          <p:cNvSpPr/>
          <p:nvPr/>
        </p:nvSpPr>
        <p:spPr>
          <a:xfrm>
            <a:off x="2438644" y="4175267"/>
            <a:ext cx="820422" cy="59581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正方形/長方形 313"/>
          <p:cNvSpPr/>
          <p:nvPr/>
        </p:nvSpPr>
        <p:spPr>
          <a:xfrm>
            <a:off x="2438644" y="4783467"/>
            <a:ext cx="820422" cy="61829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正方形/長方形 314"/>
          <p:cNvSpPr/>
          <p:nvPr/>
        </p:nvSpPr>
        <p:spPr>
          <a:xfrm>
            <a:off x="1502540" y="4175267"/>
            <a:ext cx="942706" cy="59581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正方形/長方形 315"/>
          <p:cNvSpPr/>
          <p:nvPr/>
        </p:nvSpPr>
        <p:spPr>
          <a:xfrm>
            <a:off x="1495938" y="4787883"/>
            <a:ext cx="942706" cy="612216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9" name="直線矢印コネクタ 318"/>
          <p:cNvCxnSpPr/>
          <p:nvPr/>
        </p:nvCxnSpPr>
        <p:spPr>
          <a:xfrm flipV="1">
            <a:off x="1495486" y="2722725"/>
            <a:ext cx="0" cy="29050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直線矢印コネクタ 319"/>
          <p:cNvCxnSpPr/>
          <p:nvPr/>
        </p:nvCxnSpPr>
        <p:spPr>
          <a:xfrm>
            <a:off x="1038489" y="5401817"/>
            <a:ext cx="402450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直線コネクタ 320"/>
          <p:cNvCxnSpPr/>
          <p:nvPr/>
        </p:nvCxnSpPr>
        <p:spPr>
          <a:xfrm flipH="1">
            <a:off x="2430789" y="2722182"/>
            <a:ext cx="20406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直線コネクタ 321"/>
          <p:cNvCxnSpPr/>
          <p:nvPr/>
        </p:nvCxnSpPr>
        <p:spPr>
          <a:xfrm>
            <a:off x="3259066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3" name="直線コネクタ 322"/>
          <p:cNvCxnSpPr/>
          <p:nvPr/>
        </p:nvCxnSpPr>
        <p:spPr>
          <a:xfrm flipH="1">
            <a:off x="1504653" y="416288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直線コネクタ 323"/>
          <p:cNvCxnSpPr/>
          <p:nvPr/>
        </p:nvCxnSpPr>
        <p:spPr>
          <a:xfrm flipH="1">
            <a:off x="1504653" y="351047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直線コネクタ 324"/>
          <p:cNvCxnSpPr/>
          <p:nvPr/>
        </p:nvCxnSpPr>
        <p:spPr>
          <a:xfrm flipH="1">
            <a:off x="1504653" y="4776779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直線コネクタ 325"/>
          <p:cNvCxnSpPr/>
          <p:nvPr/>
        </p:nvCxnSpPr>
        <p:spPr>
          <a:xfrm>
            <a:off x="3944209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" name="円/楕円 326"/>
          <p:cNvSpPr/>
          <p:nvPr/>
        </p:nvSpPr>
        <p:spPr>
          <a:xfrm>
            <a:off x="1902015" y="310622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8" name="円/楕円 327"/>
          <p:cNvSpPr/>
          <p:nvPr/>
        </p:nvSpPr>
        <p:spPr>
          <a:xfrm>
            <a:off x="1902015" y="377813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9" name="円/楕円 328"/>
          <p:cNvSpPr/>
          <p:nvPr/>
        </p:nvSpPr>
        <p:spPr>
          <a:xfrm>
            <a:off x="1902015" y="4440296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0" name="円/楕円 329"/>
          <p:cNvSpPr/>
          <p:nvPr/>
        </p:nvSpPr>
        <p:spPr>
          <a:xfrm>
            <a:off x="1902015" y="5046874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1" name="円/楕円 330"/>
          <p:cNvSpPr/>
          <p:nvPr/>
        </p:nvSpPr>
        <p:spPr>
          <a:xfrm>
            <a:off x="2838119" y="310747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2" name="円/楕円 331"/>
          <p:cNvSpPr/>
          <p:nvPr/>
        </p:nvSpPr>
        <p:spPr>
          <a:xfrm>
            <a:off x="2838119" y="3779387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3" name="円/楕円 332"/>
          <p:cNvSpPr/>
          <p:nvPr/>
        </p:nvSpPr>
        <p:spPr>
          <a:xfrm>
            <a:off x="2838119" y="444155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4" name="円/楕円 333"/>
          <p:cNvSpPr/>
          <p:nvPr/>
        </p:nvSpPr>
        <p:spPr>
          <a:xfrm>
            <a:off x="2838119" y="504813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5" name="円/楕円 334"/>
          <p:cNvSpPr/>
          <p:nvPr/>
        </p:nvSpPr>
        <p:spPr>
          <a:xfrm>
            <a:off x="3584169" y="312109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6" name="円/楕円 335"/>
          <p:cNvSpPr/>
          <p:nvPr/>
        </p:nvSpPr>
        <p:spPr>
          <a:xfrm>
            <a:off x="3584169" y="379300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7" name="円/楕円 336"/>
          <p:cNvSpPr/>
          <p:nvPr/>
        </p:nvSpPr>
        <p:spPr>
          <a:xfrm>
            <a:off x="3584169" y="4455165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8" name="円/楕円 337"/>
          <p:cNvSpPr/>
          <p:nvPr/>
        </p:nvSpPr>
        <p:spPr>
          <a:xfrm>
            <a:off x="3584169" y="506174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9" name="円/楕円 338"/>
          <p:cNvSpPr/>
          <p:nvPr/>
        </p:nvSpPr>
        <p:spPr>
          <a:xfrm>
            <a:off x="4350287" y="311519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0" name="円/楕円 339"/>
          <p:cNvSpPr/>
          <p:nvPr/>
        </p:nvSpPr>
        <p:spPr>
          <a:xfrm>
            <a:off x="4350287" y="3787098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1" name="円/楕円 340"/>
          <p:cNvSpPr/>
          <p:nvPr/>
        </p:nvSpPr>
        <p:spPr>
          <a:xfrm>
            <a:off x="4350287" y="444926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2" name="円/楕円 341"/>
          <p:cNvSpPr/>
          <p:nvPr/>
        </p:nvSpPr>
        <p:spPr>
          <a:xfrm>
            <a:off x="4350287" y="505584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4" name="星 5 343"/>
          <p:cNvSpPr/>
          <p:nvPr/>
        </p:nvSpPr>
        <p:spPr>
          <a:xfrm>
            <a:off x="2033530" y="4642052"/>
            <a:ext cx="374528" cy="374528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52" name="角丸四角形吹き出し 351"/>
          <p:cNvSpPr/>
          <p:nvPr/>
        </p:nvSpPr>
        <p:spPr>
          <a:xfrm>
            <a:off x="0" y="1756565"/>
            <a:ext cx="2219989" cy="781991"/>
          </a:xfrm>
          <a:prstGeom prst="wedgeRoundRectCallout">
            <a:avLst>
              <a:gd name="adj1" fmla="val 37567"/>
              <a:gd name="adj2" fmla="val 121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in original 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368" name="直線コネクタ 367"/>
          <p:cNvCxnSpPr>
            <a:stCxn id="520" idx="2"/>
          </p:cNvCxnSpPr>
          <p:nvPr/>
        </p:nvCxnSpPr>
        <p:spPr>
          <a:xfrm>
            <a:off x="1951393" y="5450417"/>
            <a:ext cx="16621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>
            <a:stCxn id="519" idx="2"/>
          </p:cNvCxnSpPr>
          <p:nvPr/>
        </p:nvCxnSpPr>
        <p:spPr>
          <a:xfrm>
            <a:off x="2887497" y="5450417"/>
            <a:ext cx="18929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コネクタ 369"/>
          <p:cNvCxnSpPr>
            <a:stCxn id="518" idx="2"/>
          </p:cNvCxnSpPr>
          <p:nvPr/>
        </p:nvCxnSpPr>
        <p:spPr>
          <a:xfrm>
            <a:off x="3633547" y="5450417"/>
            <a:ext cx="1652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コネクタ 370"/>
          <p:cNvCxnSpPr>
            <a:stCxn id="517" idx="2"/>
          </p:cNvCxnSpPr>
          <p:nvPr/>
        </p:nvCxnSpPr>
        <p:spPr>
          <a:xfrm>
            <a:off x="4399665" y="5450417"/>
            <a:ext cx="2174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コネクタ 371"/>
          <p:cNvCxnSpPr/>
          <p:nvPr/>
        </p:nvCxnSpPr>
        <p:spPr>
          <a:xfrm flipH="1">
            <a:off x="614289" y="4851722"/>
            <a:ext cx="1613056" cy="253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コネクタ 372"/>
          <p:cNvCxnSpPr>
            <a:stCxn id="524" idx="1"/>
          </p:cNvCxnSpPr>
          <p:nvPr/>
        </p:nvCxnSpPr>
        <p:spPr>
          <a:xfrm flipH="1">
            <a:off x="619358" y="5105219"/>
            <a:ext cx="827528" cy="1071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>
            <a:stCxn id="523" idx="1"/>
          </p:cNvCxnSpPr>
          <p:nvPr/>
        </p:nvCxnSpPr>
        <p:spPr>
          <a:xfrm flipH="1">
            <a:off x="614290" y="4498641"/>
            <a:ext cx="832596" cy="10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コネクタ 374"/>
          <p:cNvCxnSpPr>
            <a:stCxn id="522" idx="1"/>
          </p:cNvCxnSpPr>
          <p:nvPr/>
        </p:nvCxnSpPr>
        <p:spPr>
          <a:xfrm flipH="1">
            <a:off x="616172" y="3836476"/>
            <a:ext cx="830714" cy="1247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線コネクタ 375"/>
          <p:cNvCxnSpPr>
            <a:stCxn id="521" idx="1"/>
          </p:cNvCxnSpPr>
          <p:nvPr/>
        </p:nvCxnSpPr>
        <p:spPr>
          <a:xfrm flipH="1">
            <a:off x="614290" y="3164568"/>
            <a:ext cx="832596" cy="107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直線矢印コネクタ 412"/>
          <p:cNvCxnSpPr/>
          <p:nvPr/>
        </p:nvCxnSpPr>
        <p:spPr>
          <a:xfrm>
            <a:off x="1950727" y="5851771"/>
            <a:ext cx="32048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直線矢印コネクタ 414"/>
          <p:cNvCxnSpPr/>
          <p:nvPr/>
        </p:nvCxnSpPr>
        <p:spPr>
          <a:xfrm>
            <a:off x="2243105" y="5851771"/>
            <a:ext cx="67234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直線コネクタ 417"/>
          <p:cNvCxnSpPr/>
          <p:nvPr/>
        </p:nvCxnSpPr>
        <p:spPr>
          <a:xfrm>
            <a:off x="2240878" y="4895287"/>
            <a:ext cx="19817" cy="13640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矢印コネクタ 418"/>
          <p:cNvCxnSpPr/>
          <p:nvPr/>
        </p:nvCxnSpPr>
        <p:spPr>
          <a:xfrm>
            <a:off x="2243105" y="5717278"/>
            <a:ext cx="141599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直線矢印コネクタ 425"/>
          <p:cNvCxnSpPr/>
          <p:nvPr/>
        </p:nvCxnSpPr>
        <p:spPr>
          <a:xfrm>
            <a:off x="2243105" y="5563970"/>
            <a:ext cx="218732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テキスト ボックス 427"/>
          <p:cNvSpPr txBox="1"/>
          <p:nvPr/>
        </p:nvSpPr>
        <p:spPr>
          <a:xfrm>
            <a:off x="1952589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29" name="テキスト ボックス 428"/>
          <p:cNvSpPr txBox="1"/>
          <p:nvPr/>
        </p:nvSpPr>
        <p:spPr>
          <a:xfrm>
            <a:off x="2421862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30" name="テキスト ボックス 429"/>
          <p:cNvSpPr txBox="1"/>
          <p:nvPr/>
        </p:nvSpPr>
        <p:spPr>
          <a:xfrm>
            <a:off x="3106518" y="5749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31" name="テキスト ボックス 430"/>
          <p:cNvSpPr txBox="1"/>
          <p:nvPr/>
        </p:nvSpPr>
        <p:spPr>
          <a:xfrm>
            <a:off x="3812522" y="554346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cxnSp>
        <p:nvCxnSpPr>
          <p:cNvPr id="433" name="直線矢印コネクタ 432"/>
          <p:cNvCxnSpPr/>
          <p:nvPr/>
        </p:nvCxnSpPr>
        <p:spPr>
          <a:xfrm>
            <a:off x="1317548" y="3180754"/>
            <a:ext cx="0" cy="170239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直線矢印コネクタ 434"/>
          <p:cNvCxnSpPr/>
          <p:nvPr/>
        </p:nvCxnSpPr>
        <p:spPr>
          <a:xfrm>
            <a:off x="1164068" y="3841988"/>
            <a:ext cx="0" cy="10411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線矢印コネクタ 436"/>
          <p:cNvCxnSpPr/>
          <p:nvPr/>
        </p:nvCxnSpPr>
        <p:spPr>
          <a:xfrm>
            <a:off x="999682" y="4515596"/>
            <a:ext cx="0" cy="3675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線矢印コネクタ 438"/>
          <p:cNvCxnSpPr/>
          <p:nvPr/>
        </p:nvCxnSpPr>
        <p:spPr>
          <a:xfrm>
            <a:off x="999682" y="4851722"/>
            <a:ext cx="0" cy="265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テキスト ボックス 440"/>
          <p:cNvSpPr txBox="1"/>
          <p:nvPr/>
        </p:nvSpPr>
        <p:spPr>
          <a:xfrm>
            <a:off x="663459" y="4821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42" name="テキスト ボックス 441"/>
          <p:cNvSpPr txBox="1"/>
          <p:nvPr/>
        </p:nvSpPr>
        <p:spPr>
          <a:xfrm>
            <a:off x="663459" y="45189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43" name="テキスト ボックス 442"/>
          <p:cNvSpPr txBox="1"/>
          <p:nvPr/>
        </p:nvSpPr>
        <p:spPr>
          <a:xfrm>
            <a:off x="804561" y="39711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44" name="テキスト ボックス 443"/>
          <p:cNvSpPr txBox="1"/>
          <p:nvPr/>
        </p:nvSpPr>
        <p:spPr>
          <a:xfrm>
            <a:off x="896939" y="334592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74" name="角丸四角形吹き出し 473"/>
          <p:cNvSpPr/>
          <p:nvPr/>
        </p:nvSpPr>
        <p:spPr>
          <a:xfrm>
            <a:off x="4066938" y="1747618"/>
            <a:ext cx="5028707" cy="1148964"/>
          </a:xfrm>
          <a:prstGeom prst="wedgeRoundRectCallout">
            <a:avLst>
              <a:gd name="adj1" fmla="val 29643"/>
              <a:gd name="adj2" fmla="val 126751"/>
              <a:gd name="adj3" fmla="val 16667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Search regions are </a:t>
            </a:r>
            <a:r>
              <a:rPr lang="en-US" altLang="ja-JP" sz="2400" dirty="0" smtClean="0">
                <a:solidFill>
                  <a:srgbClr val="FF0000"/>
                </a:solidFill>
              </a:rPr>
              <a:t>selected in the ascending order</a:t>
            </a:r>
            <a:r>
              <a:rPr lang="en-US" altLang="ja-JP" sz="2400" dirty="0" smtClean="0">
                <a:solidFill>
                  <a:schemeClr val="tx1"/>
                </a:solidFill>
              </a:rPr>
              <a:t> of distances in the original 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75" name="角丸四角形 474"/>
          <p:cNvSpPr/>
          <p:nvPr/>
        </p:nvSpPr>
        <p:spPr>
          <a:xfrm>
            <a:off x="1837458" y="6319594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</a:t>
            </a:r>
            <a:r>
              <a:rPr lang="en-US" altLang="ja-JP" sz="2400" dirty="0"/>
              <a:t>2</a:t>
            </a:r>
          </a:p>
        </p:txBody>
      </p:sp>
      <p:sp>
        <p:nvSpPr>
          <p:cNvPr id="476" name="角丸四角形 475"/>
          <p:cNvSpPr/>
          <p:nvPr/>
        </p:nvSpPr>
        <p:spPr>
          <a:xfrm rot="-5400000">
            <a:off x="-700048" y="3868446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1</a:t>
            </a:r>
            <a:endParaRPr lang="en-US" altLang="ja-JP" sz="2400" dirty="0"/>
          </a:p>
        </p:txBody>
      </p:sp>
      <p:sp>
        <p:nvSpPr>
          <p:cNvPr id="478" name="角丸四角形 477"/>
          <p:cNvSpPr/>
          <p:nvPr/>
        </p:nvSpPr>
        <p:spPr>
          <a:xfrm>
            <a:off x="6768960" y="6028292"/>
            <a:ext cx="2091930" cy="785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Distances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subspace </a:t>
            </a:r>
            <a:r>
              <a:rPr lang="en-US" altLang="ja-JP" sz="2400" dirty="0" smtClean="0"/>
              <a:t>2</a:t>
            </a:r>
            <a:endParaRPr lang="en-US" altLang="ja-JP" sz="2400" dirty="0"/>
          </a:p>
        </p:txBody>
      </p:sp>
      <p:sp>
        <p:nvSpPr>
          <p:cNvPr id="481" name="角丸四角形 480"/>
          <p:cNvSpPr/>
          <p:nvPr/>
        </p:nvSpPr>
        <p:spPr>
          <a:xfrm rot="16200000">
            <a:off x="5139030" y="4443844"/>
            <a:ext cx="2091600" cy="78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Distances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subspace </a:t>
            </a:r>
            <a:r>
              <a:rPr lang="en-US" altLang="ja-JP" sz="2400" dirty="0" smtClean="0"/>
              <a:t>1</a:t>
            </a:r>
            <a:endParaRPr lang="en-US" altLang="ja-JP" sz="2400" dirty="0"/>
          </a:p>
        </p:txBody>
      </p:sp>
      <p:sp>
        <p:nvSpPr>
          <p:cNvPr id="517" name="正方形/長方形 516"/>
          <p:cNvSpPr/>
          <p:nvPr/>
        </p:nvSpPr>
        <p:spPr>
          <a:xfrm>
            <a:off x="4351065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8" name="正方形/長方形 517"/>
          <p:cNvSpPr/>
          <p:nvPr/>
        </p:nvSpPr>
        <p:spPr>
          <a:xfrm>
            <a:off x="358494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9" name="正方形/長方形 518"/>
          <p:cNvSpPr/>
          <p:nvPr/>
        </p:nvSpPr>
        <p:spPr>
          <a:xfrm>
            <a:off x="283889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0" name="正方形/長方形 519"/>
          <p:cNvSpPr/>
          <p:nvPr/>
        </p:nvSpPr>
        <p:spPr>
          <a:xfrm>
            <a:off x="1902793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1" name="正方形/長方形 520"/>
          <p:cNvSpPr/>
          <p:nvPr/>
        </p:nvSpPr>
        <p:spPr>
          <a:xfrm>
            <a:off x="1446886" y="3115968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2" name="正方形/長方形 521"/>
          <p:cNvSpPr/>
          <p:nvPr/>
        </p:nvSpPr>
        <p:spPr>
          <a:xfrm>
            <a:off x="1446886" y="3787876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3" name="正方形/長方形 522"/>
          <p:cNvSpPr/>
          <p:nvPr/>
        </p:nvSpPr>
        <p:spPr>
          <a:xfrm>
            <a:off x="1446886" y="4450041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4" name="正方形/長方形 523"/>
          <p:cNvSpPr/>
          <p:nvPr/>
        </p:nvSpPr>
        <p:spPr>
          <a:xfrm>
            <a:off x="1446886" y="5056619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7" name="角丸四角形吹き出し 536"/>
          <p:cNvSpPr/>
          <p:nvPr/>
        </p:nvSpPr>
        <p:spPr>
          <a:xfrm>
            <a:off x="23511" y="5740455"/>
            <a:ext cx="1779853" cy="773547"/>
          </a:xfrm>
          <a:prstGeom prst="wedgeRoundRectCallout">
            <a:avLst>
              <a:gd name="adj1" fmla="val 57691"/>
              <a:gd name="adj2" fmla="val -882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</a:t>
            </a:r>
            <a:r>
              <a:rPr lang="en-US" altLang="ja-JP" sz="2400" dirty="0" smtClean="0">
                <a:solidFill>
                  <a:schemeClr val="tx1"/>
                </a:solidFill>
              </a:rPr>
              <a:t>in subspace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78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84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88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7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19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25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uiExpand="1" build="allAtOnce" animBg="1"/>
      <p:bldP spid="286" grpId="0" uiExpand="1" build="allAtOnce" animBg="1"/>
      <p:bldP spid="287" grpId="0" uiExpand="1" build="allAtOnce" animBg="1"/>
      <p:bldP spid="288" grpId="0" uiExpand="1" build="allAtOnce" animBg="1"/>
      <p:bldP spid="289" grpId="0" animBg="1"/>
      <p:bldP spid="290" grpId="0" uiExpand="1" build="allAtOnce" animBg="1"/>
      <p:bldP spid="291" grpId="0" uiExpand="1" build="allAtOnce" animBg="1"/>
      <p:bldP spid="292" grpId="0" uiExpand="1" build="allAtOnce" animBg="1"/>
      <p:bldP spid="293" grpId="0" animBg="1"/>
      <p:bldP spid="294" grpId="0" animBg="1"/>
      <p:bldP spid="295" grpId="0" uiExpand="1" build="allAtOnce" animBg="1"/>
      <p:bldP spid="296" grpId="0" uiExpand="1" build="allAtOnce" animBg="1"/>
      <p:bldP spid="297" grpId="0" animBg="1"/>
      <p:bldP spid="298" grpId="0" animBg="1"/>
      <p:bldP spid="299" grpId="0" animBg="1"/>
      <p:bldP spid="300" grpId="0" uiExpand="1" build="allAtOnce" animBg="1"/>
      <p:bldP spid="301" grpId="0" animBg="1"/>
      <p:bldP spid="302" grpId="0" animBg="1"/>
      <p:bldP spid="303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44" grpId="0" animBg="1"/>
      <p:bldP spid="428" grpId="0"/>
      <p:bldP spid="429" grpId="0"/>
      <p:bldP spid="430" grpId="0"/>
      <p:bldP spid="431" grpId="0"/>
      <p:bldP spid="441" grpId="0"/>
      <p:bldP spid="442" grpId="0"/>
      <p:bldP spid="443" grpId="0"/>
      <p:bldP spid="444" grpId="0"/>
      <p:bldP spid="474" grpId="0" animBg="1"/>
      <p:bldP spid="478" grpId="0" animBg="1"/>
      <p:bldP spid="4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正方形/長方形 506"/>
          <p:cNvSpPr/>
          <p:nvPr/>
        </p:nvSpPr>
        <p:spPr>
          <a:xfrm>
            <a:off x="0" y="6151609"/>
            <a:ext cx="9144000" cy="706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Find the closest search regions</a:t>
            </a:r>
            <a:br>
              <a:rPr lang="en-US" altLang="ja-JP" dirty="0" smtClean="0"/>
            </a:br>
            <a:r>
              <a:rPr lang="en-US" altLang="ja-JP" dirty="0" smtClean="0"/>
              <a:t>in original space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ja-JP" dirty="0" smtClean="0"/>
              <a:t>In the past state-of-the-art (</a:t>
            </a:r>
            <a:r>
              <a:rPr lang="en-US" altLang="ja-JP" dirty="0" smtClean="0">
                <a:solidFill>
                  <a:srgbClr val="FF0000"/>
                </a:solidFill>
              </a:rPr>
              <a:t>IMI, </a:t>
            </a:r>
            <a:r>
              <a:rPr lang="en-US" altLang="ja-JP" dirty="0" err="1" smtClean="0">
                <a:solidFill>
                  <a:srgbClr val="FF0000"/>
                </a:solidFill>
              </a:rPr>
              <a:t>Babenko</a:t>
            </a:r>
            <a:r>
              <a:rPr lang="en-US" altLang="ja-JP" dirty="0" smtClean="0">
                <a:solidFill>
                  <a:srgbClr val="FF0000"/>
                </a:solidFill>
              </a:rPr>
              <a:t> 2012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276" name="正方形/長方形 275"/>
          <p:cNvSpPr/>
          <p:nvPr/>
        </p:nvSpPr>
        <p:spPr>
          <a:xfrm>
            <a:off x="3274800" y="4175267"/>
            <a:ext cx="669126" cy="59581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正方形/長方形 276"/>
          <p:cNvSpPr/>
          <p:nvPr/>
        </p:nvSpPr>
        <p:spPr>
          <a:xfrm>
            <a:off x="3951792" y="4789549"/>
            <a:ext cx="868178" cy="612216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正方形/長方形 277"/>
          <p:cNvSpPr/>
          <p:nvPr/>
        </p:nvSpPr>
        <p:spPr>
          <a:xfrm>
            <a:off x="1502540" y="2860059"/>
            <a:ext cx="942706" cy="64139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正方形/長方形 278"/>
          <p:cNvSpPr/>
          <p:nvPr/>
        </p:nvSpPr>
        <p:spPr>
          <a:xfrm>
            <a:off x="6774946" y="5459030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0" name="正方形/長方形 279"/>
          <p:cNvSpPr/>
          <p:nvPr/>
        </p:nvSpPr>
        <p:spPr>
          <a:xfrm>
            <a:off x="7192366" y="5459163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1" name="正方形/長方形 280"/>
          <p:cNvSpPr/>
          <p:nvPr/>
        </p:nvSpPr>
        <p:spPr>
          <a:xfrm>
            <a:off x="7606396" y="5459030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2" name="正方形/長方形 281"/>
          <p:cNvSpPr/>
          <p:nvPr/>
        </p:nvSpPr>
        <p:spPr>
          <a:xfrm>
            <a:off x="8026528" y="5459163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3" name="正方形/長方形 282"/>
          <p:cNvSpPr/>
          <p:nvPr/>
        </p:nvSpPr>
        <p:spPr>
          <a:xfrm>
            <a:off x="8446120" y="5459117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15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4" name="正方形/長方形 283"/>
          <p:cNvSpPr/>
          <p:nvPr/>
        </p:nvSpPr>
        <p:spPr>
          <a:xfrm>
            <a:off x="6774946" y="5041926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5" name="正方形/長方形 284"/>
          <p:cNvSpPr/>
          <p:nvPr/>
        </p:nvSpPr>
        <p:spPr>
          <a:xfrm>
            <a:off x="7192366" y="5042059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6" name="正方形/長方形 285"/>
          <p:cNvSpPr/>
          <p:nvPr/>
        </p:nvSpPr>
        <p:spPr>
          <a:xfrm>
            <a:off x="7606396" y="5041926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7" name="正方形/長方形 286"/>
          <p:cNvSpPr/>
          <p:nvPr/>
        </p:nvSpPr>
        <p:spPr>
          <a:xfrm>
            <a:off x="8026528" y="5042059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9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8" name="正方形/長方形 287"/>
          <p:cNvSpPr/>
          <p:nvPr/>
        </p:nvSpPr>
        <p:spPr>
          <a:xfrm>
            <a:off x="8446120" y="5042013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16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9" name="正方形/長方形 288"/>
          <p:cNvSpPr/>
          <p:nvPr/>
        </p:nvSpPr>
        <p:spPr>
          <a:xfrm>
            <a:off x="6774946" y="4624822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0" name="正方形/長方形 289"/>
          <p:cNvSpPr/>
          <p:nvPr/>
        </p:nvSpPr>
        <p:spPr>
          <a:xfrm>
            <a:off x="7192366" y="4624955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1" name="正方形/長方形 290"/>
          <p:cNvSpPr/>
          <p:nvPr/>
        </p:nvSpPr>
        <p:spPr>
          <a:xfrm>
            <a:off x="7606396" y="4624822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2" name="正方形/長方形 291"/>
          <p:cNvSpPr/>
          <p:nvPr/>
        </p:nvSpPr>
        <p:spPr>
          <a:xfrm>
            <a:off x="8026528" y="4624955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3" name="正方形/長方形 292"/>
          <p:cNvSpPr/>
          <p:nvPr/>
        </p:nvSpPr>
        <p:spPr>
          <a:xfrm>
            <a:off x="8446120" y="4624909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4" name="正方形/長方形 293"/>
          <p:cNvSpPr/>
          <p:nvPr/>
        </p:nvSpPr>
        <p:spPr>
          <a:xfrm>
            <a:off x="6774946" y="4207718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5" name="正方形/長方形 294"/>
          <p:cNvSpPr/>
          <p:nvPr/>
        </p:nvSpPr>
        <p:spPr>
          <a:xfrm>
            <a:off x="7192366" y="4207851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6" name="正方形/長方形 295"/>
          <p:cNvSpPr/>
          <p:nvPr/>
        </p:nvSpPr>
        <p:spPr>
          <a:xfrm>
            <a:off x="7606396" y="4207718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7" name="正方形/長方形 296"/>
          <p:cNvSpPr/>
          <p:nvPr/>
        </p:nvSpPr>
        <p:spPr>
          <a:xfrm>
            <a:off x="8026528" y="4207851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8" name="正方形/長方形 297"/>
          <p:cNvSpPr/>
          <p:nvPr/>
        </p:nvSpPr>
        <p:spPr>
          <a:xfrm>
            <a:off x="8446120" y="4207805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9" name="正方形/長方形 298"/>
          <p:cNvSpPr/>
          <p:nvPr/>
        </p:nvSpPr>
        <p:spPr>
          <a:xfrm>
            <a:off x="6774946" y="3790614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11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0" name="正方形/長方形 299"/>
          <p:cNvSpPr/>
          <p:nvPr/>
        </p:nvSpPr>
        <p:spPr>
          <a:xfrm>
            <a:off x="7192366" y="3790747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r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1" name="正方形/長方形 300"/>
          <p:cNvSpPr/>
          <p:nvPr/>
        </p:nvSpPr>
        <p:spPr>
          <a:xfrm>
            <a:off x="7606396" y="3790614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2" name="正方形/長方形 301"/>
          <p:cNvSpPr/>
          <p:nvPr/>
        </p:nvSpPr>
        <p:spPr>
          <a:xfrm>
            <a:off x="8026528" y="3790747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3" name="正方形/長方形 302"/>
          <p:cNvSpPr/>
          <p:nvPr/>
        </p:nvSpPr>
        <p:spPr>
          <a:xfrm>
            <a:off x="8446120" y="3790701"/>
            <a:ext cx="417058" cy="41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08" name="直線コネクタ 307"/>
          <p:cNvCxnSpPr/>
          <p:nvPr/>
        </p:nvCxnSpPr>
        <p:spPr>
          <a:xfrm>
            <a:off x="7192366" y="3789040"/>
            <a:ext cx="0" cy="2093004"/>
          </a:xfrm>
          <a:prstGeom prst="line">
            <a:avLst/>
          </a:prstGeom>
          <a:ln w="381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9" name="直線コネクタ 308"/>
          <p:cNvCxnSpPr/>
          <p:nvPr/>
        </p:nvCxnSpPr>
        <p:spPr>
          <a:xfrm rot="5400000">
            <a:off x="7821439" y="4415095"/>
            <a:ext cx="0" cy="2093004"/>
          </a:xfrm>
          <a:prstGeom prst="line">
            <a:avLst/>
          </a:prstGeom>
          <a:ln w="381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0" name="正方形/長方形 309"/>
          <p:cNvSpPr/>
          <p:nvPr/>
        </p:nvSpPr>
        <p:spPr>
          <a:xfrm>
            <a:off x="3261706" y="4789549"/>
            <a:ext cx="669126" cy="612216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正方形/長方形 310"/>
          <p:cNvSpPr/>
          <p:nvPr/>
        </p:nvSpPr>
        <p:spPr>
          <a:xfrm>
            <a:off x="2438644" y="3514813"/>
            <a:ext cx="820422" cy="64139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正方形/長方形 311"/>
          <p:cNvSpPr/>
          <p:nvPr/>
        </p:nvSpPr>
        <p:spPr>
          <a:xfrm>
            <a:off x="1502540" y="3514813"/>
            <a:ext cx="942706" cy="64139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正方形/長方形 312"/>
          <p:cNvSpPr/>
          <p:nvPr/>
        </p:nvSpPr>
        <p:spPr>
          <a:xfrm>
            <a:off x="2438644" y="4175267"/>
            <a:ext cx="820422" cy="59581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正方形/長方形 313"/>
          <p:cNvSpPr/>
          <p:nvPr/>
        </p:nvSpPr>
        <p:spPr>
          <a:xfrm>
            <a:off x="2438644" y="4783467"/>
            <a:ext cx="820422" cy="61829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正方形/長方形 314"/>
          <p:cNvSpPr/>
          <p:nvPr/>
        </p:nvSpPr>
        <p:spPr>
          <a:xfrm>
            <a:off x="1502540" y="4175267"/>
            <a:ext cx="942706" cy="59581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正方形/長方形 315"/>
          <p:cNvSpPr/>
          <p:nvPr/>
        </p:nvSpPr>
        <p:spPr>
          <a:xfrm>
            <a:off x="1495938" y="4787883"/>
            <a:ext cx="942706" cy="612216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9" name="直線矢印コネクタ 318"/>
          <p:cNvCxnSpPr/>
          <p:nvPr/>
        </p:nvCxnSpPr>
        <p:spPr>
          <a:xfrm flipV="1">
            <a:off x="1495486" y="2722725"/>
            <a:ext cx="0" cy="29050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直線矢印コネクタ 319"/>
          <p:cNvCxnSpPr/>
          <p:nvPr/>
        </p:nvCxnSpPr>
        <p:spPr>
          <a:xfrm>
            <a:off x="1038489" y="5401817"/>
            <a:ext cx="402450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直線コネクタ 320"/>
          <p:cNvCxnSpPr/>
          <p:nvPr/>
        </p:nvCxnSpPr>
        <p:spPr>
          <a:xfrm flipH="1">
            <a:off x="2430789" y="2722182"/>
            <a:ext cx="20406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直線コネクタ 321"/>
          <p:cNvCxnSpPr/>
          <p:nvPr/>
        </p:nvCxnSpPr>
        <p:spPr>
          <a:xfrm>
            <a:off x="3259066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3" name="直線コネクタ 322"/>
          <p:cNvCxnSpPr/>
          <p:nvPr/>
        </p:nvCxnSpPr>
        <p:spPr>
          <a:xfrm flipH="1">
            <a:off x="1504653" y="416288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直線コネクタ 323"/>
          <p:cNvCxnSpPr/>
          <p:nvPr/>
        </p:nvCxnSpPr>
        <p:spPr>
          <a:xfrm flipH="1">
            <a:off x="1504653" y="351047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直線コネクタ 324"/>
          <p:cNvCxnSpPr/>
          <p:nvPr/>
        </p:nvCxnSpPr>
        <p:spPr>
          <a:xfrm flipH="1">
            <a:off x="1504653" y="4776779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直線コネクタ 325"/>
          <p:cNvCxnSpPr/>
          <p:nvPr/>
        </p:nvCxnSpPr>
        <p:spPr>
          <a:xfrm>
            <a:off x="3944209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" name="円/楕円 326"/>
          <p:cNvSpPr/>
          <p:nvPr/>
        </p:nvSpPr>
        <p:spPr>
          <a:xfrm>
            <a:off x="1902015" y="310622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8" name="円/楕円 327"/>
          <p:cNvSpPr/>
          <p:nvPr/>
        </p:nvSpPr>
        <p:spPr>
          <a:xfrm>
            <a:off x="1902015" y="377813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9" name="円/楕円 328"/>
          <p:cNvSpPr/>
          <p:nvPr/>
        </p:nvSpPr>
        <p:spPr>
          <a:xfrm>
            <a:off x="1902015" y="4440296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0" name="円/楕円 329"/>
          <p:cNvSpPr/>
          <p:nvPr/>
        </p:nvSpPr>
        <p:spPr>
          <a:xfrm>
            <a:off x="1902015" y="5046874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1" name="円/楕円 330"/>
          <p:cNvSpPr/>
          <p:nvPr/>
        </p:nvSpPr>
        <p:spPr>
          <a:xfrm>
            <a:off x="2838119" y="310747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2" name="円/楕円 331"/>
          <p:cNvSpPr/>
          <p:nvPr/>
        </p:nvSpPr>
        <p:spPr>
          <a:xfrm>
            <a:off x="2838119" y="3779387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3" name="円/楕円 332"/>
          <p:cNvSpPr/>
          <p:nvPr/>
        </p:nvSpPr>
        <p:spPr>
          <a:xfrm>
            <a:off x="2838119" y="444155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4" name="円/楕円 333"/>
          <p:cNvSpPr/>
          <p:nvPr/>
        </p:nvSpPr>
        <p:spPr>
          <a:xfrm>
            <a:off x="2838119" y="504813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5" name="円/楕円 334"/>
          <p:cNvSpPr/>
          <p:nvPr/>
        </p:nvSpPr>
        <p:spPr>
          <a:xfrm>
            <a:off x="3584169" y="312109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6" name="円/楕円 335"/>
          <p:cNvSpPr/>
          <p:nvPr/>
        </p:nvSpPr>
        <p:spPr>
          <a:xfrm>
            <a:off x="3584169" y="379300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7" name="円/楕円 336"/>
          <p:cNvSpPr/>
          <p:nvPr/>
        </p:nvSpPr>
        <p:spPr>
          <a:xfrm>
            <a:off x="3584169" y="4455165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8" name="円/楕円 337"/>
          <p:cNvSpPr/>
          <p:nvPr/>
        </p:nvSpPr>
        <p:spPr>
          <a:xfrm>
            <a:off x="3584169" y="506174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9" name="円/楕円 338"/>
          <p:cNvSpPr/>
          <p:nvPr/>
        </p:nvSpPr>
        <p:spPr>
          <a:xfrm>
            <a:off x="4350287" y="311519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0" name="円/楕円 339"/>
          <p:cNvSpPr/>
          <p:nvPr/>
        </p:nvSpPr>
        <p:spPr>
          <a:xfrm>
            <a:off x="4350287" y="3787098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1" name="円/楕円 340"/>
          <p:cNvSpPr/>
          <p:nvPr/>
        </p:nvSpPr>
        <p:spPr>
          <a:xfrm>
            <a:off x="4350287" y="444926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2" name="円/楕円 341"/>
          <p:cNvSpPr/>
          <p:nvPr/>
        </p:nvSpPr>
        <p:spPr>
          <a:xfrm>
            <a:off x="4350287" y="505584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4" name="星 5 343"/>
          <p:cNvSpPr/>
          <p:nvPr/>
        </p:nvSpPr>
        <p:spPr>
          <a:xfrm>
            <a:off x="2033530" y="4642052"/>
            <a:ext cx="374528" cy="374528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52" name="角丸四角形吹き出し 351"/>
          <p:cNvSpPr/>
          <p:nvPr/>
        </p:nvSpPr>
        <p:spPr>
          <a:xfrm>
            <a:off x="0" y="1756565"/>
            <a:ext cx="2219989" cy="781991"/>
          </a:xfrm>
          <a:prstGeom prst="wedgeRoundRectCallout">
            <a:avLst>
              <a:gd name="adj1" fmla="val 37567"/>
              <a:gd name="adj2" fmla="val 121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in original 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368" name="直線コネクタ 367"/>
          <p:cNvCxnSpPr>
            <a:stCxn id="520" idx="2"/>
          </p:cNvCxnSpPr>
          <p:nvPr/>
        </p:nvCxnSpPr>
        <p:spPr>
          <a:xfrm>
            <a:off x="1951393" y="5450417"/>
            <a:ext cx="16621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>
            <a:stCxn id="519" idx="2"/>
          </p:cNvCxnSpPr>
          <p:nvPr/>
        </p:nvCxnSpPr>
        <p:spPr>
          <a:xfrm>
            <a:off x="2887497" y="5450417"/>
            <a:ext cx="18929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コネクタ 369"/>
          <p:cNvCxnSpPr>
            <a:stCxn id="518" idx="2"/>
          </p:cNvCxnSpPr>
          <p:nvPr/>
        </p:nvCxnSpPr>
        <p:spPr>
          <a:xfrm>
            <a:off x="3633547" y="5450417"/>
            <a:ext cx="1652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コネクタ 370"/>
          <p:cNvCxnSpPr>
            <a:stCxn id="517" idx="2"/>
          </p:cNvCxnSpPr>
          <p:nvPr/>
        </p:nvCxnSpPr>
        <p:spPr>
          <a:xfrm>
            <a:off x="4399665" y="5450417"/>
            <a:ext cx="2174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コネクタ 371"/>
          <p:cNvCxnSpPr/>
          <p:nvPr/>
        </p:nvCxnSpPr>
        <p:spPr>
          <a:xfrm flipH="1">
            <a:off x="614289" y="4851722"/>
            <a:ext cx="1613056" cy="253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コネクタ 372"/>
          <p:cNvCxnSpPr>
            <a:stCxn id="524" idx="1"/>
          </p:cNvCxnSpPr>
          <p:nvPr/>
        </p:nvCxnSpPr>
        <p:spPr>
          <a:xfrm flipH="1">
            <a:off x="619358" y="5105219"/>
            <a:ext cx="827528" cy="1071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>
            <a:stCxn id="523" idx="1"/>
          </p:cNvCxnSpPr>
          <p:nvPr/>
        </p:nvCxnSpPr>
        <p:spPr>
          <a:xfrm flipH="1">
            <a:off x="614290" y="4498641"/>
            <a:ext cx="832596" cy="10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コネクタ 374"/>
          <p:cNvCxnSpPr>
            <a:stCxn id="522" idx="1"/>
          </p:cNvCxnSpPr>
          <p:nvPr/>
        </p:nvCxnSpPr>
        <p:spPr>
          <a:xfrm flipH="1">
            <a:off x="616172" y="3836476"/>
            <a:ext cx="830714" cy="1247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線コネクタ 375"/>
          <p:cNvCxnSpPr>
            <a:stCxn id="521" idx="1"/>
          </p:cNvCxnSpPr>
          <p:nvPr/>
        </p:nvCxnSpPr>
        <p:spPr>
          <a:xfrm flipH="1">
            <a:off x="614290" y="3164568"/>
            <a:ext cx="832596" cy="107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直線矢印コネクタ 412"/>
          <p:cNvCxnSpPr/>
          <p:nvPr/>
        </p:nvCxnSpPr>
        <p:spPr>
          <a:xfrm>
            <a:off x="1950727" y="5851771"/>
            <a:ext cx="32048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直線矢印コネクタ 414"/>
          <p:cNvCxnSpPr/>
          <p:nvPr/>
        </p:nvCxnSpPr>
        <p:spPr>
          <a:xfrm>
            <a:off x="2243105" y="5851771"/>
            <a:ext cx="67234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直線コネクタ 417"/>
          <p:cNvCxnSpPr/>
          <p:nvPr/>
        </p:nvCxnSpPr>
        <p:spPr>
          <a:xfrm>
            <a:off x="2240878" y="4895287"/>
            <a:ext cx="19817" cy="13640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矢印コネクタ 418"/>
          <p:cNvCxnSpPr/>
          <p:nvPr/>
        </p:nvCxnSpPr>
        <p:spPr>
          <a:xfrm>
            <a:off x="2243105" y="5717278"/>
            <a:ext cx="141599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直線矢印コネクタ 425"/>
          <p:cNvCxnSpPr/>
          <p:nvPr/>
        </p:nvCxnSpPr>
        <p:spPr>
          <a:xfrm>
            <a:off x="2243105" y="5563970"/>
            <a:ext cx="218732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テキスト ボックス 427"/>
          <p:cNvSpPr txBox="1"/>
          <p:nvPr/>
        </p:nvSpPr>
        <p:spPr>
          <a:xfrm>
            <a:off x="1952589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29" name="テキスト ボックス 428"/>
          <p:cNvSpPr txBox="1"/>
          <p:nvPr/>
        </p:nvSpPr>
        <p:spPr>
          <a:xfrm>
            <a:off x="2421862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30" name="テキスト ボックス 429"/>
          <p:cNvSpPr txBox="1"/>
          <p:nvPr/>
        </p:nvSpPr>
        <p:spPr>
          <a:xfrm>
            <a:off x="3106518" y="5749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31" name="テキスト ボックス 430"/>
          <p:cNvSpPr txBox="1"/>
          <p:nvPr/>
        </p:nvSpPr>
        <p:spPr>
          <a:xfrm>
            <a:off x="3812522" y="554346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cxnSp>
        <p:nvCxnSpPr>
          <p:cNvPr id="433" name="直線矢印コネクタ 432"/>
          <p:cNvCxnSpPr/>
          <p:nvPr/>
        </p:nvCxnSpPr>
        <p:spPr>
          <a:xfrm>
            <a:off x="1317548" y="3180754"/>
            <a:ext cx="0" cy="170239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直線矢印コネクタ 434"/>
          <p:cNvCxnSpPr/>
          <p:nvPr/>
        </p:nvCxnSpPr>
        <p:spPr>
          <a:xfrm>
            <a:off x="1164068" y="3841988"/>
            <a:ext cx="0" cy="10411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線矢印コネクタ 436"/>
          <p:cNvCxnSpPr/>
          <p:nvPr/>
        </p:nvCxnSpPr>
        <p:spPr>
          <a:xfrm>
            <a:off x="999682" y="4515596"/>
            <a:ext cx="0" cy="3675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線矢印コネクタ 438"/>
          <p:cNvCxnSpPr/>
          <p:nvPr/>
        </p:nvCxnSpPr>
        <p:spPr>
          <a:xfrm>
            <a:off x="999682" y="4851722"/>
            <a:ext cx="0" cy="265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テキスト ボックス 440"/>
          <p:cNvSpPr txBox="1"/>
          <p:nvPr/>
        </p:nvSpPr>
        <p:spPr>
          <a:xfrm>
            <a:off x="663459" y="4821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42" name="テキスト ボックス 441"/>
          <p:cNvSpPr txBox="1"/>
          <p:nvPr/>
        </p:nvSpPr>
        <p:spPr>
          <a:xfrm>
            <a:off x="663459" y="45189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43" name="テキスト ボックス 442"/>
          <p:cNvSpPr txBox="1"/>
          <p:nvPr/>
        </p:nvSpPr>
        <p:spPr>
          <a:xfrm>
            <a:off x="804561" y="39711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44" name="テキスト ボックス 443"/>
          <p:cNvSpPr txBox="1"/>
          <p:nvPr/>
        </p:nvSpPr>
        <p:spPr>
          <a:xfrm>
            <a:off x="896939" y="334592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75" name="角丸四角形 474"/>
          <p:cNvSpPr/>
          <p:nvPr/>
        </p:nvSpPr>
        <p:spPr>
          <a:xfrm>
            <a:off x="1837458" y="6319594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</a:t>
            </a:r>
            <a:r>
              <a:rPr lang="en-US" altLang="ja-JP" sz="2400" dirty="0"/>
              <a:t>2</a:t>
            </a:r>
          </a:p>
        </p:txBody>
      </p:sp>
      <p:sp>
        <p:nvSpPr>
          <p:cNvPr id="476" name="角丸四角形 475"/>
          <p:cNvSpPr/>
          <p:nvPr/>
        </p:nvSpPr>
        <p:spPr>
          <a:xfrm rot="-5400000">
            <a:off x="-700048" y="3868446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1</a:t>
            </a:r>
            <a:endParaRPr lang="en-US" altLang="ja-JP" sz="2400" dirty="0"/>
          </a:p>
        </p:txBody>
      </p:sp>
      <p:sp>
        <p:nvSpPr>
          <p:cNvPr id="478" name="角丸四角形 477"/>
          <p:cNvSpPr/>
          <p:nvPr/>
        </p:nvSpPr>
        <p:spPr>
          <a:xfrm>
            <a:off x="6768960" y="6028292"/>
            <a:ext cx="2091930" cy="785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Distances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subspace </a:t>
            </a:r>
            <a:r>
              <a:rPr lang="en-US" altLang="ja-JP" sz="2400" dirty="0" smtClean="0"/>
              <a:t>2</a:t>
            </a:r>
            <a:endParaRPr lang="en-US" altLang="ja-JP" sz="2400" dirty="0"/>
          </a:p>
        </p:txBody>
      </p:sp>
      <p:sp>
        <p:nvSpPr>
          <p:cNvPr id="481" name="角丸四角形 480"/>
          <p:cNvSpPr/>
          <p:nvPr/>
        </p:nvSpPr>
        <p:spPr>
          <a:xfrm rot="16200000">
            <a:off x="5139030" y="4443844"/>
            <a:ext cx="2091600" cy="78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Distances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subspace </a:t>
            </a:r>
            <a:r>
              <a:rPr lang="en-US" altLang="ja-JP" sz="2400" dirty="0" smtClean="0"/>
              <a:t>1</a:t>
            </a:r>
            <a:endParaRPr lang="en-US" altLang="ja-JP" sz="2400" dirty="0"/>
          </a:p>
        </p:txBody>
      </p:sp>
      <p:sp>
        <p:nvSpPr>
          <p:cNvPr id="517" name="正方形/長方形 516"/>
          <p:cNvSpPr/>
          <p:nvPr/>
        </p:nvSpPr>
        <p:spPr>
          <a:xfrm>
            <a:off x="4351065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8" name="正方形/長方形 517"/>
          <p:cNvSpPr/>
          <p:nvPr/>
        </p:nvSpPr>
        <p:spPr>
          <a:xfrm>
            <a:off x="358494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9" name="正方形/長方形 518"/>
          <p:cNvSpPr/>
          <p:nvPr/>
        </p:nvSpPr>
        <p:spPr>
          <a:xfrm>
            <a:off x="283889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0" name="正方形/長方形 519"/>
          <p:cNvSpPr/>
          <p:nvPr/>
        </p:nvSpPr>
        <p:spPr>
          <a:xfrm>
            <a:off x="1902793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1" name="正方形/長方形 520"/>
          <p:cNvSpPr/>
          <p:nvPr/>
        </p:nvSpPr>
        <p:spPr>
          <a:xfrm>
            <a:off x="1446886" y="3115968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2" name="正方形/長方形 521"/>
          <p:cNvSpPr/>
          <p:nvPr/>
        </p:nvSpPr>
        <p:spPr>
          <a:xfrm>
            <a:off x="1446886" y="3787876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3" name="正方形/長方形 522"/>
          <p:cNvSpPr/>
          <p:nvPr/>
        </p:nvSpPr>
        <p:spPr>
          <a:xfrm>
            <a:off x="1446886" y="4450041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4" name="正方形/長方形 523"/>
          <p:cNvSpPr/>
          <p:nvPr/>
        </p:nvSpPr>
        <p:spPr>
          <a:xfrm>
            <a:off x="1446886" y="5056619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7" name="角丸四角形吹き出し 536"/>
          <p:cNvSpPr/>
          <p:nvPr/>
        </p:nvSpPr>
        <p:spPr>
          <a:xfrm>
            <a:off x="23511" y="5740455"/>
            <a:ext cx="1779853" cy="773547"/>
          </a:xfrm>
          <a:prstGeom prst="wedgeRoundRectCallout">
            <a:avLst>
              <a:gd name="adj1" fmla="val 57691"/>
              <a:gd name="adj2" fmla="val -882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</a:t>
            </a:r>
            <a:r>
              <a:rPr lang="en-US" altLang="ja-JP" sz="2400" dirty="0" smtClean="0">
                <a:solidFill>
                  <a:schemeClr val="tx1"/>
                </a:solidFill>
              </a:rPr>
              <a:t>in subspace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97230" y="3204201"/>
            <a:ext cx="6867433" cy="297319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角丸四角形 109"/>
          <p:cNvSpPr/>
          <p:nvPr/>
        </p:nvSpPr>
        <p:spPr>
          <a:xfrm>
            <a:off x="323528" y="3492409"/>
            <a:ext cx="6450151" cy="1403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This can be done more efficiently with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the branch and bound method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11" name="角丸四角形吹き出し 110"/>
          <p:cNvSpPr/>
          <p:nvPr/>
        </p:nvSpPr>
        <p:spPr>
          <a:xfrm>
            <a:off x="1237788" y="4823359"/>
            <a:ext cx="5095153" cy="926052"/>
          </a:xfrm>
          <a:prstGeom prst="wedgeRoundRectCallout">
            <a:avLst>
              <a:gd name="adj1" fmla="val 11060"/>
              <a:gd name="adj2" fmla="val -4644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It does n</a:t>
            </a:r>
            <a:r>
              <a:rPr kumimoji="1" lang="en-US" altLang="ja-JP" sz="2800" dirty="0" smtClean="0"/>
              <a:t>ot consider the order of selecting buckets</a:t>
            </a:r>
            <a:endParaRPr kumimoji="1" lang="ja-JP" altLang="en-US" sz="2800" dirty="0"/>
          </a:p>
        </p:txBody>
      </p:sp>
      <p:sp>
        <p:nvSpPr>
          <p:cNvPr id="474" name="角丸四角形吹き出し 473"/>
          <p:cNvSpPr/>
          <p:nvPr/>
        </p:nvSpPr>
        <p:spPr>
          <a:xfrm>
            <a:off x="4066938" y="1747618"/>
            <a:ext cx="5028707" cy="1148964"/>
          </a:xfrm>
          <a:prstGeom prst="wedgeRoundRectCallout">
            <a:avLst>
              <a:gd name="adj1" fmla="val 29643"/>
              <a:gd name="adj2" fmla="val 126751"/>
              <a:gd name="adj3" fmla="val 16667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Search regions are </a:t>
            </a:r>
            <a:r>
              <a:rPr lang="en-US" altLang="ja-JP" sz="2400" dirty="0" smtClean="0">
                <a:solidFill>
                  <a:srgbClr val="FF0000"/>
                </a:solidFill>
              </a:rPr>
              <a:t>selected in the ascending order</a:t>
            </a:r>
            <a:r>
              <a:rPr lang="en-US" altLang="ja-JP" sz="2400" dirty="0" smtClean="0">
                <a:solidFill>
                  <a:schemeClr val="tx1"/>
                </a:solidFill>
              </a:rPr>
              <a:t> of distances in the original 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7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正方形/長方形 506"/>
          <p:cNvSpPr/>
          <p:nvPr/>
        </p:nvSpPr>
        <p:spPr>
          <a:xfrm>
            <a:off x="0" y="6151609"/>
            <a:ext cx="9144000" cy="706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Find the closest search regions</a:t>
            </a:r>
            <a:br>
              <a:rPr lang="en-US" altLang="ja-JP" dirty="0" smtClean="0"/>
            </a:br>
            <a:r>
              <a:rPr lang="en-US" altLang="ja-JP" dirty="0" smtClean="0"/>
              <a:t>in original space </a:t>
            </a:r>
            <a:r>
              <a:rPr lang="en-US" altLang="ja-JP" dirty="0" smtClean="0">
                <a:solidFill>
                  <a:srgbClr val="FF0000"/>
                </a:solidFill>
              </a:rPr>
              <a:t>efficiently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ja-JP" dirty="0" smtClean="0"/>
              <a:t>In the proposed method</a:t>
            </a:r>
            <a:endParaRPr lang="ja-JP" altLang="en-US" dirty="0"/>
          </a:p>
        </p:txBody>
      </p:sp>
      <p:cxnSp>
        <p:nvCxnSpPr>
          <p:cNvPr id="319" name="直線矢印コネクタ 318"/>
          <p:cNvCxnSpPr/>
          <p:nvPr/>
        </p:nvCxnSpPr>
        <p:spPr>
          <a:xfrm flipV="1">
            <a:off x="1495486" y="2722725"/>
            <a:ext cx="0" cy="29050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直線矢印コネクタ 319"/>
          <p:cNvCxnSpPr/>
          <p:nvPr/>
        </p:nvCxnSpPr>
        <p:spPr>
          <a:xfrm>
            <a:off x="1038489" y="5401817"/>
            <a:ext cx="402450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直線コネクタ 320"/>
          <p:cNvCxnSpPr/>
          <p:nvPr/>
        </p:nvCxnSpPr>
        <p:spPr>
          <a:xfrm flipH="1">
            <a:off x="2430789" y="2722182"/>
            <a:ext cx="20406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直線コネクタ 321"/>
          <p:cNvCxnSpPr/>
          <p:nvPr/>
        </p:nvCxnSpPr>
        <p:spPr>
          <a:xfrm>
            <a:off x="3259066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3" name="直線コネクタ 322"/>
          <p:cNvCxnSpPr/>
          <p:nvPr/>
        </p:nvCxnSpPr>
        <p:spPr>
          <a:xfrm flipH="1">
            <a:off x="1504653" y="416288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直線コネクタ 323"/>
          <p:cNvCxnSpPr/>
          <p:nvPr/>
        </p:nvCxnSpPr>
        <p:spPr>
          <a:xfrm flipH="1">
            <a:off x="1504653" y="351047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直線コネクタ 324"/>
          <p:cNvCxnSpPr/>
          <p:nvPr/>
        </p:nvCxnSpPr>
        <p:spPr>
          <a:xfrm flipH="1">
            <a:off x="1504653" y="4776779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直線コネクタ 325"/>
          <p:cNvCxnSpPr/>
          <p:nvPr/>
        </p:nvCxnSpPr>
        <p:spPr>
          <a:xfrm>
            <a:off x="3944209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" name="円/楕円 326"/>
          <p:cNvSpPr/>
          <p:nvPr/>
        </p:nvSpPr>
        <p:spPr>
          <a:xfrm>
            <a:off x="1902015" y="310622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8" name="円/楕円 327"/>
          <p:cNvSpPr/>
          <p:nvPr/>
        </p:nvSpPr>
        <p:spPr>
          <a:xfrm>
            <a:off x="1902015" y="377813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9" name="円/楕円 328"/>
          <p:cNvSpPr/>
          <p:nvPr/>
        </p:nvSpPr>
        <p:spPr>
          <a:xfrm>
            <a:off x="1902015" y="4440296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0" name="円/楕円 329"/>
          <p:cNvSpPr/>
          <p:nvPr/>
        </p:nvSpPr>
        <p:spPr>
          <a:xfrm>
            <a:off x="1902015" y="5046874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1" name="円/楕円 330"/>
          <p:cNvSpPr/>
          <p:nvPr/>
        </p:nvSpPr>
        <p:spPr>
          <a:xfrm>
            <a:off x="2838119" y="310747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2" name="円/楕円 331"/>
          <p:cNvSpPr/>
          <p:nvPr/>
        </p:nvSpPr>
        <p:spPr>
          <a:xfrm>
            <a:off x="2838119" y="3779387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3" name="円/楕円 332"/>
          <p:cNvSpPr/>
          <p:nvPr/>
        </p:nvSpPr>
        <p:spPr>
          <a:xfrm>
            <a:off x="2838119" y="444155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4" name="円/楕円 333"/>
          <p:cNvSpPr/>
          <p:nvPr/>
        </p:nvSpPr>
        <p:spPr>
          <a:xfrm>
            <a:off x="2838119" y="504813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5" name="円/楕円 334"/>
          <p:cNvSpPr/>
          <p:nvPr/>
        </p:nvSpPr>
        <p:spPr>
          <a:xfrm>
            <a:off x="3584169" y="312109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6" name="円/楕円 335"/>
          <p:cNvSpPr/>
          <p:nvPr/>
        </p:nvSpPr>
        <p:spPr>
          <a:xfrm>
            <a:off x="3584169" y="379300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7" name="円/楕円 336"/>
          <p:cNvSpPr/>
          <p:nvPr/>
        </p:nvSpPr>
        <p:spPr>
          <a:xfrm>
            <a:off x="3584169" y="4455165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8" name="円/楕円 337"/>
          <p:cNvSpPr/>
          <p:nvPr/>
        </p:nvSpPr>
        <p:spPr>
          <a:xfrm>
            <a:off x="3584169" y="506174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9" name="円/楕円 338"/>
          <p:cNvSpPr/>
          <p:nvPr/>
        </p:nvSpPr>
        <p:spPr>
          <a:xfrm>
            <a:off x="4350287" y="311519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0" name="円/楕円 339"/>
          <p:cNvSpPr/>
          <p:nvPr/>
        </p:nvSpPr>
        <p:spPr>
          <a:xfrm>
            <a:off x="4350287" y="3787098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1" name="円/楕円 340"/>
          <p:cNvSpPr/>
          <p:nvPr/>
        </p:nvSpPr>
        <p:spPr>
          <a:xfrm>
            <a:off x="4350287" y="444926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2" name="円/楕円 341"/>
          <p:cNvSpPr/>
          <p:nvPr/>
        </p:nvSpPr>
        <p:spPr>
          <a:xfrm>
            <a:off x="4350287" y="505584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4" name="星 5 343"/>
          <p:cNvSpPr/>
          <p:nvPr/>
        </p:nvSpPr>
        <p:spPr>
          <a:xfrm>
            <a:off x="2033530" y="4642052"/>
            <a:ext cx="374528" cy="374528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52" name="角丸四角形吹き出し 351"/>
          <p:cNvSpPr/>
          <p:nvPr/>
        </p:nvSpPr>
        <p:spPr>
          <a:xfrm>
            <a:off x="0" y="1756565"/>
            <a:ext cx="2219989" cy="781991"/>
          </a:xfrm>
          <a:prstGeom prst="wedgeRoundRectCallout">
            <a:avLst>
              <a:gd name="adj1" fmla="val 37567"/>
              <a:gd name="adj2" fmla="val 121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in original 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368" name="直線コネクタ 367"/>
          <p:cNvCxnSpPr>
            <a:stCxn id="520" idx="2"/>
          </p:cNvCxnSpPr>
          <p:nvPr/>
        </p:nvCxnSpPr>
        <p:spPr>
          <a:xfrm>
            <a:off x="1951393" y="5450417"/>
            <a:ext cx="16621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>
            <a:stCxn id="519" idx="2"/>
          </p:cNvCxnSpPr>
          <p:nvPr/>
        </p:nvCxnSpPr>
        <p:spPr>
          <a:xfrm>
            <a:off x="2887497" y="5450417"/>
            <a:ext cx="18929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コネクタ 369"/>
          <p:cNvCxnSpPr>
            <a:stCxn id="518" idx="2"/>
          </p:cNvCxnSpPr>
          <p:nvPr/>
        </p:nvCxnSpPr>
        <p:spPr>
          <a:xfrm>
            <a:off x="3633547" y="5450417"/>
            <a:ext cx="1652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コネクタ 370"/>
          <p:cNvCxnSpPr>
            <a:stCxn id="517" idx="2"/>
          </p:cNvCxnSpPr>
          <p:nvPr/>
        </p:nvCxnSpPr>
        <p:spPr>
          <a:xfrm>
            <a:off x="4399665" y="5450417"/>
            <a:ext cx="2174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コネクタ 371"/>
          <p:cNvCxnSpPr/>
          <p:nvPr/>
        </p:nvCxnSpPr>
        <p:spPr>
          <a:xfrm flipH="1">
            <a:off x="614289" y="4851722"/>
            <a:ext cx="1613056" cy="253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コネクタ 372"/>
          <p:cNvCxnSpPr>
            <a:stCxn id="524" idx="1"/>
          </p:cNvCxnSpPr>
          <p:nvPr/>
        </p:nvCxnSpPr>
        <p:spPr>
          <a:xfrm flipH="1">
            <a:off x="619358" y="5105219"/>
            <a:ext cx="827528" cy="1071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>
            <a:stCxn id="523" idx="1"/>
          </p:cNvCxnSpPr>
          <p:nvPr/>
        </p:nvCxnSpPr>
        <p:spPr>
          <a:xfrm flipH="1">
            <a:off x="614290" y="4498641"/>
            <a:ext cx="832596" cy="10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コネクタ 374"/>
          <p:cNvCxnSpPr>
            <a:stCxn id="522" idx="1"/>
          </p:cNvCxnSpPr>
          <p:nvPr/>
        </p:nvCxnSpPr>
        <p:spPr>
          <a:xfrm flipH="1">
            <a:off x="616172" y="3836476"/>
            <a:ext cx="830714" cy="1247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線コネクタ 375"/>
          <p:cNvCxnSpPr>
            <a:stCxn id="521" idx="1"/>
          </p:cNvCxnSpPr>
          <p:nvPr/>
        </p:nvCxnSpPr>
        <p:spPr>
          <a:xfrm flipH="1">
            <a:off x="614290" y="3164568"/>
            <a:ext cx="832596" cy="107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直線矢印コネクタ 412"/>
          <p:cNvCxnSpPr/>
          <p:nvPr/>
        </p:nvCxnSpPr>
        <p:spPr>
          <a:xfrm>
            <a:off x="1950727" y="5851771"/>
            <a:ext cx="32048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直線矢印コネクタ 414"/>
          <p:cNvCxnSpPr/>
          <p:nvPr/>
        </p:nvCxnSpPr>
        <p:spPr>
          <a:xfrm>
            <a:off x="2243105" y="5851771"/>
            <a:ext cx="67234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直線コネクタ 417"/>
          <p:cNvCxnSpPr/>
          <p:nvPr/>
        </p:nvCxnSpPr>
        <p:spPr>
          <a:xfrm>
            <a:off x="2240878" y="4895287"/>
            <a:ext cx="19817" cy="13640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矢印コネクタ 418"/>
          <p:cNvCxnSpPr/>
          <p:nvPr/>
        </p:nvCxnSpPr>
        <p:spPr>
          <a:xfrm>
            <a:off x="2243105" y="5717278"/>
            <a:ext cx="141599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直線矢印コネクタ 425"/>
          <p:cNvCxnSpPr/>
          <p:nvPr/>
        </p:nvCxnSpPr>
        <p:spPr>
          <a:xfrm>
            <a:off x="2243105" y="5563970"/>
            <a:ext cx="218732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テキスト ボックス 427"/>
          <p:cNvSpPr txBox="1"/>
          <p:nvPr/>
        </p:nvSpPr>
        <p:spPr>
          <a:xfrm>
            <a:off x="1952589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29" name="テキスト ボックス 428"/>
          <p:cNvSpPr txBox="1"/>
          <p:nvPr/>
        </p:nvSpPr>
        <p:spPr>
          <a:xfrm>
            <a:off x="2421862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30" name="テキスト ボックス 429"/>
          <p:cNvSpPr txBox="1"/>
          <p:nvPr/>
        </p:nvSpPr>
        <p:spPr>
          <a:xfrm>
            <a:off x="3106518" y="5749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31" name="テキスト ボックス 430"/>
          <p:cNvSpPr txBox="1"/>
          <p:nvPr/>
        </p:nvSpPr>
        <p:spPr>
          <a:xfrm>
            <a:off x="3812522" y="554346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cxnSp>
        <p:nvCxnSpPr>
          <p:cNvPr id="433" name="直線矢印コネクタ 432"/>
          <p:cNvCxnSpPr/>
          <p:nvPr/>
        </p:nvCxnSpPr>
        <p:spPr>
          <a:xfrm>
            <a:off x="1317548" y="3180754"/>
            <a:ext cx="0" cy="170239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直線矢印コネクタ 434"/>
          <p:cNvCxnSpPr/>
          <p:nvPr/>
        </p:nvCxnSpPr>
        <p:spPr>
          <a:xfrm>
            <a:off x="1164068" y="3841988"/>
            <a:ext cx="0" cy="10411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線矢印コネクタ 436"/>
          <p:cNvCxnSpPr/>
          <p:nvPr/>
        </p:nvCxnSpPr>
        <p:spPr>
          <a:xfrm>
            <a:off x="999682" y="4515596"/>
            <a:ext cx="0" cy="3675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線矢印コネクタ 438"/>
          <p:cNvCxnSpPr/>
          <p:nvPr/>
        </p:nvCxnSpPr>
        <p:spPr>
          <a:xfrm>
            <a:off x="999682" y="4851722"/>
            <a:ext cx="0" cy="265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テキスト ボックス 440"/>
          <p:cNvSpPr txBox="1"/>
          <p:nvPr/>
        </p:nvSpPr>
        <p:spPr>
          <a:xfrm>
            <a:off x="663459" y="4821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42" name="テキスト ボックス 441"/>
          <p:cNvSpPr txBox="1"/>
          <p:nvPr/>
        </p:nvSpPr>
        <p:spPr>
          <a:xfrm>
            <a:off x="663459" y="45189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43" name="テキスト ボックス 442"/>
          <p:cNvSpPr txBox="1"/>
          <p:nvPr/>
        </p:nvSpPr>
        <p:spPr>
          <a:xfrm>
            <a:off x="804561" y="39711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44" name="テキスト ボックス 443"/>
          <p:cNvSpPr txBox="1"/>
          <p:nvPr/>
        </p:nvSpPr>
        <p:spPr>
          <a:xfrm>
            <a:off x="896939" y="334592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75" name="角丸四角形 474"/>
          <p:cNvSpPr/>
          <p:nvPr/>
        </p:nvSpPr>
        <p:spPr>
          <a:xfrm>
            <a:off x="1837458" y="6319594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</a:t>
            </a:r>
            <a:r>
              <a:rPr lang="en-US" altLang="ja-JP" sz="2400" dirty="0"/>
              <a:t>2</a:t>
            </a:r>
          </a:p>
        </p:txBody>
      </p:sp>
      <p:sp>
        <p:nvSpPr>
          <p:cNvPr id="476" name="角丸四角形 475"/>
          <p:cNvSpPr/>
          <p:nvPr/>
        </p:nvSpPr>
        <p:spPr>
          <a:xfrm rot="-5400000">
            <a:off x="-700048" y="3868446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1</a:t>
            </a:r>
            <a:endParaRPr lang="en-US" altLang="ja-JP" sz="2400" dirty="0"/>
          </a:p>
        </p:txBody>
      </p:sp>
      <p:sp>
        <p:nvSpPr>
          <p:cNvPr id="517" name="正方形/長方形 516"/>
          <p:cNvSpPr/>
          <p:nvPr/>
        </p:nvSpPr>
        <p:spPr>
          <a:xfrm>
            <a:off x="4351065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8" name="正方形/長方形 517"/>
          <p:cNvSpPr/>
          <p:nvPr/>
        </p:nvSpPr>
        <p:spPr>
          <a:xfrm>
            <a:off x="358494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9" name="正方形/長方形 518"/>
          <p:cNvSpPr/>
          <p:nvPr/>
        </p:nvSpPr>
        <p:spPr>
          <a:xfrm>
            <a:off x="283889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0" name="正方形/長方形 519"/>
          <p:cNvSpPr/>
          <p:nvPr/>
        </p:nvSpPr>
        <p:spPr>
          <a:xfrm>
            <a:off x="1902793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1" name="正方形/長方形 520"/>
          <p:cNvSpPr/>
          <p:nvPr/>
        </p:nvSpPr>
        <p:spPr>
          <a:xfrm>
            <a:off x="1446886" y="3115968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2" name="正方形/長方形 521"/>
          <p:cNvSpPr/>
          <p:nvPr/>
        </p:nvSpPr>
        <p:spPr>
          <a:xfrm>
            <a:off x="1446886" y="3787876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3" name="正方形/長方形 522"/>
          <p:cNvSpPr/>
          <p:nvPr/>
        </p:nvSpPr>
        <p:spPr>
          <a:xfrm>
            <a:off x="1446886" y="4450041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4" name="正方形/長方形 523"/>
          <p:cNvSpPr/>
          <p:nvPr/>
        </p:nvSpPr>
        <p:spPr>
          <a:xfrm>
            <a:off x="1446886" y="5056619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7" name="角丸四角形吹き出し 536"/>
          <p:cNvSpPr/>
          <p:nvPr/>
        </p:nvSpPr>
        <p:spPr>
          <a:xfrm>
            <a:off x="23511" y="5740455"/>
            <a:ext cx="1779853" cy="773547"/>
          </a:xfrm>
          <a:prstGeom prst="wedgeRoundRectCallout">
            <a:avLst>
              <a:gd name="adj1" fmla="val 57691"/>
              <a:gd name="adj2" fmla="val -882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</a:t>
            </a:r>
            <a:r>
              <a:rPr lang="en-US" altLang="ja-JP" sz="2400" dirty="0" smtClean="0">
                <a:solidFill>
                  <a:schemeClr val="tx1"/>
                </a:solidFill>
              </a:rPr>
              <a:t>in subspace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242695" y="4046613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6611793" y="4046613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b="0" dirty="0" smtClean="0"/>
          </a:p>
        </p:txBody>
      </p:sp>
      <p:cxnSp>
        <p:nvCxnSpPr>
          <p:cNvPr id="118" name="曲線コネクタ 117"/>
          <p:cNvCxnSpPr>
            <a:stCxn id="116" idx="7"/>
            <a:endCxn id="117" idx="0"/>
          </p:cNvCxnSpPr>
          <p:nvPr/>
        </p:nvCxnSpPr>
        <p:spPr>
          <a:xfrm rot="5400000" flipH="1" flipV="1">
            <a:off x="6275502" y="3506317"/>
            <a:ext cx="84501" cy="1165094"/>
          </a:xfrm>
          <a:prstGeom prst="curvedConnector3">
            <a:avLst>
              <a:gd name="adj1" fmla="val 575255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曲線コネクタ 118"/>
          <p:cNvCxnSpPr>
            <a:stCxn id="116" idx="5"/>
            <a:endCxn id="117" idx="4"/>
          </p:cNvCxnSpPr>
          <p:nvPr/>
        </p:nvCxnSpPr>
        <p:spPr>
          <a:xfrm rot="16200000" flipH="1">
            <a:off x="6275502" y="3998826"/>
            <a:ext cx="84501" cy="1165094"/>
          </a:xfrm>
          <a:prstGeom prst="curvedConnector3">
            <a:avLst>
              <a:gd name="adj1" fmla="val 648369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曲線コネクタ 119"/>
          <p:cNvCxnSpPr>
            <a:stCxn id="116" idx="7"/>
            <a:endCxn id="117" idx="1"/>
          </p:cNvCxnSpPr>
          <p:nvPr/>
        </p:nvCxnSpPr>
        <p:spPr>
          <a:xfrm rot="5400000" flipH="1" flipV="1">
            <a:off x="6215749" y="3650570"/>
            <a:ext cx="12700" cy="961089"/>
          </a:xfrm>
          <a:prstGeom prst="curvedConnector3">
            <a:avLst>
              <a:gd name="adj1" fmla="val 811291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曲線コネクタ 120"/>
          <p:cNvCxnSpPr>
            <a:stCxn id="116" idx="5"/>
            <a:endCxn id="117" idx="3"/>
          </p:cNvCxnSpPr>
          <p:nvPr/>
        </p:nvCxnSpPr>
        <p:spPr>
          <a:xfrm rot="16200000" flipH="1">
            <a:off x="6215749" y="4058578"/>
            <a:ext cx="12700" cy="961089"/>
          </a:xfrm>
          <a:prstGeom prst="curvedConnector3">
            <a:avLst>
              <a:gd name="adj1" fmla="val 908606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円/楕円 121"/>
          <p:cNvSpPr>
            <a:spLocks noChangeAspect="1"/>
          </p:cNvSpPr>
          <p:nvPr/>
        </p:nvSpPr>
        <p:spPr>
          <a:xfrm>
            <a:off x="7978998" y="4047560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b="0" dirty="0" smtClean="0"/>
          </a:p>
        </p:txBody>
      </p:sp>
      <p:cxnSp>
        <p:nvCxnSpPr>
          <p:cNvPr id="123" name="曲線コネクタ 122"/>
          <p:cNvCxnSpPr>
            <a:endCxn id="122" idx="0"/>
          </p:cNvCxnSpPr>
          <p:nvPr/>
        </p:nvCxnSpPr>
        <p:spPr>
          <a:xfrm rot="5400000" flipH="1" flipV="1">
            <a:off x="7642707" y="3507264"/>
            <a:ext cx="84501" cy="1165094"/>
          </a:xfrm>
          <a:prstGeom prst="curvedConnector3">
            <a:avLst>
              <a:gd name="adj1" fmla="val 575255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曲線コネクタ 123"/>
          <p:cNvCxnSpPr>
            <a:endCxn id="122" idx="4"/>
          </p:cNvCxnSpPr>
          <p:nvPr/>
        </p:nvCxnSpPr>
        <p:spPr>
          <a:xfrm rot="16200000" flipH="1">
            <a:off x="7642707" y="3999773"/>
            <a:ext cx="84501" cy="1165094"/>
          </a:xfrm>
          <a:prstGeom prst="curvedConnector3">
            <a:avLst>
              <a:gd name="adj1" fmla="val 648369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曲線コネクタ 124"/>
          <p:cNvCxnSpPr>
            <a:endCxn id="122" idx="1"/>
          </p:cNvCxnSpPr>
          <p:nvPr/>
        </p:nvCxnSpPr>
        <p:spPr>
          <a:xfrm rot="5400000" flipH="1" flipV="1">
            <a:off x="7582954" y="3651517"/>
            <a:ext cx="12700" cy="961089"/>
          </a:xfrm>
          <a:prstGeom prst="curvedConnector3">
            <a:avLst>
              <a:gd name="adj1" fmla="val 811291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曲線コネクタ 125"/>
          <p:cNvCxnSpPr>
            <a:endCxn id="122" idx="3"/>
          </p:cNvCxnSpPr>
          <p:nvPr/>
        </p:nvCxnSpPr>
        <p:spPr>
          <a:xfrm rot="16200000" flipH="1">
            <a:off x="7582954" y="4059525"/>
            <a:ext cx="12700" cy="961089"/>
          </a:xfrm>
          <a:prstGeom prst="curvedConnector3">
            <a:avLst>
              <a:gd name="adj1" fmla="val 908606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テキスト ボックス 135"/>
          <p:cNvSpPr txBox="1"/>
          <p:nvPr/>
        </p:nvSpPr>
        <p:spPr>
          <a:xfrm>
            <a:off x="7537049" y="32129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7537049" y="36413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3</a:t>
            </a:r>
            <a:endParaRPr kumimoji="1" lang="ja-JP" altLang="en-US" sz="24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7537049" y="45774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8</a:t>
            </a:r>
            <a:endParaRPr kumimoji="1" lang="ja-JP" altLang="en-US" sz="24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7451288" y="5051844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15</a:t>
            </a:r>
            <a:endParaRPr kumimoji="1" lang="ja-JP" altLang="en-US" sz="2400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6084083" y="32129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6084083" y="36413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6084083" y="45774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5</a:t>
            </a:r>
            <a:endParaRPr kumimoji="1" lang="ja-JP" altLang="en-US" sz="2400" dirty="0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6009736" y="5051844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11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5508104" y="1556792"/>
            <a:ext cx="3384376" cy="754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Assume that upper limit is set to </a:t>
            </a:r>
            <a:r>
              <a:rPr kumimoji="1" lang="en-US" altLang="ja-JP" sz="2400" dirty="0" smtClean="0"/>
              <a:t>9</a:t>
            </a:r>
            <a:endParaRPr kumimoji="1" lang="ja-JP" altLang="en-US" sz="2400" dirty="0"/>
          </a:p>
        </p:txBody>
      </p:sp>
      <p:cxnSp>
        <p:nvCxnSpPr>
          <p:cNvPr id="96" name="直線コネクタ 95"/>
          <p:cNvCxnSpPr/>
          <p:nvPr/>
        </p:nvCxnSpPr>
        <p:spPr>
          <a:xfrm>
            <a:off x="5531201" y="4623624"/>
            <a:ext cx="0" cy="120747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531201" y="5663620"/>
            <a:ext cx="136909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6900299" y="5663620"/>
            <a:ext cx="136720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flipH="1">
            <a:off x="8267503" y="4624571"/>
            <a:ext cx="1" cy="12065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H="1">
            <a:off x="6900298" y="4623624"/>
            <a:ext cx="1" cy="120747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吹き出し 22"/>
          <p:cNvSpPr/>
          <p:nvPr/>
        </p:nvSpPr>
        <p:spPr>
          <a:xfrm>
            <a:off x="4913576" y="5890272"/>
            <a:ext cx="2091600" cy="784800"/>
          </a:xfrm>
          <a:prstGeom prst="wedgeRoundRectCallout">
            <a:avLst>
              <a:gd name="adj1" fmla="val -2658"/>
              <a:gd name="adj2" fmla="val -74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ja-JP" sz="2400" dirty="0">
                <a:solidFill>
                  <a:prstClr val="white"/>
                </a:solidFill>
              </a:rPr>
              <a:t>Distances in subspace 1</a:t>
            </a:r>
          </a:p>
        </p:txBody>
      </p:sp>
      <p:sp>
        <p:nvSpPr>
          <p:cNvPr id="127" name="角丸四角形吹き出し 126"/>
          <p:cNvSpPr/>
          <p:nvPr/>
        </p:nvSpPr>
        <p:spPr>
          <a:xfrm>
            <a:off x="7016218" y="5890272"/>
            <a:ext cx="2091600" cy="784800"/>
          </a:xfrm>
          <a:prstGeom prst="wedgeRoundRectCallout">
            <a:avLst>
              <a:gd name="adj1" fmla="val -17395"/>
              <a:gd name="adj2" fmla="val -723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ja-JP" sz="2400" dirty="0">
                <a:solidFill>
                  <a:prstClr val="white"/>
                </a:solidFill>
              </a:rPr>
              <a:t>Distances in subspace </a:t>
            </a:r>
            <a:r>
              <a:rPr lang="en-US" altLang="ja-JP" sz="2400" dirty="0" smtClean="0">
                <a:solidFill>
                  <a:prstClr val="white"/>
                </a:solidFill>
              </a:rPr>
              <a:t>2</a:t>
            </a:r>
            <a:endParaRPr lang="en-US" altLang="ja-JP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 animBg="1"/>
      <p:bldP spid="428" grpId="0"/>
      <p:bldP spid="429" grpId="0"/>
      <p:bldP spid="430" grpId="0"/>
      <p:bldP spid="431" grpId="0"/>
      <p:bldP spid="441" grpId="0"/>
      <p:bldP spid="442" grpId="0"/>
      <p:bldP spid="443" grpId="0"/>
      <p:bldP spid="444" grpId="0"/>
      <p:bldP spid="116" grpId="0" animBg="1"/>
      <p:bldP spid="117" grpId="0" animBg="1"/>
      <p:bldP spid="122" grpId="0" animBg="1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8" grpId="0" animBg="1"/>
      <p:bldP spid="23" grpId="0" animBg="1"/>
      <p:bldP spid="1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正方形/長方形 506"/>
          <p:cNvSpPr/>
          <p:nvPr/>
        </p:nvSpPr>
        <p:spPr>
          <a:xfrm>
            <a:off x="0" y="6151609"/>
            <a:ext cx="9144000" cy="706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Find the closest search regions</a:t>
            </a:r>
            <a:br>
              <a:rPr lang="en-US" altLang="ja-JP" dirty="0" smtClean="0"/>
            </a:br>
            <a:r>
              <a:rPr lang="en-US" altLang="ja-JP" dirty="0" smtClean="0"/>
              <a:t>in original space </a:t>
            </a:r>
            <a:r>
              <a:rPr lang="en-US" altLang="ja-JP" dirty="0" smtClean="0">
                <a:solidFill>
                  <a:srgbClr val="FF0000"/>
                </a:solidFill>
              </a:rPr>
              <a:t>efficiently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ja-JP" dirty="0" smtClean="0"/>
              <a:t>In the proposed method</a:t>
            </a:r>
            <a:endParaRPr lang="ja-JP" altLang="en-US" dirty="0"/>
          </a:p>
        </p:txBody>
      </p:sp>
      <p:cxnSp>
        <p:nvCxnSpPr>
          <p:cNvPr id="319" name="直線矢印コネクタ 318"/>
          <p:cNvCxnSpPr/>
          <p:nvPr/>
        </p:nvCxnSpPr>
        <p:spPr>
          <a:xfrm flipV="1">
            <a:off x="1495486" y="2722725"/>
            <a:ext cx="0" cy="29050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直線矢印コネクタ 319"/>
          <p:cNvCxnSpPr/>
          <p:nvPr/>
        </p:nvCxnSpPr>
        <p:spPr>
          <a:xfrm>
            <a:off x="1038489" y="5401817"/>
            <a:ext cx="402450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直線コネクタ 320"/>
          <p:cNvCxnSpPr/>
          <p:nvPr/>
        </p:nvCxnSpPr>
        <p:spPr>
          <a:xfrm flipH="1">
            <a:off x="2430789" y="2722182"/>
            <a:ext cx="20406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直線コネクタ 321"/>
          <p:cNvCxnSpPr/>
          <p:nvPr/>
        </p:nvCxnSpPr>
        <p:spPr>
          <a:xfrm>
            <a:off x="3259066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3" name="直線コネクタ 322"/>
          <p:cNvCxnSpPr/>
          <p:nvPr/>
        </p:nvCxnSpPr>
        <p:spPr>
          <a:xfrm flipH="1">
            <a:off x="1504653" y="416288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直線コネクタ 323"/>
          <p:cNvCxnSpPr/>
          <p:nvPr/>
        </p:nvCxnSpPr>
        <p:spPr>
          <a:xfrm flipH="1">
            <a:off x="1504653" y="351047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直線コネクタ 324"/>
          <p:cNvCxnSpPr/>
          <p:nvPr/>
        </p:nvCxnSpPr>
        <p:spPr>
          <a:xfrm flipH="1">
            <a:off x="1504653" y="4776779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直線コネクタ 325"/>
          <p:cNvCxnSpPr/>
          <p:nvPr/>
        </p:nvCxnSpPr>
        <p:spPr>
          <a:xfrm>
            <a:off x="3944209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" name="円/楕円 326"/>
          <p:cNvSpPr/>
          <p:nvPr/>
        </p:nvSpPr>
        <p:spPr>
          <a:xfrm>
            <a:off x="1902015" y="310622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8" name="円/楕円 327"/>
          <p:cNvSpPr/>
          <p:nvPr/>
        </p:nvSpPr>
        <p:spPr>
          <a:xfrm>
            <a:off x="1902015" y="377813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9" name="円/楕円 328"/>
          <p:cNvSpPr/>
          <p:nvPr/>
        </p:nvSpPr>
        <p:spPr>
          <a:xfrm>
            <a:off x="1902015" y="4440296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0" name="円/楕円 329"/>
          <p:cNvSpPr/>
          <p:nvPr/>
        </p:nvSpPr>
        <p:spPr>
          <a:xfrm>
            <a:off x="1902015" y="5046874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1" name="円/楕円 330"/>
          <p:cNvSpPr/>
          <p:nvPr/>
        </p:nvSpPr>
        <p:spPr>
          <a:xfrm>
            <a:off x="2838119" y="310747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2" name="円/楕円 331"/>
          <p:cNvSpPr/>
          <p:nvPr/>
        </p:nvSpPr>
        <p:spPr>
          <a:xfrm>
            <a:off x="2838119" y="3779387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3" name="円/楕円 332"/>
          <p:cNvSpPr/>
          <p:nvPr/>
        </p:nvSpPr>
        <p:spPr>
          <a:xfrm>
            <a:off x="2838119" y="444155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4" name="円/楕円 333"/>
          <p:cNvSpPr/>
          <p:nvPr/>
        </p:nvSpPr>
        <p:spPr>
          <a:xfrm>
            <a:off x="2838119" y="504813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5" name="円/楕円 334"/>
          <p:cNvSpPr/>
          <p:nvPr/>
        </p:nvSpPr>
        <p:spPr>
          <a:xfrm>
            <a:off x="3584169" y="312109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6" name="円/楕円 335"/>
          <p:cNvSpPr/>
          <p:nvPr/>
        </p:nvSpPr>
        <p:spPr>
          <a:xfrm>
            <a:off x="3584169" y="379300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7" name="円/楕円 336"/>
          <p:cNvSpPr/>
          <p:nvPr/>
        </p:nvSpPr>
        <p:spPr>
          <a:xfrm>
            <a:off x="3584169" y="4455165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8" name="円/楕円 337"/>
          <p:cNvSpPr/>
          <p:nvPr/>
        </p:nvSpPr>
        <p:spPr>
          <a:xfrm>
            <a:off x="3584169" y="506174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9" name="円/楕円 338"/>
          <p:cNvSpPr/>
          <p:nvPr/>
        </p:nvSpPr>
        <p:spPr>
          <a:xfrm>
            <a:off x="4350287" y="311519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0" name="円/楕円 339"/>
          <p:cNvSpPr/>
          <p:nvPr/>
        </p:nvSpPr>
        <p:spPr>
          <a:xfrm>
            <a:off x="4350287" y="3787098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1" name="円/楕円 340"/>
          <p:cNvSpPr/>
          <p:nvPr/>
        </p:nvSpPr>
        <p:spPr>
          <a:xfrm>
            <a:off x="4350287" y="444926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2" name="円/楕円 341"/>
          <p:cNvSpPr/>
          <p:nvPr/>
        </p:nvSpPr>
        <p:spPr>
          <a:xfrm>
            <a:off x="4350287" y="505584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4" name="星 5 343"/>
          <p:cNvSpPr/>
          <p:nvPr/>
        </p:nvSpPr>
        <p:spPr>
          <a:xfrm>
            <a:off x="2033530" y="4642052"/>
            <a:ext cx="374528" cy="374528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52" name="角丸四角形吹き出し 351"/>
          <p:cNvSpPr/>
          <p:nvPr/>
        </p:nvSpPr>
        <p:spPr>
          <a:xfrm>
            <a:off x="0" y="1756565"/>
            <a:ext cx="2219989" cy="781991"/>
          </a:xfrm>
          <a:prstGeom prst="wedgeRoundRectCallout">
            <a:avLst>
              <a:gd name="adj1" fmla="val 37567"/>
              <a:gd name="adj2" fmla="val 121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in original 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368" name="直線コネクタ 367"/>
          <p:cNvCxnSpPr>
            <a:stCxn id="520" idx="2"/>
          </p:cNvCxnSpPr>
          <p:nvPr/>
        </p:nvCxnSpPr>
        <p:spPr>
          <a:xfrm>
            <a:off x="1951393" y="5450417"/>
            <a:ext cx="16621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>
            <a:stCxn id="519" idx="2"/>
          </p:cNvCxnSpPr>
          <p:nvPr/>
        </p:nvCxnSpPr>
        <p:spPr>
          <a:xfrm>
            <a:off x="2887497" y="5450417"/>
            <a:ext cx="18929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コネクタ 369"/>
          <p:cNvCxnSpPr>
            <a:stCxn id="518" idx="2"/>
          </p:cNvCxnSpPr>
          <p:nvPr/>
        </p:nvCxnSpPr>
        <p:spPr>
          <a:xfrm>
            <a:off x="3633547" y="5450417"/>
            <a:ext cx="1652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コネクタ 370"/>
          <p:cNvCxnSpPr>
            <a:stCxn id="517" idx="2"/>
          </p:cNvCxnSpPr>
          <p:nvPr/>
        </p:nvCxnSpPr>
        <p:spPr>
          <a:xfrm>
            <a:off x="4399665" y="5450417"/>
            <a:ext cx="2174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コネクタ 371"/>
          <p:cNvCxnSpPr/>
          <p:nvPr/>
        </p:nvCxnSpPr>
        <p:spPr>
          <a:xfrm flipH="1">
            <a:off x="614289" y="4851722"/>
            <a:ext cx="1613056" cy="253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コネクタ 372"/>
          <p:cNvCxnSpPr>
            <a:stCxn id="524" idx="1"/>
          </p:cNvCxnSpPr>
          <p:nvPr/>
        </p:nvCxnSpPr>
        <p:spPr>
          <a:xfrm flipH="1">
            <a:off x="619358" y="5105219"/>
            <a:ext cx="827528" cy="1071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>
            <a:stCxn id="523" idx="1"/>
          </p:cNvCxnSpPr>
          <p:nvPr/>
        </p:nvCxnSpPr>
        <p:spPr>
          <a:xfrm flipH="1">
            <a:off x="614290" y="4498641"/>
            <a:ext cx="832596" cy="10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コネクタ 374"/>
          <p:cNvCxnSpPr>
            <a:stCxn id="522" idx="1"/>
          </p:cNvCxnSpPr>
          <p:nvPr/>
        </p:nvCxnSpPr>
        <p:spPr>
          <a:xfrm flipH="1">
            <a:off x="616172" y="3836476"/>
            <a:ext cx="830714" cy="1247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線コネクタ 375"/>
          <p:cNvCxnSpPr>
            <a:stCxn id="521" idx="1"/>
          </p:cNvCxnSpPr>
          <p:nvPr/>
        </p:nvCxnSpPr>
        <p:spPr>
          <a:xfrm flipH="1">
            <a:off x="614290" y="3164568"/>
            <a:ext cx="832596" cy="107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直線矢印コネクタ 412"/>
          <p:cNvCxnSpPr/>
          <p:nvPr/>
        </p:nvCxnSpPr>
        <p:spPr>
          <a:xfrm>
            <a:off x="1950727" y="5851771"/>
            <a:ext cx="32048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直線矢印コネクタ 414"/>
          <p:cNvCxnSpPr/>
          <p:nvPr/>
        </p:nvCxnSpPr>
        <p:spPr>
          <a:xfrm>
            <a:off x="2243105" y="5851771"/>
            <a:ext cx="67234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直線コネクタ 417"/>
          <p:cNvCxnSpPr/>
          <p:nvPr/>
        </p:nvCxnSpPr>
        <p:spPr>
          <a:xfrm>
            <a:off x="2240878" y="4895287"/>
            <a:ext cx="19817" cy="13640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矢印コネクタ 418"/>
          <p:cNvCxnSpPr/>
          <p:nvPr/>
        </p:nvCxnSpPr>
        <p:spPr>
          <a:xfrm>
            <a:off x="2243105" y="5717278"/>
            <a:ext cx="141599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直線矢印コネクタ 425"/>
          <p:cNvCxnSpPr/>
          <p:nvPr/>
        </p:nvCxnSpPr>
        <p:spPr>
          <a:xfrm>
            <a:off x="2243105" y="5563970"/>
            <a:ext cx="218732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テキスト ボックス 427"/>
          <p:cNvSpPr txBox="1"/>
          <p:nvPr/>
        </p:nvSpPr>
        <p:spPr>
          <a:xfrm>
            <a:off x="1952589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29" name="テキスト ボックス 428"/>
          <p:cNvSpPr txBox="1"/>
          <p:nvPr/>
        </p:nvSpPr>
        <p:spPr>
          <a:xfrm>
            <a:off x="2421862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30" name="テキスト ボックス 429"/>
          <p:cNvSpPr txBox="1"/>
          <p:nvPr/>
        </p:nvSpPr>
        <p:spPr>
          <a:xfrm>
            <a:off x="3106518" y="5749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31" name="テキスト ボックス 430"/>
          <p:cNvSpPr txBox="1"/>
          <p:nvPr/>
        </p:nvSpPr>
        <p:spPr>
          <a:xfrm>
            <a:off x="3812522" y="554346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cxnSp>
        <p:nvCxnSpPr>
          <p:cNvPr id="433" name="直線矢印コネクタ 432"/>
          <p:cNvCxnSpPr/>
          <p:nvPr/>
        </p:nvCxnSpPr>
        <p:spPr>
          <a:xfrm>
            <a:off x="1317548" y="3180754"/>
            <a:ext cx="0" cy="170239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直線矢印コネクタ 434"/>
          <p:cNvCxnSpPr/>
          <p:nvPr/>
        </p:nvCxnSpPr>
        <p:spPr>
          <a:xfrm>
            <a:off x="1164068" y="3841988"/>
            <a:ext cx="0" cy="10411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線矢印コネクタ 436"/>
          <p:cNvCxnSpPr/>
          <p:nvPr/>
        </p:nvCxnSpPr>
        <p:spPr>
          <a:xfrm>
            <a:off x="999682" y="4515596"/>
            <a:ext cx="0" cy="3675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線矢印コネクタ 438"/>
          <p:cNvCxnSpPr/>
          <p:nvPr/>
        </p:nvCxnSpPr>
        <p:spPr>
          <a:xfrm>
            <a:off x="999682" y="4851722"/>
            <a:ext cx="0" cy="265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テキスト ボックス 440"/>
          <p:cNvSpPr txBox="1"/>
          <p:nvPr/>
        </p:nvSpPr>
        <p:spPr>
          <a:xfrm>
            <a:off x="663459" y="4821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42" name="テキスト ボックス 441"/>
          <p:cNvSpPr txBox="1"/>
          <p:nvPr/>
        </p:nvSpPr>
        <p:spPr>
          <a:xfrm>
            <a:off x="663459" y="45189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43" name="テキスト ボックス 442"/>
          <p:cNvSpPr txBox="1"/>
          <p:nvPr/>
        </p:nvSpPr>
        <p:spPr>
          <a:xfrm>
            <a:off x="804561" y="39711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44" name="テキスト ボックス 443"/>
          <p:cNvSpPr txBox="1"/>
          <p:nvPr/>
        </p:nvSpPr>
        <p:spPr>
          <a:xfrm>
            <a:off x="896939" y="334592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75" name="角丸四角形 474"/>
          <p:cNvSpPr/>
          <p:nvPr/>
        </p:nvSpPr>
        <p:spPr>
          <a:xfrm>
            <a:off x="1837458" y="6319594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</a:t>
            </a:r>
            <a:r>
              <a:rPr lang="en-US" altLang="ja-JP" sz="2400" dirty="0"/>
              <a:t>2</a:t>
            </a:r>
          </a:p>
        </p:txBody>
      </p:sp>
      <p:sp>
        <p:nvSpPr>
          <p:cNvPr id="476" name="角丸四角形 475"/>
          <p:cNvSpPr/>
          <p:nvPr/>
        </p:nvSpPr>
        <p:spPr>
          <a:xfrm rot="-5400000">
            <a:off x="-700048" y="3868446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1</a:t>
            </a:r>
            <a:endParaRPr lang="en-US" altLang="ja-JP" sz="2400" dirty="0"/>
          </a:p>
        </p:txBody>
      </p:sp>
      <p:sp>
        <p:nvSpPr>
          <p:cNvPr id="517" name="正方形/長方形 516"/>
          <p:cNvSpPr/>
          <p:nvPr/>
        </p:nvSpPr>
        <p:spPr>
          <a:xfrm>
            <a:off x="4351065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8" name="正方形/長方形 517"/>
          <p:cNvSpPr/>
          <p:nvPr/>
        </p:nvSpPr>
        <p:spPr>
          <a:xfrm>
            <a:off x="358494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9" name="正方形/長方形 518"/>
          <p:cNvSpPr/>
          <p:nvPr/>
        </p:nvSpPr>
        <p:spPr>
          <a:xfrm>
            <a:off x="283889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0" name="正方形/長方形 519"/>
          <p:cNvSpPr/>
          <p:nvPr/>
        </p:nvSpPr>
        <p:spPr>
          <a:xfrm>
            <a:off x="1902793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1" name="正方形/長方形 520"/>
          <p:cNvSpPr/>
          <p:nvPr/>
        </p:nvSpPr>
        <p:spPr>
          <a:xfrm>
            <a:off x="1446886" y="3115968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2" name="正方形/長方形 521"/>
          <p:cNvSpPr/>
          <p:nvPr/>
        </p:nvSpPr>
        <p:spPr>
          <a:xfrm>
            <a:off x="1446886" y="3787876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3" name="正方形/長方形 522"/>
          <p:cNvSpPr/>
          <p:nvPr/>
        </p:nvSpPr>
        <p:spPr>
          <a:xfrm>
            <a:off x="1446886" y="4450041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4" name="正方形/長方形 523"/>
          <p:cNvSpPr/>
          <p:nvPr/>
        </p:nvSpPr>
        <p:spPr>
          <a:xfrm>
            <a:off x="1446886" y="5056619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7" name="角丸四角形吹き出し 536"/>
          <p:cNvSpPr/>
          <p:nvPr/>
        </p:nvSpPr>
        <p:spPr>
          <a:xfrm>
            <a:off x="23511" y="5740455"/>
            <a:ext cx="1779853" cy="773547"/>
          </a:xfrm>
          <a:prstGeom prst="wedgeRoundRectCallout">
            <a:avLst>
              <a:gd name="adj1" fmla="val 57691"/>
              <a:gd name="adj2" fmla="val -882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</a:t>
            </a:r>
            <a:r>
              <a:rPr lang="en-US" altLang="ja-JP" sz="2400" dirty="0" smtClean="0">
                <a:solidFill>
                  <a:schemeClr val="tx1"/>
                </a:solidFill>
              </a:rPr>
              <a:t>in subspace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18" name="曲線コネクタ 117"/>
          <p:cNvCxnSpPr>
            <a:stCxn id="116" idx="7"/>
            <a:endCxn id="117" idx="0"/>
          </p:cNvCxnSpPr>
          <p:nvPr/>
        </p:nvCxnSpPr>
        <p:spPr>
          <a:xfrm rot="5400000" flipH="1" flipV="1">
            <a:off x="6275502" y="3506317"/>
            <a:ext cx="84501" cy="1165094"/>
          </a:xfrm>
          <a:prstGeom prst="curvedConnector3">
            <a:avLst>
              <a:gd name="adj1" fmla="val 575255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曲線コネクタ 118"/>
          <p:cNvCxnSpPr>
            <a:stCxn id="116" idx="5"/>
            <a:endCxn id="117" idx="4"/>
          </p:cNvCxnSpPr>
          <p:nvPr/>
        </p:nvCxnSpPr>
        <p:spPr>
          <a:xfrm rot="16200000" flipH="1">
            <a:off x="6275502" y="3998826"/>
            <a:ext cx="84501" cy="1165094"/>
          </a:xfrm>
          <a:prstGeom prst="curvedConnector3">
            <a:avLst>
              <a:gd name="adj1" fmla="val 648369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曲線コネクタ 119"/>
          <p:cNvCxnSpPr>
            <a:stCxn id="116" idx="7"/>
            <a:endCxn id="117" idx="1"/>
          </p:cNvCxnSpPr>
          <p:nvPr/>
        </p:nvCxnSpPr>
        <p:spPr>
          <a:xfrm rot="5400000" flipH="1" flipV="1">
            <a:off x="6215749" y="3650570"/>
            <a:ext cx="12700" cy="961089"/>
          </a:xfrm>
          <a:prstGeom prst="curvedConnector3">
            <a:avLst>
              <a:gd name="adj1" fmla="val 811291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曲線コネクタ 120"/>
          <p:cNvCxnSpPr>
            <a:stCxn id="116" idx="5"/>
            <a:endCxn id="117" idx="3"/>
          </p:cNvCxnSpPr>
          <p:nvPr/>
        </p:nvCxnSpPr>
        <p:spPr>
          <a:xfrm rot="16200000" flipH="1">
            <a:off x="6215749" y="4058578"/>
            <a:ext cx="12700" cy="961089"/>
          </a:xfrm>
          <a:prstGeom prst="curvedConnector3">
            <a:avLst>
              <a:gd name="adj1" fmla="val 908606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円/楕円 121"/>
          <p:cNvSpPr>
            <a:spLocks noChangeAspect="1"/>
          </p:cNvSpPr>
          <p:nvPr/>
        </p:nvSpPr>
        <p:spPr>
          <a:xfrm>
            <a:off x="7978998" y="4047560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b="0" dirty="0" smtClean="0"/>
          </a:p>
        </p:txBody>
      </p:sp>
      <p:cxnSp>
        <p:nvCxnSpPr>
          <p:cNvPr id="123" name="曲線コネクタ 122"/>
          <p:cNvCxnSpPr>
            <a:endCxn id="122" idx="0"/>
          </p:cNvCxnSpPr>
          <p:nvPr/>
        </p:nvCxnSpPr>
        <p:spPr>
          <a:xfrm rot="5400000" flipH="1" flipV="1">
            <a:off x="7642707" y="3507264"/>
            <a:ext cx="84501" cy="1165094"/>
          </a:xfrm>
          <a:prstGeom prst="curvedConnector3">
            <a:avLst>
              <a:gd name="adj1" fmla="val 575255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曲線コネクタ 123"/>
          <p:cNvCxnSpPr>
            <a:endCxn id="122" idx="4"/>
          </p:cNvCxnSpPr>
          <p:nvPr/>
        </p:nvCxnSpPr>
        <p:spPr>
          <a:xfrm rot="16200000" flipH="1">
            <a:off x="7642707" y="3999773"/>
            <a:ext cx="84501" cy="1165094"/>
          </a:xfrm>
          <a:prstGeom prst="curvedConnector3">
            <a:avLst>
              <a:gd name="adj1" fmla="val 648369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曲線コネクタ 124"/>
          <p:cNvCxnSpPr>
            <a:endCxn id="122" idx="1"/>
          </p:cNvCxnSpPr>
          <p:nvPr/>
        </p:nvCxnSpPr>
        <p:spPr>
          <a:xfrm rot="5400000" flipH="1" flipV="1">
            <a:off x="7582954" y="3651517"/>
            <a:ext cx="12700" cy="961089"/>
          </a:xfrm>
          <a:prstGeom prst="curvedConnector3">
            <a:avLst>
              <a:gd name="adj1" fmla="val 811291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曲線コネクタ 125"/>
          <p:cNvCxnSpPr>
            <a:endCxn id="122" idx="3"/>
          </p:cNvCxnSpPr>
          <p:nvPr/>
        </p:nvCxnSpPr>
        <p:spPr>
          <a:xfrm rot="16200000" flipH="1">
            <a:off x="7582954" y="4059525"/>
            <a:ext cx="12700" cy="961089"/>
          </a:xfrm>
          <a:prstGeom prst="curvedConnector3">
            <a:avLst>
              <a:gd name="adj1" fmla="val 908606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角丸四角形 129"/>
          <p:cNvSpPr/>
          <p:nvPr/>
        </p:nvSpPr>
        <p:spPr>
          <a:xfrm>
            <a:off x="7016218" y="5889988"/>
            <a:ext cx="2091930" cy="785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Distances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subspace </a:t>
            </a:r>
            <a:r>
              <a:rPr lang="en-US" altLang="ja-JP" sz="2400" dirty="0" smtClean="0"/>
              <a:t>2</a:t>
            </a:r>
            <a:endParaRPr lang="en-US" altLang="ja-JP" sz="2400" dirty="0"/>
          </a:p>
        </p:txBody>
      </p:sp>
      <p:sp>
        <p:nvSpPr>
          <p:cNvPr id="131" name="角丸四角形 130"/>
          <p:cNvSpPr/>
          <p:nvPr/>
        </p:nvSpPr>
        <p:spPr>
          <a:xfrm>
            <a:off x="4913576" y="5889988"/>
            <a:ext cx="2091600" cy="78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Distances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subspace </a:t>
            </a:r>
            <a:r>
              <a:rPr lang="en-US" altLang="ja-JP" sz="2400" dirty="0" smtClean="0"/>
              <a:t>1</a:t>
            </a:r>
            <a:endParaRPr lang="en-US" altLang="ja-JP" sz="24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7537049" y="32129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7537049" y="36413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3</a:t>
            </a:r>
            <a:endParaRPr kumimoji="1" lang="ja-JP" altLang="en-US" sz="24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7537049" y="45774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8</a:t>
            </a:r>
            <a:endParaRPr kumimoji="1" lang="ja-JP" altLang="en-US" sz="24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7451288" y="5051844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15</a:t>
            </a:r>
            <a:endParaRPr kumimoji="1" lang="ja-JP" altLang="en-US" sz="2400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6084083" y="32129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6084083" y="36413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6084083" y="45774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5</a:t>
            </a:r>
            <a:endParaRPr kumimoji="1" lang="ja-JP" altLang="en-US" sz="2400" dirty="0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6009736" y="5051844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11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5508104" y="1556792"/>
            <a:ext cx="3384376" cy="754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Assume that upper limit is set to </a:t>
            </a:r>
            <a:r>
              <a:rPr kumimoji="1" lang="en-US" altLang="ja-JP" sz="2400" dirty="0" smtClean="0"/>
              <a:t>9</a:t>
            </a:r>
            <a:endParaRPr kumimoji="1" lang="ja-JP" altLang="en-US" sz="2400" dirty="0"/>
          </a:p>
        </p:txBody>
      </p:sp>
      <p:sp>
        <p:nvSpPr>
          <p:cNvPr id="99" name="正方形/長方形 98"/>
          <p:cNvSpPr/>
          <p:nvPr/>
        </p:nvSpPr>
        <p:spPr>
          <a:xfrm>
            <a:off x="5508104" y="2984268"/>
            <a:ext cx="1508114" cy="2681595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5654705" y="2780928"/>
            <a:ext cx="1214911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Max </a:t>
            </a:r>
            <a:r>
              <a:rPr kumimoji="1" lang="en-US" altLang="ja-JP" sz="2400" dirty="0" smtClean="0"/>
              <a:t>9</a:t>
            </a:r>
            <a:endParaRPr kumimoji="1" lang="ja-JP" altLang="en-US" sz="2400" dirty="0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242695" y="4046613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6611793" y="4046613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b="0" dirty="0" smtClean="0"/>
          </a:p>
        </p:txBody>
      </p:sp>
      <p:sp>
        <p:nvSpPr>
          <p:cNvPr id="4" name="乗算記号 3"/>
          <p:cNvSpPr/>
          <p:nvPr/>
        </p:nvSpPr>
        <p:spPr>
          <a:xfrm>
            <a:off x="6444208" y="4653136"/>
            <a:ext cx="552139" cy="552139"/>
          </a:xfrm>
          <a:prstGeom prst="mathMultiply">
            <a:avLst>
              <a:gd name="adj1" fmla="val 142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9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正方形/長方形 506"/>
          <p:cNvSpPr/>
          <p:nvPr/>
        </p:nvSpPr>
        <p:spPr>
          <a:xfrm>
            <a:off x="0" y="6151609"/>
            <a:ext cx="9144000" cy="706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Find the closest search regions</a:t>
            </a:r>
            <a:br>
              <a:rPr lang="en-US" altLang="ja-JP" dirty="0" smtClean="0"/>
            </a:br>
            <a:r>
              <a:rPr lang="en-US" altLang="ja-JP" dirty="0" smtClean="0"/>
              <a:t>in original space </a:t>
            </a:r>
            <a:r>
              <a:rPr lang="en-US" altLang="ja-JP" dirty="0" smtClean="0">
                <a:solidFill>
                  <a:srgbClr val="FF0000"/>
                </a:solidFill>
              </a:rPr>
              <a:t>efficiently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ja-JP" dirty="0" smtClean="0"/>
              <a:t>In the proposed method</a:t>
            </a:r>
            <a:endParaRPr lang="ja-JP" altLang="en-US" dirty="0"/>
          </a:p>
        </p:txBody>
      </p:sp>
      <p:sp>
        <p:nvSpPr>
          <p:cNvPr id="310" name="正方形/長方形 309"/>
          <p:cNvSpPr/>
          <p:nvPr/>
        </p:nvSpPr>
        <p:spPr>
          <a:xfrm>
            <a:off x="3261706" y="4789549"/>
            <a:ext cx="669126" cy="612216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正方形/長方形 313"/>
          <p:cNvSpPr/>
          <p:nvPr/>
        </p:nvSpPr>
        <p:spPr>
          <a:xfrm>
            <a:off x="2438644" y="4783467"/>
            <a:ext cx="820422" cy="618298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正方形/長方形 315"/>
          <p:cNvSpPr/>
          <p:nvPr/>
        </p:nvSpPr>
        <p:spPr>
          <a:xfrm>
            <a:off x="1495938" y="4787883"/>
            <a:ext cx="942706" cy="612216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9" name="直線矢印コネクタ 318"/>
          <p:cNvCxnSpPr/>
          <p:nvPr/>
        </p:nvCxnSpPr>
        <p:spPr>
          <a:xfrm flipV="1">
            <a:off x="1495486" y="2722725"/>
            <a:ext cx="0" cy="29050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直線矢印コネクタ 319"/>
          <p:cNvCxnSpPr/>
          <p:nvPr/>
        </p:nvCxnSpPr>
        <p:spPr>
          <a:xfrm>
            <a:off x="1038489" y="5401817"/>
            <a:ext cx="402450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直線コネクタ 320"/>
          <p:cNvCxnSpPr/>
          <p:nvPr/>
        </p:nvCxnSpPr>
        <p:spPr>
          <a:xfrm flipH="1">
            <a:off x="2430789" y="2722182"/>
            <a:ext cx="20406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直線コネクタ 321"/>
          <p:cNvCxnSpPr/>
          <p:nvPr/>
        </p:nvCxnSpPr>
        <p:spPr>
          <a:xfrm>
            <a:off x="3259066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3" name="直線コネクタ 322"/>
          <p:cNvCxnSpPr/>
          <p:nvPr/>
        </p:nvCxnSpPr>
        <p:spPr>
          <a:xfrm flipH="1">
            <a:off x="1504653" y="416288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直線コネクタ 323"/>
          <p:cNvCxnSpPr/>
          <p:nvPr/>
        </p:nvCxnSpPr>
        <p:spPr>
          <a:xfrm flipH="1">
            <a:off x="1504653" y="351047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直線コネクタ 324"/>
          <p:cNvCxnSpPr/>
          <p:nvPr/>
        </p:nvCxnSpPr>
        <p:spPr>
          <a:xfrm flipH="1">
            <a:off x="1504653" y="4776779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直線コネクタ 325"/>
          <p:cNvCxnSpPr/>
          <p:nvPr/>
        </p:nvCxnSpPr>
        <p:spPr>
          <a:xfrm>
            <a:off x="3944209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" name="円/楕円 326"/>
          <p:cNvSpPr/>
          <p:nvPr/>
        </p:nvSpPr>
        <p:spPr>
          <a:xfrm>
            <a:off x="1902015" y="310622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8" name="円/楕円 327"/>
          <p:cNvSpPr/>
          <p:nvPr/>
        </p:nvSpPr>
        <p:spPr>
          <a:xfrm>
            <a:off x="1902015" y="377813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9" name="円/楕円 328"/>
          <p:cNvSpPr/>
          <p:nvPr/>
        </p:nvSpPr>
        <p:spPr>
          <a:xfrm>
            <a:off x="1902015" y="4440296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0" name="円/楕円 329"/>
          <p:cNvSpPr/>
          <p:nvPr/>
        </p:nvSpPr>
        <p:spPr>
          <a:xfrm>
            <a:off x="1902015" y="5046874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1" name="円/楕円 330"/>
          <p:cNvSpPr/>
          <p:nvPr/>
        </p:nvSpPr>
        <p:spPr>
          <a:xfrm>
            <a:off x="2838119" y="310747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2" name="円/楕円 331"/>
          <p:cNvSpPr/>
          <p:nvPr/>
        </p:nvSpPr>
        <p:spPr>
          <a:xfrm>
            <a:off x="2838119" y="3779387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3" name="円/楕円 332"/>
          <p:cNvSpPr/>
          <p:nvPr/>
        </p:nvSpPr>
        <p:spPr>
          <a:xfrm>
            <a:off x="2838119" y="444155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4" name="円/楕円 333"/>
          <p:cNvSpPr/>
          <p:nvPr/>
        </p:nvSpPr>
        <p:spPr>
          <a:xfrm>
            <a:off x="2838119" y="504813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5" name="円/楕円 334"/>
          <p:cNvSpPr/>
          <p:nvPr/>
        </p:nvSpPr>
        <p:spPr>
          <a:xfrm>
            <a:off x="3584169" y="312109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6" name="円/楕円 335"/>
          <p:cNvSpPr/>
          <p:nvPr/>
        </p:nvSpPr>
        <p:spPr>
          <a:xfrm>
            <a:off x="3584169" y="379300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7" name="円/楕円 336"/>
          <p:cNvSpPr/>
          <p:nvPr/>
        </p:nvSpPr>
        <p:spPr>
          <a:xfrm>
            <a:off x="3584169" y="4455165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8" name="円/楕円 337"/>
          <p:cNvSpPr/>
          <p:nvPr/>
        </p:nvSpPr>
        <p:spPr>
          <a:xfrm>
            <a:off x="3584169" y="506174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9" name="円/楕円 338"/>
          <p:cNvSpPr/>
          <p:nvPr/>
        </p:nvSpPr>
        <p:spPr>
          <a:xfrm>
            <a:off x="4350287" y="311519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0" name="円/楕円 339"/>
          <p:cNvSpPr/>
          <p:nvPr/>
        </p:nvSpPr>
        <p:spPr>
          <a:xfrm>
            <a:off x="4350287" y="3787098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1" name="円/楕円 340"/>
          <p:cNvSpPr/>
          <p:nvPr/>
        </p:nvSpPr>
        <p:spPr>
          <a:xfrm>
            <a:off x="4350287" y="444926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2" name="円/楕円 341"/>
          <p:cNvSpPr/>
          <p:nvPr/>
        </p:nvSpPr>
        <p:spPr>
          <a:xfrm>
            <a:off x="4350287" y="505584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4" name="星 5 343"/>
          <p:cNvSpPr/>
          <p:nvPr/>
        </p:nvSpPr>
        <p:spPr>
          <a:xfrm>
            <a:off x="2033530" y="4642052"/>
            <a:ext cx="374528" cy="374528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52" name="角丸四角形吹き出し 351"/>
          <p:cNvSpPr/>
          <p:nvPr/>
        </p:nvSpPr>
        <p:spPr>
          <a:xfrm>
            <a:off x="0" y="1756565"/>
            <a:ext cx="2219989" cy="781991"/>
          </a:xfrm>
          <a:prstGeom prst="wedgeRoundRectCallout">
            <a:avLst>
              <a:gd name="adj1" fmla="val 37567"/>
              <a:gd name="adj2" fmla="val 121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in original 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368" name="直線コネクタ 367"/>
          <p:cNvCxnSpPr>
            <a:stCxn id="520" idx="2"/>
          </p:cNvCxnSpPr>
          <p:nvPr/>
        </p:nvCxnSpPr>
        <p:spPr>
          <a:xfrm>
            <a:off x="1951393" y="5450417"/>
            <a:ext cx="16621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>
            <a:stCxn id="519" idx="2"/>
          </p:cNvCxnSpPr>
          <p:nvPr/>
        </p:nvCxnSpPr>
        <p:spPr>
          <a:xfrm>
            <a:off x="2887497" y="5450417"/>
            <a:ext cx="18929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コネクタ 369"/>
          <p:cNvCxnSpPr>
            <a:stCxn id="518" idx="2"/>
          </p:cNvCxnSpPr>
          <p:nvPr/>
        </p:nvCxnSpPr>
        <p:spPr>
          <a:xfrm>
            <a:off x="3633547" y="5450417"/>
            <a:ext cx="1652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コネクタ 370"/>
          <p:cNvCxnSpPr>
            <a:stCxn id="517" idx="2"/>
          </p:cNvCxnSpPr>
          <p:nvPr/>
        </p:nvCxnSpPr>
        <p:spPr>
          <a:xfrm>
            <a:off x="4399665" y="5450417"/>
            <a:ext cx="2174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コネクタ 371"/>
          <p:cNvCxnSpPr/>
          <p:nvPr/>
        </p:nvCxnSpPr>
        <p:spPr>
          <a:xfrm flipH="1">
            <a:off x="614289" y="4851722"/>
            <a:ext cx="1613056" cy="253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コネクタ 372"/>
          <p:cNvCxnSpPr>
            <a:stCxn id="524" idx="1"/>
          </p:cNvCxnSpPr>
          <p:nvPr/>
        </p:nvCxnSpPr>
        <p:spPr>
          <a:xfrm flipH="1">
            <a:off x="619358" y="5105219"/>
            <a:ext cx="827528" cy="1071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>
            <a:stCxn id="523" idx="1"/>
          </p:cNvCxnSpPr>
          <p:nvPr/>
        </p:nvCxnSpPr>
        <p:spPr>
          <a:xfrm flipH="1">
            <a:off x="614290" y="4498641"/>
            <a:ext cx="832596" cy="10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コネクタ 374"/>
          <p:cNvCxnSpPr>
            <a:stCxn id="522" idx="1"/>
          </p:cNvCxnSpPr>
          <p:nvPr/>
        </p:nvCxnSpPr>
        <p:spPr>
          <a:xfrm flipH="1">
            <a:off x="616172" y="3836476"/>
            <a:ext cx="830714" cy="1247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線コネクタ 375"/>
          <p:cNvCxnSpPr>
            <a:stCxn id="521" idx="1"/>
          </p:cNvCxnSpPr>
          <p:nvPr/>
        </p:nvCxnSpPr>
        <p:spPr>
          <a:xfrm flipH="1">
            <a:off x="614290" y="3164568"/>
            <a:ext cx="832596" cy="107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直線矢印コネクタ 412"/>
          <p:cNvCxnSpPr/>
          <p:nvPr/>
        </p:nvCxnSpPr>
        <p:spPr>
          <a:xfrm>
            <a:off x="1950727" y="5851771"/>
            <a:ext cx="32048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直線矢印コネクタ 414"/>
          <p:cNvCxnSpPr/>
          <p:nvPr/>
        </p:nvCxnSpPr>
        <p:spPr>
          <a:xfrm>
            <a:off x="2243105" y="5851771"/>
            <a:ext cx="67234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直線コネクタ 417"/>
          <p:cNvCxnSpPr/>
          <p:nvPr/>
        </p:nvCxnSpPr>
        <p:spPr>
          <a:xfrm>
            <a:off x="2240878" y="4895287"/>
            <a:ext cx="19817" cy="13640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矢印コネクタ 418"/>
          <p:cNvCxnSpPr/>
          <p:nvPr/>
        </p:nvCxnSpPr>
        <p:spPr>
          <a:xfrm>
            <a:off x="2243105" y="5717278"/>
            <a:ext cx="141599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直線矢印コネクタ 425"/>
          <p:cNvCxnSpPr/>
          <p:nvPr/>
        </p:nvCxnSpPr>
        <p:spPr>
          <a:xfrm>
            <a:off x="2243105" y="5563970"/>
            <a:ext cx="218732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テキスト ボックス 427"/>
          <p:cNvSpPr txBox="1"/>
          <p:nvPr/>
        </p:nvSpPr>
        <p:spPr>
          <a:xfrm>
            <a:off x="1952589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29" name="テキスト ボックス 428"/>
          <p:cNvSpPr txBox="1"/>
          <p:nvPr/>
        </p:nvSpPr>
        <p:spPr>
          <a:xfrm>
            <a:off x="2421862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30" name="テキスト ボックス 429"/>
          <p:cNvSpPr txBox="1"/>
          <p:nvPr/>
        </p:nvSpPr>
        <p:spPr>
          <a:xfrm>
            <a:off x="3106518" y="5749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31" name="テキスト ボックス 430"/>
          <p:cNvSpPr txBox="1"/>
          <p:nvPr/>
        </p:nvSpPr>
        <p:spPr>
          <a:xfrm>
            <a:off x="3812522" y="554346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cxnSp>
        <p:nvCxnSpPr>
          <p:cNvPr id="433" name="直線矢印コネクタ 432"/>
          <p:cNvCxnSpPr/>
          <p:nvPr/>
        </p:nvCxnSpPr>
        <p:spPr>
          <a:xfrm>
            <a:off x="1317548" y="3180754"/>
            <a:ext cx="0" cy="170239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直線矢印コネクタ 434"/>
          <p:cNvCxnSpPr/>
          <p:nvPr/>
        </p:nvCxnSpPr>
        <p:spPr>
          <a:xfrm>
            <a:off x="1164068" y="3841988"/>
            <a:ext cx="0" cy="10411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線矢印コネクタ 436"/>
          <p:cNvCxnSpPr/>
          <p:nvPr/>
        </p:nvCxnSpPr>
        <p:spPr>
          <a:xfrm>
            <a:off x="999682" y="4515596"/>
            <a:ext cx="0" cy="3675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線矢印コネクタ 438"/>
          <p:cNvCxnSpPr/>
          <p:nvPr/>
        </p:nvCxnSpPr>
        <p:spPr>
          <a:xfrm>
            <a:off x="999682" y="4851722"/>
            <a:ext cx="0" cy="265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テキスト ボックス 440"/>
          <p:cNvSpPr txBox="1"/>
          <p:nvPr/>
        </p:nvSpPr>
        <p:spPr>
          <a:xfrm>
            <a:off x="663459" y="4821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42" name="テキスト ボックス 441"/>
          <p:cNvSpPr txBox="1"/>
          <p:nvPr/>
        </p:nvSpPr>
        <p:spPr>
          <a:xfrm>
            <a:off x="663459" y="45189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43" name="テキスト ボックス 442"/>
          <p:cNvSpPr txBox="1"/>
          <p:nvPr/>
        </p:nvSpPr>
        <p:spPr>
          <a:xfrm>
            <a:off x="804561" y="39711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44" name="テキスト ボックス 443"/>
          <p:cNvSpPr txBox="1"/>
          <p:nvPr/>
        </p:nvSpPr>
        <p:spPr>
          <a:xfrm>
            <a:off x="896939" y="334592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75" name="角丸四角形 474"/>
          <p:cNvSpPr/>
          <p:nvPr/>
        </p:nvSpPr>
        <p:spPr>
          <a:xfrm>
            <a:off x="1837458" y="6319594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</a:t>
            </a:r>
            <a:r>
              <a:rPr lang="en-US" altLang="ja-JP" sz="2400" dirty="0"/>
              <a:t>2</a:t>
            </a:r>
          </a:p>
        </p:txBody>
      </p:sp>
      <p:sp>
        <p:nvSpPr>
          <p:cNvPr id="476" name="角丸四角形 475"/>
          <p:cNvSpPr/>
          <p:nvPr/>
        </p:nvSpPr>
        <p:spPr>
          <a:xfrm rot="-5400000">
            <a:off x="-700048" y="3868446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1</a:t>
            </a:r>
            <a:endParaRPr lang="en-US" altLang="ja-JP" sz="2400" dirty="0"/>
          </a:p>
        </p:txBody>
      </p:sp>
      <p:sp>
        <p:nvSpPr>
          <p:cNvPr id="517" name="正方形/長方形 516"/>
          <p:cNvSpPr/>
          <p:nvPr/>
        </p:nvSpPr>
        <p:spPr>
          <a:xfrm>
            <a:off x="4351065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8" name="正方形/長方形 517"/>
          <p:cNvSpPr/>
          <p:nvPr/>
        </p:nvSpPr>
        <p:spPr>
          <a:xfrm>
            <a:off x="358494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9" name="正方形/長方形 518"/>
          <p:cNvSpPr/>
          <p:nvPr/>
        </p:nvSpPr>
        <p:spPr>
          <a:xfrm>
            <a:off x="283889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0" name="正方形/長方形 519"/>
          <p:cNvSpPr/>
          <p:nvPr/>
        </p:nvSpPr>
        <p:spPr>
          <a:xfrm>
            <a:off x="1902793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1" name="正方形/長方形 520"/>
          <p:cNvSpPr/>
          <p:nvPr/>
        </p:nvSpPr>
        <p:spPr>
          <a:xfrm>
            <a:off x="1446886" y="3115968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2" name="正方形/長方形 521"/>
          <p:cNvSpPr/>
          <p:nvPr/>
        </p:nvSpPr>
        <p:spPr>
          <a:xfrm>
            <a:off x="1446886" y="3787876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3" name="正方形/長方形 522"/>
          <p:cNvSpPr/>
          <p:nvPr/>
        </p:nvSpPr>
        <p:spPr>
          <a:xfrm>
            <a:off x="1446886" y="4450041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4" name="正方形/長方形 523"/>
          <p:cNvSpPr/>
          <p:nvPr/>
        </p:nvSpPr>
        <p:spPr>
          <a:xfrm>
            <a:off x="1446886" y="5056619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7" name="角丸四角形吹き出し 536"/>
          <p:cNvSpPr/>
          <p:nvPr/>
        </p:nvSpPr>
        <p:spPr>
          <a:xfrm>
            <a:off x="23511" y="5740455"/>
            <a:ext cx="1779853" cy="773547"/>
          </a:xfrm>
          <a:prstGeom prst="wedgeRoundRectCallout">
            <a:avLst>
              <a:gd name="adj1" fmla="val 57691"/>
              <a:gd name="adj2" fmla="val -882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</a:t>
            </a:r>
            <a:r>
              <a:rPr lang="en-US" altLang="ja-JP" sz="2400" dirty="0" smtClean="0">
                <a:solidFill>
                  <a:schemeClr val="tx1"/>
                </a:solidFill>
              </a:rPr>
              <a:t>in subspace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18" name="曲線コネクタ 117"/>
          <p:cNvCxnSpPr>
            <a:stCxn id="116" idx="7"/>
            <a:endCxn id="117" idx="0"/>
          </p:cNvCxnSpPr>
          <p:nvPr/>
        </p:nvCxnSpPr>
        <p:spPr>
          <a:xfrm rot="5400000" flipH="1" flipV="1">
            <a:off x="6275502" y="3506317"/>
            <a:ext cx="84501" cy="1165094"/>
          </a:xfrm>
          <a:prstGeom prst="curvedConnector3">
            <a:avLst>
              <a:gd name="adj1" fmla="val 575255"/>
            </a:avLst>
          </a:prstGeom>
          <a:ln w="28575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曲線コネクタ 118"/>
          <p:cNvCxnSpPr>
            <a:stCxn id="116" idx="5"/>
            <a:endCxn id="117" idx="4"/>
          </p:cNvCxnSpPr>
          <p:nvPr/>
        </p:nvCxnSpPr>
        <p:spPr>
          <a:xfrm rot="16200000" flipH="1">
            <a:off x="6275502" y="3998826"/>
            <a:ext cx="84501" cy="1165094"/>
          </a:xfrm>
          <a:prstGeom prst="curvedConnector3">
            <a:avLst>
              <a:gd name="adj1" fmla="val 648369"/>
            </a:avLst>
          </a:prstGeom>
          <a:ln w="28575">
            <a:solidFill>
              <a:schemeClr val="bg1">
                <a:lumMod val="85000"/>
              </a:schemeClr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曲線コネクタ 119"/>
          <p:cNvCxnSpPr>
            <a:stCxn id="116" idx="7"/>
            <a:endCxn id="117" idx="1"/>
          </p:cNvCxnSpPr>
          <p:nvPr/>
        </p:nvCxnSpPr>
        <p:spPr>
          <a:xfrm rot="5400000" flipH="1" flipV="1">
            <a:off x="6215749" y="3650570"/>
            <a:ext cx="12700" cy="961089"/>
          </a:xfrm>
          <a:prstGeom prst="curvedConnector3">
            <a:avLst>
              <a:gd name="adj1" fmla="val 811291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曲線コネクタ 120"/>
          <p:cNvCxnSpPr>
            <a:stCxn id="116" idx="5"/>
            <a:endCxn id="117" idx="3"/>
          </p:cNvCxnSpPr>
          <p:nvPr/>
        </p:nvCxnSpPr>
        <p:spPr>
          <a:xfrm rot="16200000" flipH="1">
            <a:off x="6215749" y="4058578"/>
            <a:ext cx="12700" cy="961089"/>
          </a:xfrm>
          <a:prstGeom prst="curvedConnector3">
            <a:avLst>
              <a:gd name="adj1" fmla="val 908606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曲線コネクタ 122"/>
          <p:cNvCxnSpPr>
            <a:endCxn id="122" idx="0"/>
          </p:cNvCxnSpPr>
          <p:nvPr/>
        </p:nvCxnSpPr>
        <p:spPr>
          <a:xfrm rot="5400000" flipH="1" flipV="1">
            <a:off x="7642707" y="3507264"/>
            <a:ext cx="84501" cy="1165094"/>
          </a:xfrm>
          <a:prstGeom prst="curvedConnector3">
            <a:avLst>
              <a:gd name="adj1" fmla="val 575255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曲線コネクタ 123"/>
          <p:cNvCxnSpPr>
            <a:endCxn id="122" idx="4"/>
          </p:cNvCxnSpPr>
          <p:nvPr/>
        </p:nvCxnSpPr>
        <p:spPr>
          <a:xfrm rot="16200000" flipH="1">
            <a:off x="7642707" y="3999773"/>
            <a:ext cx="84501" cy="1165094"/>
          </a:xfrm>
          <a:prstGeom prst="curvedConnector3">
            <a:avLst>
              <a:gd name="adj1" fmla="val 648369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曲線コネクタ 124"/>
          <p:cNvCxnSpPr>
            <a:endCxn id="122" idx="1"/>
          </p:cNvCxnSpPr>
          <p:nvPr/>
        </p:nvCxnSpPr>
        <p:spPr>
          <a:xfrm rot="5400000" flipH="1" flipV="1">
            <a:off x="7582954" y="3651517"/>
            <a:ext cx="12700" cy="961089"/>
          </a:xfrm>
          <a:prstGeom prst="curvedConnector3">
            <a:avLst>
              <a:gd name="adj1" fmla="val 811291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曲線コネクタ 125"/>
          <p:cNvCxnSpPr>
            <a:endCxn id="122" idx="3"/>
          </p:cNvCxnSpPr>
          <p:nvPr/>
        </p:nvCxnSpPr>
        <p:spPr>
          <a:xfrm rot="16200000" flipH="1">
            <a:off x="7582954" y="4059525"/>
            <a:ext cx="12700" cy="961089"/>
          </a:xfrm>
          <a:prstGeom prst="curvedConnector3">
            <a:avLst>
              <a:gd name="adj1" fmla="val 908606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角丸四角形 129"/>
          <p:cNvSpPr/>
          <p:nvPr/>
        </p:nvSpPr>
        <p:spPr>
          <a:xfrm>
            <a:off x="7016218" y="5889988"/>
            <a:ext cx="2091930" cy="785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Distances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subspace </a:t>
            </a:r>
            <a:r>
              <a:rPr lang="en-US" altLang="ja-JP" sz="2400" dirty="0" smtClean="0"/>
              <a:t>2</a:t>
            </a:r>
            <a:endParaRPr lang="en-US" altLang="ja-JP" sz="2400" dirty="0"/>
          </a:p>
        </p:txBody>
      </p:sp>
      <p:sp>
        <p:nvSpPr>
          <p:cNvPr id="131" name="角丸四角形 130"/>
          <p:cNvSpPr/>
          <p:nvPr/>
        </p:nvSpPr>
        <p:spPr>
          <a:xfrm>
            <a:off x="4913576" y="5889988"/>
            <a:ext cx="2091600" cy="78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Distances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subspace </a:t>
            </a:r>
            <a:r>
              <a:rPr lang="en-US" altLang="ja-JP" sz="2400" dirty="0" smtClean="0"/>
              <a:t>1</a:t>
            </a:r>
            <a:endParaRPr lang="en-US" altLang="ja-JP" sz="24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7537049" y="32129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7537049" y="36413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3</a:t>
            </a:r>
            <a:endParaRPr kumimoji="1" lang="ja-JP" altLang="en-US" sz="24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7537049" y="45774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8</a:t>
            </a:r>
            <a:endParaRPr kumimoji="1" lang="ja-JP" altLang="en-US" sz="24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7451288" y="5051844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15</a:t>
            </a:r>
            <a:endParaRPr kumimoji="1" lang="ja-JP" altLang="en-US" sz="2400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6084083" y="32129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6084083" y="36413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6084083" y="45774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5</a:t>
            </a:r>
            <a:endParaRPr kumimoji="1" lang="ja-JP" altLang="en-US" sz="2400" dirty="0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6009736" y="5051844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11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5508104" y="1556792"/>
            <a:ext cx="3384376" cy="754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Assume that upper limit is set to </a:t>
            </a:r>
            <a:r>
              <a:rPr kumimoji="1" lang="en-US" altLang="ja-JP" sz="2400" dirty="0" smtClean="0"/>
              <a:t>9</a:t>
            </a:r>
            <a:endParaRPr kumimoji="1" lang="ja-JP" altLang="en-US" sz="2400" dirty="0"/>
          </a:p>
        </p:txBody>
      </p:sp>
      <p:sp>
        <p:nvSpPr>
          <p:cNvPr id="100" name="正方形/長方形 99"/>
          <p:cNvSpPr/>
          <p:nvPr/>
        </p:nvSpPr>
        <p:spPr>
          <a:xfrm>
            <a:off x="5508104" y="2984268"/>
            <a:ext cx="1508114" cy="2681595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5654705" y="2780928"/>
            <a:ext cx="1214911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Max </a:t>
            </a:r>
            <a:r>
              <a:rPr kumimoji="1" lang="en-US" altLang="ja-JP" sz="2400" dirty="0" smtClean="0"/>
              <a:t>9</a:t>
            </a:r>
            <a:endParaRPr kumimoji="1" lang="ja-JP" altLang="en-US" sz="2400" dirty="0"/>
          </a:p>
        </p:txBody>
      </p:sp>
      <p:sp>
        <p:nvSpPr>
          <p:cNvPr id="102" name="正方形/長方形 101"/>
          <p:cNvSpPr/>
          <p:nvPr/>
        </p:nvSpPr>
        <p:spPr>
          <a:xfrm>
            <a:off x="5394412" y="2715935"/>
            <a:ext cx="2997793" cy="303403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/>
          <p:cNvSpPr/>
          <p:nvPr/>
        </p:nvSpPr>
        <p:spPr>
          <a:xfrm>
            <a:off x="7030692" y="2512595"/>
            <a:ext cx="1214911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Max </a:t>
            </a:r>
            <a:r>
              <a:rPr kumimoji="1" lang="en-US" altLang="ja-JP" sz="2400" dirty="0" smtClean="0"/>
              <a:t>9</a:t>
            </a:r>
            <a:endParaRPr kumimoji="1" lang="ja-JP" altLang="en-US" sz="2400" dirty="0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6611793" y="4046613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0" dirty="0" smtClean="0"/>
              <a:t>1</a:t>
            </a: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7978998" y="4047560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b="0" dirty="0" smtClean="0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242695" y="4046613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97" name="乗算記号 96"/>
          <p:cNvSpPr/>
          <p:nvPr/>
        </p:nvSpPr>
        <p:spPr>
          <a:xfrm>
            <a:off x="6444208" y="4653136"/>
            <a:ext cx="552139" cy="552139"/>
          </a:xfrm>
          <a:prstGeom prst="mathMultiply">
            <a:avLst>
              <a:gd name="adj1" fmla="val 142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乗算記号 97"/>
          <p:cNvSpPr/>
          <p:nvPr/>
        </p:nvSpPr>
        <p:spPr>
          <a:xfrm>
            <a:off x="7819960" y="4671991"/>
            <a:ext cx="552139" cy="552139"/>
          </a:xfrm>
          <a:prstGeom prst="mathMultiply">
            <a:avLst>
              <a:gd name="adj1" fmla="val 142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5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  <p:bldP spid="314" grpId="0" animBg="1"/>
      <p:bldP spid="316" grpId="0" animBg="1"/>
      <p:bldP spid="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正方形/長方形 506"/>
          <p:cNvSpPr/>
          <p:nvPr/>
        </p:nvSpPr>
        <p:spPr>
          <a:xfrm>
            <a:off x="0" y="6151609"/>
            <a:ext cx="9144000" cy="706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Find the closest search regions</a:t>
            </a:r>
            <a:br>
              <a:rPr lang="en-US" altLang="ja-JP" dirty="0" smtClean="0"/>
            </a:br>
            <a:r>
              <a:rPr lang="en-US" altLang="ja-JP" dirty="0" smtClean="0"/>
              <a:t>in original space </a:t>
            </a:r>
            <a:r>
              <a:rPr lang="en-US" altLang="ja-JP" dirty="0" smtClean="0">
                <a:solidFill>
                  <a:srgbClr val="FF0000"/>
                </a:solidFill>
              </a:rPr>
              <a:t>efficiently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ja-JP" dirty="0" smtClean="0"/>
              <a:t>In the proposed method</a:t>
            </a:r>
            <a:endParaRPr lang="ja-JP" altLang="en-US" dirty="0"/>
          </a:p>
        </p:txBody>
      </p:sp>
      <p:sp>
        <p:nvSpPr>
          <p:cNvPr id="310" name="正方形/長方形 309"/>
          <p:cNvSpPr/>
          <p:nvPr/>
        </p:nvSpPr>
        <p:spPr>
          <a:xfrm>
            <a:off x="3261706" y="4789549"/>
            <a:ext cx="669126" cy="612216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正方形/長方形 312"/>
          <p:cNvSpPr/>
          <p:nvPr/>
        </p:nvSpPr>
        <p:spPr>
          <a:xfrm>
            <a:off x="2438644" y="4175267"/>
            <a:ext cx="820422" cy="595818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正方形/長方形 313"/>
          <p:cNvSpPr/>
          <p:nvPr/>
        </p:nvSpPr>
        <p:spPr>
          <a:xfrm>
            <a:off x="2438644" y="4783467"/>
            <a:ext cx="820422" cy="618298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正方形/長方形 314"/>
          <p:cNvSpPr/>
          <p:nvPr/>
        </p:nvSpPr>
        <p:spPr>
          <a:xfrm>
            <a:off x="1502540" y="4175267"/>
            <a:ext cx="942706" cy="595818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正方形/長方形 315"/>
          <p:cNvSpPr/>
          <p:nvPr/>
        </p:nvSpPr>
        <p:spPr>
          <a:xfrm>
            <a:off x="1495938" y="4787883"/>
            <a:ext cx="942706" cy="612216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9" name="直線矢印コネクタ 318"/>
          <p:cNvCxnSpPr/>
          <p:nvPr/>
        </p:nvCxnSpPr>
        <p:spPr>
          <a:xfrm flipV="1">
            <a:off x="1495486" y="2722725"/>
            <a:ext cx="0" cy="29050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直線矢印コネクタ 319"/>
          <p:cNvCxnSpPr/>
          <p:nvPr/>
        </p:nvCxnSpPr>
        <p:spPr>
          <a:xfrm>
            <a:off x="1038489" y="5401817"/>
            <a:ext cx="402450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直線コネクタ 320"/>
          <p:cNvCxnSpPr/>
          <p:nvPr/>
        </p:nvCxnSpPr>
        <p:spPr>
          <a:xfrm flipH="1">
            <a:off x="2430789" y="2722182"/>
            <a:ext cx="20406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直線コネクタ 321"/>
          <p:cNvCxnSpPr/>
          <p:nvPr/>
        </p:nvCxnSpPr>
        <p:spPr>
          <a:xfrm>
            <a:off x="3259066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3" name="直線コネクタ 322"/>
          <p:cNvCxnSpPr/>
          <p:nvPr/>
        </p:nvCxnSpPr>
        <p:spPr>
          <a:xfrm flipH="1">
            <a:off x="1504653" y="416288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直線コネクタ 323"/>
          <p:cNvCxnSpPr/>
          <p:nvPr/>
        </p:nvCxnSpPr>
        <p:spPr>
          <a:xfrm flipH="1">
            <a:off x="1504653" y="351047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直線コネクタ 324"/>
          <p:cNvCxnSpPr/>
          <p:nvPr/>
        </p:nvCxnSpPr>
        <p:spPr>
          <a:xfrm flipH="1">
            <a:off x="1504653" y="4776779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直線コネクタ 325"/>
          <p:cNvCxnSpPr/>
          <p:nvPr/>
        </p:nvCxnSpPr>
        <p:spPr>
          <a:xfrm>
            <a:off x="3944209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" name="円/楕円 326"/>
          <p:cNvSpPr/>
          <p:nvPr/>
        </p:nvSpPr>
        <p:spPr>
          <a:xfrm>
            <a:off x="1902015" y="310622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8" name="円/楕円 327"/>
          <p:cNvSpPr/>
          <p:nvPr/>
        </p:nvSpPr>
        <p:spPr>
          <a:xfrm>
            <a:off x="1902015" y="377813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9" name="円/楕円 328"/>
          <p:cNvSpPr/>
          <p:nvPr/>
        </p:nvSpPr>
        <p:spPr>
          <a:xfrm>
            <a:off x="1902015" y="4440296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0" name="円/楕円 329"/>
          <p:cNvSpPr/>
          <p:nvPr/>
        </p:nvSpPr>
        <p:spPr>
          <a:xfrm>
            <a:off x="1902015" y="5046874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1" name="円/楕円 330"/>
          <p:cNvSpPr/>
          <p:nvPr/>
        </p:nvSpPr>
        <p:spPr>
          <a:xfrm>
            <a:off x="2838119" y="310747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2" name="円/楕円 331"/>
          <p:cNvSpPr/>
          <p:nvPr/>
        </p:nvSpPr>
        <p:spPr>
          <a:xfrm>
            <a:off x="2838119" y="3779387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3" name="円/楕円 332"/>
          <p:cNvSpPr/>
          <p:nvPr/>
        </p:nvSpPr>
        <p:spPr>
          <a:xfrm>
            <a:off x="2838119" y="444155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4" name="円/楕円 333"/>
          <p:cNvSpPr/>
          <p:nvPr/>
        </p:nvSpPr>
        <p:spPr>
          <a:xfrm>
            <a:off x="2838119" y="504813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5" name="円/楕円 334"/>
          <p:cNvSpPr/>
          <p:nvPr/>
        </p:nvSpPr>
        <p:spPr>
          <a:xfrm>
            <a:off x="3584169" y="312109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6" name="円/楕円 335"/>
          <p:cNvSpPr/>
          <p:nvPr/>
        </p:nvSpPr>
        <p:spPr>
          <a:xfrm>
            <a:off x="3584169" y="379300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7" name="円/楕円 336"/>
          <p:cNvSpPr/>
          <p:nvPr/>
        </p:nvSpPr>
        <p:spPr>
          <a:xfrm>
            <a:off x="3584169" y="4455165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8" name="円/楕円 337"/>
          <p:cNvSpPr/>
          <p:nvPr/>
        </p:nvSpPr>
        <p:spPr>
          <a:xfrm>
            <a:off x="3584169" y="506174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9" name="円/楕円 338"/>
          <p:cNvSpPr/>
          <p:nvPr/>
        </p:nvSpPr>
        <p:spPr>
          <a:xfrm>
            <a:off x="4350287" y="311519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0" name="円/楕円 339"/>
          <p:cNvSpPr/>
          <p:nvPr/>
        </p:nvSpPr>
        <p:spPr>
          <a:xfrm>
            <a:off x="4350287" y="3787098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1" name="円/楕円 340"/>
          <p:cNvSpPr/>
          <p:nvPr/>
        </p:nvSpPr>
        <p:spPr>
          <a:xfrm>
            <a:off x="4350287" y="444926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2" name="円/楕円 341"/>
          <p:cNvSpPr/>
          <p:nvPr/>
        </p:nvSpPr>
        <p:spPr>
          <a:xfrm>
            <a:off x="4350287" y="505584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4" name="星 5 343"/>
          <p:cNvSpPr/>
          <p:nvPr/>
        </p:nvSpPr>
        <p:spPr>
          <a:xfrm>
            <a:off x="2033530" y="4642052"/>
            <a:ext cx="374528" cy="374528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52" name="角丸四角形吹き出し 351"/>
          <p:cNvSpPr/>
          <p:nvPr/>
        </p:nvSpPr>
        <p:spPr>
          <a:xfrm>
            <a:off x="0" y="1756565"/>
            <a:ext cx="2219989" cy="781991"/>
          </a:xfrm>
          <a:prstGeom prst="wedgeRoundRectCallout">
            <a:avLst>
              <a:gd name="adj1" fmla="val 37567"/>
              <a:gd name="adj2" fmla="val 121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in original 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368" name="直線コネクタ 367"/>
          <p:cNvCxnSpPr>
            <a:stCxn id="520" idx="2"/>
          </p:cNvCxnSpPr>
          <p:nvPr/>
        </p:nvCxnSpPr>
        <p:spPr>
          <a:xfrm>
            <a:off x="1951393" y="5450417"/>
            <a:ext cx="16621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>
            <a:stCxn id="519" idx="2"/>
          </p:cNvCxnSpPr>
          <p:nvPr/>
        </p:nvCxnSpPr>
        <p:spPr>
          <a:xfrm>
            <a:off x="2887497" y="5450417"/>
            <a:ext cx="18929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コネクタ 369"/>
          <p:cNvCxnSpPr>
            <a:stCxn id="518" idx="2"/>
          </p:cNvCxnSpPr>
          <p:nvPr/>
        </p:nvCxnSpPr>
        <p:spPr>
          <a:xfrm>
            <a:off x="3633547" y="5450417"/>
            <a:ext cx="1652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コネクタ 370"/>
          <p:cNvCxnSpPr>
            <a:stCxn id="517" idx="2"/>
          </p:cNvCxnSpPr>
          <p:nvPr/>
        </p:nvCxnSpPr>
        <p:spPr>
          <a:xfrm>
            <a:off x="4399665" y="5450417"/>
            <a:ext cx="2174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コネクタ 371"/>
          <p:cNvCxnSpPr/>
          <p:nvPr/>
        </p:nvCxnSpPr>
        <p:spPr>
          <a:xfrm flipH="1">
            <a:off x="614289" y="4851722"/>
            <a:ext cx="1613056" cy="253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コネクタ 372"/>
          <p:cNvCxnSpPr>
            <a:stCxn id="524" idx="1"/>
          </p:cNvCxnSpPr>
          <p:nvPr/>
        </p:nvCxnSpPr>
        <p:spPr>
          <a:xfrm flipH="1">
            <a:off x="619358" y="5105219"/>
            <a:ext cx="827528" cy="1071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>
            <a:stCxn id="523" idx="1"/>
          </p:cNvCxnSpPr>
          <p:nvPr/>
        </p:nvCxnSpPr>
        <p:spPr>
          <a:xfrm flipH="1">
            <a:off x="614290" y="4498641"/>
            <a:ext cx="832596" cy="10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コネクタ 374"/>
          <p:cNvCxnSpPr>
            <a:stCxn id="522" idx="1"/>
          </p:cNvCxnSpPr>
          <p:nvPr/>
        </p:nvCxnSpPr>
        <p:spPr>
          <a:xfrm flipH="1">
            <a:off x="616172" y="3836476"/>
            <a:ext cx="830714" cy="1247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線コネクタ 375"/>
          <p:cNvCxnSpPr>
            <a:stCxn id="521" idx="1"/>
          </p:cNvCxnSpPr>
          <p:nvPr/>
        </p:nvCxnSpPr>
        <p:spPr>
          <a:xfrm flipH="1">
            <a:off x="614290" y="3164568"/>
            <a:ext cx="832596" cy="107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直線矢印コネクタ 412"/>
          <p:cNvCxnSpPr/>
          <p:nvPr/>
        </p:nvCxnSpPr>
        <p:spPr>
          <a:xfrm>
            <a:off x="1950727" y="5851771"/>
            <a:ext cx="32048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直線矢印コネクタ 414"/>
          <p:cNvCxnSpPr/>
          <p:nvPr/>
        </p:nvCxnSpPr>
        <p:spPr>
          <a:xfrm>
            <a:off x="2243105" y="5851771"/>
            <a:ext cx="67234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直線コネクタ 417"/>
          <p:cNvCxnSpPr/>
          <p:nvPr/>
        </p:nvCxnSpPr>
        <p:spPr>
          <a:xfrm>
            <a:off x="2240878" y="4895287"/>
            <a:ext cx="19817" cy="13640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矢印コネクタ 418"/>
          <p:cNvCxnSpPr/>
          <p:nvPr/>
        </p:nvCxnSpPr>
        <p:spPr>
          <a:xfrm>
            <a:off x="2243105" y="5717278"/>
            <a:ext cx="141599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直線矢印コネクタ 425"/>
          <p:cNvCxnSpPr/>
          <p:nvPr/>
        </p:nvCxnSpPr>
        <p:spPr>
          <a:xfrm>
            <a:off x="2243105" y="5563970"/>
            <a:ext cx="218732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テキスト ボックス 427"/>
          <p:cNvSpPr txBox="1"/>
          <p:nvPr/>
        </p:nvSpPr>
        <p:spPr>
          <a:xfrm>
            <a:off x="1952589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29" name="テキスト ボックス 428"/>
          <p:cNvSpPr txBox="1"/>
          <p:nvPr/>
        </p:nvSpPr>
        <p:spPr>
          <a:xfrm>
            <a:off x="2421862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30" name="テキスト ボックス 429"/>
          <p:cNvSpPr txBox="1"/>
          <p:nvPr/>
        </p:nvSpPr>
        <p:spPr>
          <a:xfrm>
            <a:off x="3106518" y="5749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31" name="テキスト ボックス 430"/>
          <p:cNvSpPr txBox="1"/>
          <p:nvPr/>
        </p:nvSpPr>
        <p:spPr>
          <a:xfrm>
            <a:off x="3812522" y="554346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cxnSp>
        <p:nvCxnSpPr>
          <p:cNvPr id="433" name="直線矢印コネクタ 432"/>
          <p:cNvCxnSpPr/>
          <p:nvPr/>
        </p:nvCxnSpPr>
        <p:spPr>
          <a:xfrm>
            <a:off x="1317548" y="3180754"/>
            <a:ext cx="0" cy="170239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直線矢印コネクタ 434"/>
          <p:cNvCxnSpPr/>
          <p:nvPr/>
        </p:nvCxnSpPr>
        <p:spPr>
          <a:xfrm>
            <a:off x="1164068" y="3841988"/>
            <a:ext cx="0" cy="10411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線矢印コネクタ 436"/>
          <p:cNvCxnSpPr/>
          <p:nvPr/>
        </p:nvCxnSpPr>
        <p:spPr>
          <a:xfrm>
            <a:off x="999682" y="4515596"/>
            <a:ext cx="0" cy="3675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線矢印コネクタ 438"/>
          <p:cNvCxnSpPr/>
          <p:nvPr/>
        </p:nvCxnSpPr>
        <p:spPr>
          <a:xfrm>
            <a:off x="999682" y="4851722"/>
            <a:ext cx="0" cy="265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テキスト ボックス 440"/>
          <p:cNvSpPr txBox="1"/>
          <p:nvPr/>
        </p:nvSpPr>
        <p:spPr>
          <a:xfrm>
            <a:off x="663459" y="4821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42" name="テキスト ボックス 441"/>
          <p:cNvSpPr txBox="1"/>
          <p:nvPr/>
        </p:nvSpPr>
        <p:spPr>
          <a:xfrm>
            <a:off x="663459" y="45189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43" name="テキスト ボックス 442"/>
          <p:cNvSpPr txBox="1"/>
          <p:nvPr/>
        </p:nvSpPr>
        <p:spPr>
          <a:xfrm>
            <a:off x="804561" y="39711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44" name="テキスト ボックス 443"/>
          <p:cNvSpPr txBox="1"/>
          <p:nvPr/>
        </p:nvSpPr>
        <p:spPr>
          <a:xfrm>
            <a:off x="896939" y="334592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75" name="角丸四角形 474"/>
          <p:cNvSpPr/>
          <p:nvPr/>
        </p:nvSpPr>
        <p:spPr>
          <a:xfrm>
            <a:off x="1837458" y="6319594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</a:t>
            </a:r>
            <a:r>
              <a:rPr lang="en-US" altLang="ja-JP" sz="2400" dirty="0"/>
              <a:t>2</a:t>
            </a:r>
          </a:p>
        </p:txBody>
      </p:sp>
      <p:sp>
        <p:nvSpPr>
          <p:cNvPr id="476" name="角丸四角形 475"/>
          <p:cNvSpPr/>
          <p:nvPr/>
        </p:nvSpPr>
        <p:spPr>
          <a:xfrm rot="-5400000">
            <a:off x="-700048" y="3868446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1</a:t>
            </a:r>
            <a:endParaRPr lang="en-US" altLang="ja-JP" sz="2400" dirty="0"/>
          </a:p>
        </p:txBody>
      </p:sp>
      <p:sp>
        <p:nvSpPr>
          <p:cNvPr id="517" name="正方形/長方形 516"/>
          <p:cNvSpPr/>
          <p:nvPr/>
        </p:nvSpPr>
        <p:spPr>
          <a:xfrm>
            <a:off x="4351065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8" name="正方形/長方形 517"/>
          <p:cNvSpPr/>
          <p:nvPr/>
        </p:nvSpPr>
        <p:spPr>
          <a:xfrm>
            <a:off x="358494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9" name="正方形/長方形 518"/>
          <p:cNvSpPr/>
          <p:nvPr/>
        </p:nvSpPr>
        <p:spPr>
          <a:xfrm>
            <a:off x="283889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0" name="正方形/長方形 519"/>
          <p:cNvSpPr/>
          <p:nvPr/>
        </p:nvSpPr>
        <p:spPr>
          <a:xfrm>
            <a:off x="1902793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1" name="正方形/長方形 520"/>
          <p:cNvSpPr/>
          <p:nvPr/>
        </p:nvSpPr>
        <p:spPr>
          <a:xfrm>
            <a:off x="1446886" y="3115968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2" name="正方形/長方形 521"/>
          <p:cNvSpPr/>
          <p:nvPr/>
        </p:nvSpPr>
        <p:spPr>
          <a:xfrm>
            <a:off x="1446886" y="3787876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3" name="正方形/長方形 522"/>
          <p:cNvSpPr/>
          <p:nvPr/>
        </p:nvSpPr>
        <p:spPr>
          <a:xfrm>
            <a:off x="1446886" y="4450041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4" name="正方形/長方形 523"/>
          <p:cNvSpPr/>
          <p:nvPr/>
        </p:nvSpPr>
        <p:spPr>
          <a:xfrm>
            <a:off x="1446886" y="5056619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7" name="角丸四角形吹き出し 536"/>
          <p:cNvSpPr/>
          <p:nvPr/>
        </p:nvSpPr>
        <p:spPr>
          <a:xfrm>
            <a:off x="23511" y="5740455"/>
            <a:ext cx="1779853" cy="773547"/>
          </a:xfrm>
          <a:prstGeom prst="wedgeRoundRectCallout">
            <a:avLst>
              <a:gd name="adj1" fmla="val 57691"/>
              <a:gd name="adj2" fmla="val -882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</a:t>
            </a:r>
            <a:r>
              <a:rPr lang="en-US" altLang="ja-JP" sz="2400" dirty="0" smtClean="0">
                <a:solidFill>
                  <a:schemeClr val="tx1"/>
                </a:solidFill>
              </a:rPr>
              <a:t>in subspace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18" name="曲線コネクタ 117"/>
          <p:cNvCxnSpPr>
            <a:stCxn id="116" idx="7"/>
            <a:endCxn id="117" idx="0"/>
          </p:cNvCxnSpPr>
          <p:nvPr/>
        </p:nvCxnSpPr>
        <p:spPr>
          <a:xfrm rot="5400000" flipH="1" flipV="1">
            <a:off x="6275502" y="3506317"/>
            <a:ext cx="84501" cy="1165094"/>
          </a:xfrm>
          <a:prstGeom prst="curvedConnector3">
            <a:avLst>
              <a:gd name="adj1" fmla="val 575255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曲線コネクタ 118"/>
          <p:cNvCxnSpPr>
            <a:stCxn id="116" idx="5"/>
            <a:endCxn id="117" idx="4"/>
          </p:cNvCxnSpPr>
          <p:nvPr/>
        </p:nvCxnSpPr>
        <p:spPr>
          <a:xfrm rot="16200000" flipH="1">
            <a:off x="6275502" y="3998826"/>
            <a:ext cx="84501" cy="1165094"/>
          </a:xfrm>
          <a:prstGeom prst="curvedConnector3">
            <a:avLst>
              <a:gd name="adj1" fmla="val 648369"/>
            </a:avLst>
          </a:prstGeom>
          <a:ln w="28575">
            <a:solidFill>
              <a:schemeClr val="bg1">
                <a:lumMod val="85000"/>
              </a:schemeClr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曲線コネクタ 119"/>
          <p:cNvCxnSpPr>
            <a:stCxn id="116" idx="7"/>
            <a:endCxn id="117" idx="1"/>
          </p:cNvCxnSpPr>
          <p:nvPr/>
        </p:nvCxnSpPr>
        <p:spPr>
          <a:xfrm rot="5400000" flipH="1" flipV="1">
            <a:off x="6215749" y="3650570"/>
            <a:ext cx="12700" cy="961089"/>
          </a:xfrm>
          <a:prstGeom prst="curvedConnector3">
            <a:avLst>
              <a:gd name="adj1" fmla="val 811291"/>
            </a:avLst>
          </a:prstGeom>
          <a:ln w="28575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曲線コネクタ 120"/>
          <p:cNvCxnSpPr>
            <a:stCxn id="116" idx="5"/>
            <a:endCxn id="117" idx="3"/>
          </p:cNvCxnSpPr>
          <p:nvPr/>
        </p:nvCxnSpPr>
        <p:spPr>
          <a:xfrm rot="16200000" flipH="1">
            <a:off x="6215749" y="4058578"/>
            <a:ext cx="12700" cy="961089"/>
          </a:xfrm>
          <a:prstGeom prst="curvedConnector3">
            <a:avLst>
              <a:gd name="adj1" fmla="val 908606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曲線コネクタ 122"/>
          <p:cNvCxnSpPr>
            <a:endCxn id="122" idx="0"/>
          </p:cNvCxnSpPr>
          <p:nvPr/>
        </p:nvCxnSpPr>
        <p:spPr>
          <a:xfrm rot="5400000" flipH="1" flipV="1">
            <a:off x="7642707" y="3507264"/>
            <a:ext cx="84501" cy="1165094"/>
          </a:xfrm>
          <a:prstGeom prst="curvedConnector3">
            <a:avLst>
              <a:gd name="adj1" fmla="val 575255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曲線コネクタ 123"/>
          <p:cNvCxnSpPr>
            <a:endCxn id="122" idx="4"/>
          </p:cNvCxnSpPr>
          <p:nvPr/>
        </p:nvCxnSpPr>
        <p:spPr>
          <a:xfrm rot="16200000" flipH="1">
            <a:off x="7642707" y="3999773"/>
            <a:ext cx="84501" cy="1165094"/>
          </a:xfrm>
          <a:prstGeom prst="curvedConnector3">
            <a:avLst>
              <a:gd name="adj1" fmla="val 648369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曲線コネクタ 124"/>
          <p:cNvCxnSpPr>
            <a:endCxn id="122" idx="1"/>
          </p:cNvCxnSpPr>
          <p:nvPr/>
        </p:nvCxnSpPr>
        <p:spPr>
          <a:xfrm rot="5400000" flipH="1" flipV="1">
            <a:off x="7582954" y="3651517"/>
            <a:ext cx="12700" cy="961089"/>
          </a:xfrm>
          <a:prstGeom prst="curvedConnector3">
            <a:avLst>
              <a:gd name="adj1" fmla="val 811291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曲線コネクタ 125"/>
          <p:cNvCxnSpPr>
            <a:endCxn id="122" idx="3"/>
          </p:cNvCxnSpPr>
          <p:nvPr/>
        </p:nvCxnSpPr>
        <p:spPr>
          <a:xfrm rot="16200000" flipH="1">
            <a:off x="7582954" y="4059525"/>
            <a:ext cx="12700" cy="961089"/>
          </a:xfrm>
          <a:prstGeom prst="curvedConnector3">
            <a:avLst>
              <a:gd name="adj1" fmla="val 908606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角丸四角形 129"/>
          <p:cNvSpPr/>
          <p:nvPr/>
        </p:nvSpPr>
        <p:spPr>
          <a:xfrm>
            <a:off x="7016218" y="5889988"/>
            <a:ext cx="2091930" cy="785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Distances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subspace </a:t>
            </a:r>
            <a:r>
              <a:rPr lang="en-US" altLang="ja-JP" sz="2400" dirty="0" smtClean="0"/>
              <a:t>2</a:t>
            </a:r>
            <a:endParaRPr lang="en-US" altLang="ja-JP" sz="2400" dirty="0"/>
          </a:p>
        </p:txBody>
      </p:sp>
      <p:sp>
        <p:nvSpPr>
          <p:cNvPr id="131" name="角丸四角形 130"/>
          <p:cNvSpPr/>
          <p:nvPr/>
        </p:nvSpPr>
        <p:spPr>
          <a:xfrm>
            <a:off x="4913576" y="5889988"/>
            <a:ext cx="2091600" cy="78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Distances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subspace </a:t>
            </a:r>
            <a:r>
              <a:rPr lang="en-US" altLang="ja-JP" sz="2400" dirty="0" smtClean="0"/>
              <a:t>1</a:t>
            </a:r>
            <a:endParaRPr lang="en-US" altLang="ja-JP" sz="24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7537049" y="32129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7537049" y="36413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3</a:t>
            </a:r>
            <a:endParaRPr kumimoji="1" lang="ja-JP" altLang="en-US" sz="24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7537049" y="45774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8</a:t>
            </a:r>
            <a:endParaRPr kumimoji="1" lang="ja-JP" altLang="en-US" sz="24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7451288" y="5051844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15</a:t>
            </a:r>
            <a:endParaRPr kumimoji="1" lang="ja-JP" altLang="en-US" sz="2400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6084083" y="32129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6084083" y="36413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6084083" y="45774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5</a:t>
            </a:r>
            <a:endParaRPr kumimoji="1" lang="ja-JP" altLang="en-US" sz="2400" dirty="0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6009736" y="5051844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11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5508104" y="1556792"/>
            <a:ext cx="3384376" cy="754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Assume that upper limit is set to </a:t>
            </a:r>
            <a:r>
              <a:rPr kumimoji="1" lang="en-US" altLang="ja-JP" sz="2400" dirty="0" smtClean="0"/>
              <a:t>9</a:t>
            </a:r>
            <a:endParaRPr kumimoji="1" lang="ja-JP" altLang="en-US" sz="2400" dirty="0"/>
          </a:p>
        </p:txBody>
      </p:sp>
      <p:sp>
        <p:nvSpPr>
          <p:cNvPr id="100" name="正方形/長方形 99"/>
          <p:cNvSpPr/>
          <p:nvPr/>
        </p:nvSpPr>
        <p:spPr>
          <a:xfrm>
            <a:off x="5508104" y="2984268"/>
            <a:ext cx="1508114" cy="2681595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5654705" y="2780928"/>
            <a:ext cx="1214911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Max </a:t>
            </a:r>
            <a:r>
              <a:rPr kumimoji="1" lang="en-US" altLang="ja-JP" sz="2400" dirty="0" smtClean="0"/>
              <a:t>9</a:t>
            </a:r>
            <a:endParaRPr kumimoji="1" lang="ja-JP" altLang="en-US" sz="2400" dirty="0"/>
          </a:p>
        </p:txBody>
      </p:sp>
      <p:sp>
        <p:nvSpPr>
          <p:cNvPr id="102" name="正方形/長方形 101"/>
          <p:cNvSpPr/>
          <p:nvPr/>
        </p:nvSpPr>
        <p:spPr>
          <a:xfrm>
            <a:off x="5394412" y="2715935"/>
            <a:ext cx="2997793" cy="303403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/>
          <p:cNvSpPr/>
          <p:nvPr/>
        </p:nvSpPr>
        <p:spPr>
          <a:xfrm>
            <a:off x="7030692" y="2512595"/>
            <a:ext cx="1214911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Max </a:t>
            </a:r>
            <a:r>
              <a:rPr kumimoji="1" lang="en-US" altLang="ja-JP" sz="2400" dirty="0" smtClean="0"/>
              <a:t>9</a:t>
            </a:r>
            <a:endParaRPr kumimoji="1" lang="ja-JP" altLang="en-US" sz="2400" dirty="0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242695" y="4046613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6611793" y="4046613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0" dirty="0" smtClean="0"/>
              <a:t>2</a:t>
            </a: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7978998" y="4047560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b="0" dirty="0" smtClean="0"/>
          </a:p>
        </p:txBody>
      </p:sp>
      <p:sp>
        <p:nvSpPr>
          <p:cNvPr id="99" name="乗算記号 98"/>
          <p:cNvSpPr/>
          <p:nvPr/>
        </p:nvSpPr>
        <p:spPr>
          <a:xfrm>
            <a:off x="6444208" y="4653136"/>
            <a:ext cx="552139" cy="552139"/>
          </a:xfrm>
          <a:prstGeom prst="mathMultiply">
            <a:avLst>
              <a:gd name="adj1" fmla="val 142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乗算記号 103"/>
          <p:cNvSpPr/>
          <p:nvPr/>
        </p:nvSpPr>
        <p:spPr>
          <a:xfrm>
            <a:off x="7819960" y="4671991"/>
            <a:ext cx="552139" cy="552139"/>
          </a:xfrm>
          <a:prstGeom prst="mathMultiply">
            <a:avLst>
              <a:gd name="adj1" fmla="val 142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9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animBg="1"/>
      <p:bldP spid="315" grpId="0" animBg="1"/>
      <p:bldP spid="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Finding similar data by NN </a:t>
            </a:r>
            <a:r>
              <a:rPr lang="en-US" altLang="ja-JP" dirty="0"/>
              <a:t>Search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/>
              <a:t>Desired properties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Fast</a:t>
            </a:r>
            <a:r>
              <a:rPr lang="en-US" altLang="ja-JP" dirty="0">
                <a:solidFill>
                  <a:schemeClr val="tx1"/>
                </a:solidFill>
              </a:rPr>
              <a:t> and </a:t>
            </a:r>
            <a:r>
              <a:rPr lang="en-US" altLang="ja-JP" dirty="0" smtClean="0">
                <a:solidFill>
                  <a:srgbClr val="FF0000"/>
                </a:solidFill>
              </a:rPr>
              <a:t>accurate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Applicable to </a:t>
            </a:r>
            <a:r>
              <a:rPr lang="en-US" altLang="ja-JP" dirty="0">
                <a:solidFill>
                  <a:srgbClr val="FF0000"/>
                </a:solidFill>
              </a:rPr>
              <a:t>large-scale </a:t>
            </a:r>
            <a:r>
              <a:rPr lang="en-US" altLang="ja-JP" dirty="0" smtClean="0">
                <a:solidFill>
                  <a:srgbClr val="FF0000"/>
                </a:solidFill>
              </a:rPr>
              <a:t>data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A0D0-187E-47D9-AC76-A3535FBBFF99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75556" y="3771233"/>
            <a:ext cx="7992888" cy="1656184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The paper presents a way to </a:t>
            </a:r>
            <a:r>
              <a:rPr lang="en-US" altLang="ja-JP" sz="2800" dirty="0" smtClean="0"/>
              <a:t>realize</a:t>
            </a:r>
            <a:br>
              <a:rPr lang="en-US" altLang="ja-JP" sz="2800" dirty="0" smtClean="0"/>
            </a:br>
            <a:r>
              <a:rPr lang="en-US" altLang="ja-JP" sz="2800" dirty="0" smtClean="0">
                <a:solidFill>
                  <a:srgbClr val="FF0000"/>
                </a:solidFill>
              </a:rPr>
              <a:t>faster</a:t>
            </a:r>
            <a:r>
              <a:rPr lang="en-US" altLang="ja-JP" sz="2800" dirty="0" smtClean="0"/>
              <a:t> </a:t>
            </a:r>
            <a:r>
              <a:rPr lang="en-US" altLang="ja-JP" sz="2800" dirty="0">
                <a:solidFill>
                  <a:srgbClr val="00B0F0"/>
                </a:solidFill>
              </a:rPr>
              <a:t>approximate nearest neighbor search </a:t>
            </a:r>
            <a:r>
              <a:rPr lang="en-US" altLang="ja-JP" sz="2800" dirty="0">
                <a:solidFill>
                  <a:srgbClr val="FF0000"/>
                </a:solidFill>
              </a:rPr>
              <a:t>for certain accuracy</a:t>
            </a:r>
          </a:p>
        </p:txBody>
      </p:sp>
      <p:sp>
        <p:nvSpPr>
          <p:cNvPr id="5" name="角丸四角形吹き出し 4"/>
          <p:cNvSpPr/>
          <p:nvPr/>
        </p:nvSpPr>
        <p:spPr>
          <a:xfrm>
            <a:off x="5652120" y="1219200"/>
            <a:ext cx="3384376" cy="1273696"/>
          </a:xfrm>
          <a:prstGeom prst="wedgeRoundRectCallout">
            <a:avLst>
              <a:gd name="adj1" fmla="val -49976"/>
              <a:gd name="adj2" fmla="val 172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Benefit from improvement of computing power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06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正方形/長方形 506"/>
          <p:cNvSpPr/>
          <p:nvPr/>
        </p:nvSpPr>
        <p:spPr>
          <a:xfrm>
            <a:off x="0" y="6151609"/>
            <a:ext cx="9144000" cy="706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Find the closest search regions</a:t>
            </a:r>
            <a:br>
              <a:rPr lang="en-US" altLang="ja-JP" dirty="0" smtClean="0"/>
            </a:br>
            <a:r>
              <a:rPr lang="en-US" altLang="ja-JP" dirty="0" smtClean="0"/>
              <a:t>in original space </a:t>
            </a:r>
            <a:r>
              <a:rPr lang="en-US" altLang="ja-JP" dirty="0" smtClean="0">
                <a:solidFill>
                  <a:srgbClr val="FF0000"/>
                </a:solidFill>
              </a:rPr>
              <a:t>efficiently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ja-JP" dirty="0" smtClean="0"/>
              <a:t>In the proposed method</a:t>
            </a:r>
            <a:endParaRPr lang="ja-JP" altLang="en-US" dirty="0"/>
          </a:p>
        </p:txBody>
      </p:sp>
      <p:sp>
        <p:nvSpPr>
          <p:cNvPr id="310" name="正方形/長方形 309"/>
          <p:cNvSpPr/>
          <p:nvPr/>
        </p:nvSpPr>
        <p:spPr>
          <a:xfrm>
            <a:off x="3261706" y="4789549"/>
            <a:ext cx="669126" cy="612216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正方形/長方形 310"/>
          <p:cNvSpPr/>
          <p:nvPr/>
        </p:nvSpPr>
        <p:spPr>
          <a:xfrm>
            <a:off x="2438644" y="3514813"/>
            <a:ext cx="820422" cy="64139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正方形/長方形 311"/>
          <p:cNvSpPr/>
          <p:nvPr/>
        </p:nvSpPr>
        <p:spPr>
          <a:xfrm>
            <a:off x="1502540" y="3514813"/>
            <a:ext cx="942706" cy="64139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正方形/長方形 312"/>
          <p:cNvSpPr/>
          <p:nvPr/>
        </p:nvSpPr>
        <p:spPr>
          <a:xfrm>
            <a:off x="2438644" y="4175267"/>
            <a:ext cx="820422" cy="595818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正方形/長方形 313"/>
          <p:cNvSpPr/>
          <p:nvPr/>
        </p:nvSpPr>
        <p:spPr>
          <a:xfrm>
            <a:off x="2438644" y="4783467"/>
            <a:ext cx="820422" cy="618298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正方形/長方形 314"/>
          <p:cNvSpPr/>
          <p:nvPr/>
        </p:nvSpPr>
        <p:spPr>
          <a:xfrm>
            <a:off x="1502540" y="4175267"/>
            <a:ext cx="942706" cy="595818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正方形/長方形 315"/>
          <p:cNvSpPr/>
          <p:nvPr/>
        </p:nvSpPr>
        <p:spPr>
          <a:xfrm>
            <a:off x="1495938" y="4787883"/>
            <a:ext cx="942706" cy="612216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9" name="直線矢印コネクタ 318"/>
          <p:cNvCxnSpPr/>
          <p:nvPr/>
        </p:nvCxnSpPr>
        <p:spPr>
          <a:xfrm flipV="1">
            <a:off x="1495486" y="2722725"/>
            <a:ext cx="0" cy="29050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直線矢印コネクタ 319"/>
          <p:cNvCxnSpPr/>
          <p:nvPr/>
        </p:nvCxnSpPr>
        <p:spPr>
          <a:xfrm>
            <a:off x="1038489" y="5401817"/>
            <a:ext cx="402450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直線コネクタ 320"/>
          <p:cNvCxnSpPr/>
          <p:nvPr/>
        </p:nvCxnSpPr>
        <p:spPr>
          <a:xfrm flipH="1">
            <a:off x="2430789" y="2722182"/>
            <a:ext cx="20406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直線コネクタ 321"/>
          <p:cNvCxnSpPr/>
          <p:nvPr/>
        </p:nvCxnSpPr>
        <p:spPr>
          <a:xfrm>
            <a:off x="3259066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3" name="直線コネクタ 322"/>
          <p:cNvCxnSpPr/>
          <p:nvPr/>
        </p:nvCxnSpPr>
        <p:spPr>
          <a:xfrm flipH="1">
            <a:off x="1504653" y="416288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直線コネクタ 323"/>
          <p:cNvCxnSpPr/>
          <p:nvPr/>
        </p:nvCxnSpPr>
        <p:spPr>
          <a:xfrm flipH="1">
            <a:off x="1504653" y="3510475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直線コネクタ 324"/>
          <p:cNvCxnSpPr/>
          <p:nvPr/>
        </p:nvCxnSpPr>
        <p:spPr>
          <a:xfrm flipH="1">
            <a:off x="1504653" y="4776779"/>
            <a:ext cx="338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直線コネクタ 325"/>
          <p:cNvCxnSpPr/>
          <p:nvPr/>
        </p:nvCxnSpPr>
        <p:spPr>
          <a:xfrm>
            <a:off x="3944209" y="2722182"/>
            <a:ext cx="0" cy="26847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" name="円/楕円 326"/>
          <p:cNvSpPr/>
          <p:nvPr/>
        </p:nvSpPr>
        <p:spPr>
          <a:xfrm>
            <a:off x="1902015" y="310622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8" name="円/楕円 327"/>
          <p:cNvSpPr/>
          <p:nvPr/>
        </p:nvSpPr>
        <p:spPr>
          <a:xfrm>
            <a:off x="1902015" y="377813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9" name="円/楕円 328"/>
          <p:cNvSpPr/>
          <p:nvPr/>
        </p:nvSpPr>
        <p:spPr>
          <a:xfrm>
            <a:off x="1902015" y="4440296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0" name="円/楕円 329"/>
          <p:cNvSpPr/>
          <p:nvPr/>
        </p:nvSpPr>
        <p:spPr>
          <a:xfrm>
            <a:off x="1902015" y="5046874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1" name="円/楕円 330"/>
          <p:cNvSpPr/>
          <p:nvPr/>
        </p:nvSpPr>
        <p:spPr>
          <a:xfrm>
            <a:off x="2838119" y="3107479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2" name="円/楕円 331"/>
          <p:cNvSpPr/>
          <p:nvPr/>
        </p:nvSpPr>
        <p:spPr>
          <a:xfrm>
            <a:off x="2838119" y="3779387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3" name="円/楕円 332"/>
          <p:cNvSpPr/>
          <p:nvPr/>
        </p:nvSpPr>
        <p:spPr>
          <a:xfrm>
            <a:off x="2838119" y="444155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4" name="円/楕円 333"/>
          <p:cNvSpPr/>
          <p:nvPr/>
        </p:nvSpPr>
        <p:spPr>
          <a:xfrm>
            <a:off x="2838119" y="504813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5" name="円/楕円 334"/>
          <p:cNvSpPr/>
          <p:nvPr/>
        </p:nvSpPr>
        <p:spPr>
          <a:xfrm>
            <a:off x="3584169" y="3121092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6" name="円/楕円 335"/>
          <p:cNvSpPr/>
          <p:nvPr/>
        </p:nvSpPr>
        <p:spPr>
          <a:xfrm>
            <a:off x="3584169" y="379300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7" name="円/楕円 336"/>
          <p:cNvSpPr/>
          <p:nvPr/>
        </p:nvSpPr>
        <p:spPr>
          <a:xfrm>
            <a:off x="3584169" y="4455165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8" name="円/楕円 337"/>
          <p:cNvSpPr/>
          <p:nvPr/>
        </p:nvSpPr>
        <p:spPr>
          <a:xfrm>
            <a:off x="3584169" y="506174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9" name="円/楕円 338"/>
          <p:cNvSpPr/>
          <p:nvPr/>
        </p:nvSpPr>
        <p:spPr>
          <a:xfrm>
            <a:off x="4350287" y="3115190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0" name="円/楕円 339"/>
          <p:cNvSpPr/>
          <p:nvPr/>
        </p:nvSpPr>
        <p:spPr>
          <a:xfrm>
            <a:off x="4350287" y="3787098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1" name="円/楕円 340"/>
          <p:cNvSpPr/>
          <p:nvPr/>
        </p:nvSpPr>
        <p:spPr>
          <a:xfrm>
            <a:off x="4350287" y="4449263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2" name="円/楕円 341"/>
          <p:cNvSpPr/>
          <p:nvPr/>
        </p:nvSpPr>
        <p:spPr>
          <a:xfrm>
            <a:off x="4350287" y="5055841"/>
            <a:ext cx="97978" cy="97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4" name="星 5 343"/>
          <p:cNvSpPr/>
          <p:nvPr/>
        </p:nvSpPr>
        <p:spPr>
          <a:xfrm>
            <a:off x="2033530" y="4642052"/>
            <a:ext cx="374528" cy="374528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52" name="角丸四角形吹き出し 351"/>
          <p:cNvSpPr/>
          <p:nvPr/>
        </p:nvSpPr>
        <p:spPr>
          <a:xfrm>
            <a:off x="0" y="1756565"/>
            <a:ext cx="2219989" cy="781991"/>
          </a:xfrm>
          <a:prstGeom prst="wedgeRoundRectCallout">
            <a:avLst>
              <a:gd name="adj1" fmla="val 37567"/>
              <a:gd name="adj2" fmla="val 121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in original 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368" name="直線コネクタ 367"/>
          <p:cNvCxnSpPr>
            <a:stCxn id="520" idx="2"/>
          </p:cNvCxnSpPr>
          <p:nvPr/>
        </p:nvCxnSpPr>
        <p:spPr>
          <a:xfrm>
            <a:off x="1951393" y="5450417"/>
            <a:ext cx="16621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>
            <a:stCxn id="519" idx="2"/>
          </p:cNvCxnSpPr>
          <p:nvPr/>
        </p:nvCxnSpPr>
        <p:spPr>
          <a:xfrm>
            <a:off x="2887497" y="5450417"/>
            <a:ext cx="18929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コネクタ 369"/>
          <p:cNvCxnSpPr>
            <a:stCxn id="518" idx="2"/>
          </p:cNvCxnSpPr>
          <p:nvPr/>
        </p:nvCxnSpPr>
        <p:spPr>
          <a:xfrm>
            <a:off x="3633547" y="5450417"/>
            <a:ext cx="1652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コネクタ 370"/>
          <p:cNvCxnSpPr>
            <a:stCxn id="517" idx="2"/>
          </p:cNvCxnSpPr>
          <p:nvPr/>
        </p:nvCxnSpPr>
        <p:spPr>
          <a:xfrm>
            <a:off x="4399665" y="5450417"/>
            <a:ext cx="21744" cy="808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コネクタ 371"/>
          <p:cNvCxnSpPr/>
          <p:nvPr/>
        </p:nvCxnSpPr>
        <p:spPr>
          <a:xfrm flipH="1">
            <a:off x="614289" y="4851722"/>
            <a:ext cx="1613056" cy="253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コネクタ 372"/>
          <p:cNvCxnSpPr>
            <a:stCxn id="524" idx="1"/>
          </p:cNvCxnSpPr>
          <p:nvPr/>
        </p:nvCxnSpPr>
        <p:spPr>
          <a:xfrm flipH="1">
            <a:off x="619358" y="5105219"/>
            <a:ext cx="827528" cy="1071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>
            <a:stCxn id="523" idx="1"/>
          </p:cNvCxnSpPr>
          <p:nvPr/>
        </p:nvCxnSpPr>
        <p:spPr>
          <a:xfrm flipH="1">
            <a:off x="614290" y="4498641"/>
            <a:ext cx="832596" cy="10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コネクタ 374"/>
          <p:cNvCxnSpPr>
            <a:stCxn id="522" idx="1"/>
          </p:cNvCxnSpPr>
          <p:nvPr/>
        </p:nvCxnSpPr>
        <p:spPr>
          <a:xfrm flipH="1">
            <a:off x="616172" y="3836476"/>
            <a:ext cx="830714" cy="1247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線コネクタ 375"/>
          <p:cNvCxnSpPr>
            <a:stCxn id="521" idx="1"/>
          </p:cNvCxnSpPr>
          <p:nvPr/>
        </p:nvCxnSpPr>
        <p:spPr>
          <a:xfrm flipH="1">
            <a:off x="614290" y="3164568"/>
            <a:ext cx="832596" cy="107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直線矢印コネクタ 412"/>
          <p:cNvCxnSpPr/>
          <p:nvPr/>
        </p:nvCxnSpPr>
        <p:spPr>
          <a:xfrm>
            <a:off x="1950727" y="5851771"/>
            <a:ext cx="32048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直線矢印コネクタ 414"/>
          <p:cNvCxnSpPr/>
          <p:nvPr/>
        </p:nvCxnSpPr>
        <p:spPr>
          <a:xfrm>
            <a:off x="2243105" y="5851771"/>
            <a:ext cx="67234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直線コネクタ 417"/>
          <p:cNvCxnSpPr/>
          <p:nvPr/>
        </p:nvCxnSpPr>
        <p:spPr>
          <a:xfrm>
            <a:off x="2240878" y="4895287"/>
            <a:ext cx="19817" cy="13640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矢印コネクタ 418"/>
          <p:cNvCxnSpPr/>
          <p:nvPr/>
        </p:nvCxnSpPr>
        <p:spPr>
          <a:xfrm>
            <a:off x="2243105" y="5717278"/>
            <a:ext cx="141599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直線矢印コネクタ 425"/>
          <p:cNvCxnSpPr/>
          <p:nvPr/>
        </p:nvCxnSpPr>
        <p:spPr>
          <a:xfrm>
            <a:off x="2243105" y="5563970"/>
            <a:ext cx="218732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テキスト ボックス 427"/>
          <p:cNvSpPr txBox="1"/>
          <p:nvPr/>
        </p:nvSpPr>
        <p:spPr>
          <a:xfrm>
            <a:off x="1952589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29" name="テキスト ボックス 428"/>
          <p:cNvSpPr txBox="1"/>
          <p:nvPr/>
        </p:nvSpPr>
        <p:spPr>
          <a:xfrm>
            <a:off x="2421862" y="5889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30" name="テキスト ボックス 429"/>
          <p:cNvSpPr txBox="1"/>
          <p:nvPr/>
        </p:nvSpPr>
        <p:spPr>
          <a:xfrm>
            <a:off x="3106518" y="5749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31" name="テキスト ボックス 430"/>
          <p:cNvSpPr txBox="1"/>
          <p:nvPr/>
        </p:nvSpPr>
        <p:spPr>
          <a:xfrm>
            <a:off x="3812522" y="554346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cxnSp>
        <p:nvCxnSpPr>
          <p:cNvPr id="433" name="直線矢印コネクタ 432"/>
          <p:cNvCxnSpPr/>
          <p:nvPr/>
        </p:nvCxnSpPr>
        <p:spPr>
          <a:xfrm>
            <a:off x="1317548" y="3180754"/>
            <a:ext cx="0" cy="170239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直線矢印コネクタ 434"/>
          <p:cNvCxnSpPr/>
          <p:nvPr/>
        </p:nvCxnSpPr>
        <p:spPr>
          <a:xfrm>
            <a:off x="1164068" y="3841988"/>
            <a:ext cx="0" cy="10411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線矢印コネクタ 436"/>
          <p:cNvCxnSpPr/>
          <p:nvPr/>
        </p:nvCxnSpPr>
        <p:spPr>
          <a:xfrm>
            <a:off x="999682" y="4515596"/>
            <a:ext cx="0" cy="3675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線矢印コネクタ 438"/>
          <p:cNvCxnSpPr/>
          <p:nvPr/>
        </p:nvCxnSpPr>
        <p:spPr>
          <a:xfrm>
            <a:off x="999682" y="4851722"/>
            <a:ext cx="0" cy="265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テキスト ボックス 440"/>
          <p:cNvSpPr txBox="1"/>
          <p:nvPr/>
        </p:nvSpPr>
        <p:spPr>
          <a:xfrm>
            <a:off x="663459" y="4821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42" name="テキスト ボックス 441"/>
          <p:cNvSpPr txBox="1"/>
          <p:nvPr/>
        </p:nvSpPr>
        <p:spPr>
          <a:xfrm>
            <a:off x="663459" y="45189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43" name="テキスト ボックス 442"/>
          <p:cNvSpPr txBox="1"/>
          <p:nvPr/>
        </p:nvSpPr>
        <p:spPr>
          <a:xfrm>
            <a:off x="804561" y="39711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44" name="テキスト ボックス 443"/>
          <p:cNvSpPr txBox="1"/>
          <p:nvPr/>
        </p:nvSpPr>
        <p:spPr>
          <a:xfrm>
            <a:off x="896939" y="334592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75" name="角丸四角形 474"/>
          <p:cNvSpPr/>
          <p:nvPr/>
        </p:nvSpPr>
        <p:spPr>
          <a:xfrm>
            <a:off x="1837458" y="6319594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</a:t>
            </a:r>
            <a:r>
              <a:rPr lang="en-US" altLang="ja-JP" sz="2400" dirty="0"/>
              <a:t>2</a:t>
            </a:r>
          </a:p>
        </p:txBody>
      </p:sp>
      <p:sp>
        <p:nvSpPr>
          <p:cNvPr id="476" name="角丸四角形 475"/>
          <p:cNvSpPr/>
          <p:nvPr/>
        </p:nvSpPr>
        <p:spPr>
          <a:xfrm rot="-5400000">
            <a:off x="-700048" y="3868446"/>
            <a:ext cx="2082652" cy="48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Subspace 1</a:t>
            </a:r>
            <a:endParaRPr lang="en-US" altLang="ja-JP" sz="2400" dirty="0"/>
          </a:p>
        </p:txBody>
      </p:sp>
      <p:sp>
        <p:nvSpPr>
          <p:cNvPr id="517" name="正方形/長方形 516"/>
          <p:cNvSpPr/>
          <p:nvPr/>
        </p:nvSpPr>
        <p:spPr>
          <a:xfrm>
            <a:off x="4351065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8" name="正方形/長方形 517"/>
          <p:cNvSpPr/>
          <p:nvPr/>
        </p:nvSpPr>
        <p:spPr>
          <a:xfrm>
            <a:off x="358494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9" name="正方形/長方形 518"/>
          <p:cNvSpPr/>
          <p:nvPr/>
        </p:nvSpPr>
        <p:spPr>
          <a:xfrm>
            <a:off x="2838897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0" name="正方形/長方形 519"/>
          <p:cNvSpPr/>
          <p:nvPr/>
        </p:nvSpPr>
        <p:spPr>
          <a:xfrm>
            <a:off x="1902793" y="5353217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1" name="正方形/長方形 520"/>
          <p:cNvSpPr/>
          <p:nvPr/>
        </p:nvSpPr>
        <p:spPr>
          <a:xfrm>
            <a:off x="1446886" y="3115968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2" name="正方形/長方形 521"/>
          <p:cNvSpPr/>
          <p:nvPr/>
        </p:nvSpPr>
        <p:spPr>
          <a:xfrm>
            <a:off x="1446886" y="3787876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3" name="正方形/長方形 522"/>
          <p:cNvSpPr/>
          <p:nvPr/>
        </p:nvSpPr>
        <p:spPr>
          <a:xfrm>
            <a:off x="1446886" y="4450041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4" name="正方形/長方形 523"/>
          <p:cNvSpPr/>
          <p:nvPr/>
        </p:nvSpPr>
        <p:spPr>
          <a:xfrm>
            <a:off x="1446886" y="5056619"/>
            <a:ext cx="97200" cy="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7" name="角丸四角形吹き出し 536"/>
          <p:cNvSpPr/>
          <p:nvPr/>
        </p:nvSpPr>
        <p:spPr>
          <a:xfrm>
            <a:off x="23511" y="5740455"/>
            <a:ext cx="1779853" cy="773547"/>
          </a:xfrm>
          <a:prstGeom prst="wedgeRoundRectCallout">
            <a:avLst>
              <a:gd name="adj1" fmla="val 57691"/>
              <a:gd name="adj2" fmla="val -882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Centroid </a:t>
            </a:r>
            <a:r>
              <a:rPr lang="en-US" altLang="ja-JP" sz="2400" dirty="0" smtClean="0">
                <a:solidFill>
                  <a:schemeClr val="tx1"/>
                </a:solidFill>
              </a:rPr>
              <a:t>in subspace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18" name="曲線コネクタ 117"/>
          <p:cNvCxnSpPr>
            <a:stCxn id="116" idx="7"/>
            <a:endCxn id="117" idx="0"/>
          </p:cNvCxnSpPr>
          <p:nvPr/>
        </p:nvCxnSpPr>
        <p:spPr>
          <a:xfrm rot="5400000" flipH="1" flipV="1">
            <a:off x="6275502" y="3510040"/>
            <a:ext cx="84501" cy="1165094"/>
          </a:xfrm>
          <a:prstGeom prst="curvedConnector3">
            <a:avLst>
              <a:gd name="adj1" fmla="val 575255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曲線コネクタ 118"/>
          <p:cNvCxnSpPr>
            <a:stCxn id="116" idx="5"/>
            <a:endCxn id="117" idx="4"/>
          </p:cNvCxnSpPr>
          <p:nvPr/>
        </p:nvCxnSpPr>
        <p:spPr>
          <a:xfrm rot="16200000" flipH="1">
            <a:off x="6275502" y="4002549"/>
            <a:ext cx="84501" cy="1165094"/>
          </a:xfrm>
          <a:prstGeom prst="curvedConnector3">
            <a:avLst>
              <a:gd name="adj1" fmla="val 648369"/>
            </a:avLst>
          </a:prstGeom>
          <a:ln w="28575">
            <a:solidFill>
              <a:schemeClr val="bg1">
                <a:lumMod val="85000"/>
              </a:schemeClr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曲線コネクタ 119"/>
          <p:cNvCxnSpPr>
            <a:stCxn id="116" idx="7"/>
            <a:endCxn id="117" idx="1"/>
          </p:cNvCxnSpPr>
          <p:nvPr/>
        </p:nvCxnSpPr>
        <p:spPr>
          <a:xfrm rot="5400000" flipH="1" flipV="1">
            <a:off x="6215749" y="3654293"/>
            <a:ext cx="12700" cy="961089"/>
          </a:xfrm>
          <a:prstGeom prst="curvedConnector3">
            <a:avLst>
              <a:gd name="adj1" fmla="val 811291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曲線コネクタ 120"/>
          <p:cNvCxnSpPr>
            <a:stCxn id="116" idx="5"/>
            <a:endCxn id="117" idx="3"/>
          </p:cNvCxnSpPr>
          <p:nvPr/>
        </p:nvCxnSpPr>
        <p:spPr>
          <a:xfrm rot="16200000" flipH="1">
            <a:off x="6215749" y="4062301"/>
            <a:ext cx="12700" cy="961089"/>
          </a:xfrm>
          <a:prstGeom prst="curvedConnector3">
            <a:avLst>
              <a:gd name="adj1" fmla="val 908606"/>
            </a:avLst>
          </a:prstGeom>
          <a:ln w="28575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曲線コネクタ 122"/>
          <p:cNvCxnSpPr>
            <a:endCxn id="122" idx="0"/>
          </p:cNvCxnSpPr>
          <p:nvPr/>
        </p:nvCxnSpPr>
        <p:spPr>
          <a:xfrm rot="5400000" flipH="1" flipV="1">
            <a:off x="7642707" y="3510987"/>
            <a:ext cx="84501" cy="1165094"/>
          </a:xfrm>
          <a:prstGeom prst="curvedConnector3">
            <a:avLst>
              <a:gd name="adj1" fmla="val 575255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曲線コネクタ 123"/>
          <p:cNvCxnSpPr>
            <a:endCxn id="122" idx="4"/>
          </p:cNvCxnSpPr>
          <p:nvPr/>
        </p:nvCxnSpPr>
        <p:spPr>
          <a:xfrm rot="16200000" flipH="1">
            <a:off x="7642707" y="4003496"/>
            <a:ext cx="84501" cy="1165094"/>
          </a:xfrm>
          <a:prstGeom prst="curvedConnector3">
            <a:avLst>
              <a:gd name="adj1" fmla="val 648369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曲線コネクタ 124"/>
          <p:cNvCxnSpPr>
            <a:endCxn id="122" idx="1"/>
          </p:cNvCxnSpPr>
          <p:nvPr/>
        </p:nvCxnSpPr>
        <p:spPr>
          <a:xfrm rot="5400000" flipH="1" flipV="1">
            <a:off x="7582954" y="3655240"/>
            <a:ext cx="12700" cy="961089"/>
          </a:xfrm>
          <a:prstGeom prst="curvedConnector3">
            <a:avLst>
              <a:gd name="adj1" fmla="val 811291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曲線コネクタ 125"/>
          <p:cNvCxnSpPr>
            <a:endCxn id="122" idx="3"/>
          </p:cNvCxnSpPr>
          <p:nvPr/>
        </p:nvCxnSpPr>
        <p:spPr>
          <a:xfrm rot="16200000" flipH="1">
            <a:off x="7582954" y="4063248"/>
            <a:ext cx="12700" cy="961089"/>
          </a:xfrm>
          <a:prstGeom prst="curvedConnector3">
            <a:avLst>
              <a:gd name="adj1" fmla="val 908606"/>
            </a:avLst>
          </a:prstGeom>
          <a:ln w="28575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角丸四角形 129"/>
          <p:cNvSpPr/>
          <p:nvPr/>
        </p:nvSpPr>
        <p:spPr>
          <a:xfrm>
            <a:off x="7016218" y="5889988"/>
            <a:ext cx="2091930" cy="785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Distances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subspace </a:t>
            </a:r>
            <a:r>
              <a:rPr lang="en-US" altLang="ja-JP" sz="2400" dirty="0" smtClean="0"/>
              <a:t>2</a:t>
            </a:r>
            <a:endParaRPr lang="en-US" altLang="ja-JP" sz="2400" dirty="0"/>
          </a:p>
        </p:txBody>
      </p:sp>
      <p:sp>
        <p:nvSpPr>
          <p:cNvPr id="131" name="角丸四角形 130"/>
          <p:cNvSpPr/>
          <p:nvPr/>
        </p:nvSpPr>
        <p:spPr>
          <a:xfrm>
            <a:off x="4913576" y="5889988"/>
            <a:ext cx="2091600" cy="78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Distances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subspace </a:t>
            </a:r>
            <a:r>
              <a:rPr lang="en-US" altLang="ja-JP" sz="2400" dirty="0" smtClean="0"/>
              <a:t>1</a:t>
            </a:r>
            <a:endParaRPr lang="en-US" altLang="ja-JP" sz="24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7537049" y="32166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7537049" y="36450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3</a:t>
            </a:r>
            <a:endParaRPr kumimoji="1" lang="ja-JP" altLang="en-US" sz="24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7537049" y="4581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8</a:t>
            </a:r>
            <a:endParaRPr kumimoji="1" lang="ja-JP" altLang="en-US" sz="24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7451288" y="5055567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15</a:t>
            </a:r>
            <a:endParaRPr kumimoji="1" lang="ja-JP" altLang="en-US" sz="2400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6084083" y="32166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6084083" y="36450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6084083" y="4581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5</a:t>
            </a:r>
            <a:endParaRPr kumimoji="1" lang="ja-JP" altLang="en-US" sz="2400" dirty="0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6009736" y="5055567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11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5508104" y="1556792"/>
            <a:ext cx="3384376" cy="754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Assume that upper limit is set to </a:t>
            </a:r>
            <a:r>
              <a:rPr kumimoji="1" lang="en-US" altLang="ja-JP" sz="2400" dirty="0" smtClean="0"/>
              <a:t>9</a:t>
            </a:r>
            <a:endParaRPr kumimoji="1" lang="ja-JP" altLang="en-US" sz="2400" dirty="0"/>
          </a:p>
        </p:txBody>
      </p:sp>
      <p:sp>
        <p:nvSpPr>
          <p:cNvPr id="100" name="正方形/長方形 99"/>
          <p:cNvSpPr/>
          <p:nvPr/>
        </p:nvSpPr>
        <p:spPr>
          <a:xfrm>
            <a:off x="5508104" y="2984268"/>
            <a:ext cx="1508114" cy="2681595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5654705" y="2780928"/>
            <a:ext cx="1214911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Max </a:t>
            </a:r>
            <a:r>
              <a:rPr kumimoji="1" lang="en-US" altLang="ja-JP" sz="2400" dirty="0" smtClean="0"/>
              <a:t>9</a:t>
            </a:r>
            <a:endParaRPr kumimoji="1" lang="ja-JP" altLang="en-US" sz="2400" dirty="0"/>
          </a:p>
        </p:txBody>
      </p:sp>
      <p:sp>
        <p:nvSpPr>
          <p:cNvPr id="102" name="正方形/長方形 101"/>
          <p:cNvSpPr/>
          <p:nvPr/>
        </p:nvSpPr>
        <p:spPr>
          <a:xfrm>
            <a:off x="5394412" y="2715935"/>
            <a:ext cx="2997793" cy="303403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/>
          <p:cNvSpPr/>
          <p:nvPr/>
        </p:nvSpPr>
        <p:spPr>
          <a:xfrm>
            <a:off x="7030692" y="2512595"/>
            <a:ext cx="1214911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Max </a:t>
            </a:r>
            <a:r>
              <a:rPr kumimoji="1" lang="en-US" altLang="ja-JP" sz="2400" dirty="0" smtClean="0"/>
              <a:t>9</a:t>
            </a:r>
            <a:endParaRPr kumimoji="1" lang="ja-JP" altLang="en-US" sz="2400" dirty="0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242695" y="4050336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6611793" y="4050336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0" dirty="0" smtClean="0"/>
              <a:t>5</a:t>
            </a: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7978998" y="4051283"/>
            <a:ext cx="577011" cy="5770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b="0" dirty="0" smtClean="0"/>
          </a:p>
        </p:txBody>
      </p:sp>
      <p:sp>
        <p:nvSpPr>
          <p:cNvPr id="104" name="乗算記号 103"/>
          <p:cNvSpPr/>
          <p:nvPr/>
        </p:nvSpPr>
        <p:spPr>
          <a:xfrm>
            <a:off x="6444208" y="4653136"/>
            <a:ext cx="552139" cy="552139"/>
          </a:xfrm>
          <a:prstGeom prst="mathMultiply">
            <a:avLst>
              <a:gd name="adj1" fmla="val 142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乗算記号 104"/>
          <p:cNvSpPr/>
          <p:nvPr/>
        </p:nvSpPr>
        <p:spPr>
          <a:xfrm>
            <a:off x="7819960" y="4671991"/>
            <a:ext cx="552139" cy="552139"/>
          </a:xfrm>
          <a:prstGeom prst="mathMultiply">
            <a:avLst>
              <a:gd name="adj1" fmla="val 142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1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2" grpId="0" animBg="1"/>
      <p:bldP spid="1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6151609"/>
            <a:ext cx="9144000" cy="706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Find the closest search regions</a:t>
            </a:r>
            <a:br>
              <a:rPr lang="en-US" altLang="ja-JP" dirty="0"/>
            </a:br>
            <a:r>
              <a:rPr lang="en-US" altLang="ja-JP" dirty="0"/>
              <a:t>in original space </a:t>
            </a:r>
            <a:r>
              <a:rPr lang="en-US" altLang="ja-JP" dirty="0">
                <a:solidFill>
                  <a:srgbClr val="FF0000"/>
                </a:solidFill>
              </a:rPr>
              <a:t>efficiently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/>
              <a:t>In the proposed method</a:t>
            </a:r>
            <a:endParaRPr lang="ja-JP" altLang="en-US" dirty="0"/>
          </a:p>
          <a:p>
            <a:pPr lvl="1"/>
            <a:r>
              <a:rPr lang="en-US" altLang="ja-JP" dirty="0" smtClean="0"/>
              <a:t>The upper and lower bounds are increased in a step-by-step manner until enough number of data are selected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A0D0-187E-47D9-AC76-A3535FBBFF99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5" y="2835072"/>
            <a:ext cx="807334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20650" y="908720"/>
            <a:ext cx="8915400" cy="2877711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smtClean="0"/>
              <a:t>What Is the Most Efficient Way to Select Nearest Neighbor Candidates for Fast Approximate Nearest Neighbor Search?</a:t>
            </a:r>
          </a:p>
          <a:p>
            <a:pPr algn="ctr" eaLnBrk="1" hangingPunct="1">
              <a:defRPr/>
            </a:pPr>
            <a:endParaRPr lang="en-US" altLang="en-US" b="1" dirty="0" smtClean="0"/>
          </a:p>
          <a:p>
            <a:pPr algn="ctr" eaLnBrk="1" hangingPunct="1">
              <a:defRPr/>
            </a:pPr>
            <a:r>
              <a:rPr lang="en-GB" altLang="en-US" sz="2750" b="1" i="1" dirty="0" smtClean="0"/>
              <a:t>Masakazu </a:t>
            </a:r>
            <a:r>
              <a:rPr lang="en-GB" altLang="en-US" sz="2750" b="1" i="1" dirty="0" err="1" smtClean="0"/>
              <a:t>Iwamura</a:t>
            </a:r>
            <a:r>
              <a:rPr lang="en-GB" altLang="en-US" sz="2750" b="1" i="1" dirty="0" smtClean="0"/>
              <a:t>, </a:t>
            </a:r>
            <a:r>
              <a:rPr lang="en-GB" altLang="en-US" sz="2750" b="1" i="1" dirty="0" err="1" smtClean="0"/>
              <a:t>Tomokazu</a:t>
            </a:r>
            <a:r>
              <a:rPr lang="en-GB" altLang="en-US" sz="2750" b="1" i="1" dirty="0" smtClean="0"/>
              <a:t> Sato</a:t>
            </a:r>
            <a:r>
              <a:rPr lang="ja-JP" altLang="en-US" sz="2750" b="1" i="1" dirty="0" smtClean="0">
                <a:ea typeface="ＭＳ Ｐゴシック" panose="020B0600070205080204" pitchFamily="50" charset="-128"/>
              </a:rPr>
              <a:t> </a:t>
            </a:r>
            <a:r>
              <a:rPr lang="en-US" altLang="ja-JP" sz="2750" b="1" i="1" dirty="0" smtClean="0">
                <a:ea typeface="ＭＳ Ｐゴシック" panose="020B0600070205080204" pitchFamily="50" charset="-128"/>
              </a:rPr>
              <a:t>and Koichi </a:t>
            </a:r>
            <a:r>
              <a:rPr lang="en-US" altLang="ja-JP" sz="2750" b="1" i="1" dirty="0" err="1" smtClean="0">
                <a:ea typeface="ＭＳ Ｐゴシック" panose="020B0600070205080204" pitchFamily="50" charset="-128"/>
              </a:rPr>
              <a:t>Kise</a:t>
            </a:r>
            <a:endParaRPr lang="en-US" altLang="ja-JP" sz="2750" b="1" i="1" dirty="0" smtClean="0">
              <a:ea typeface="ＭＳ Ｐゴシック" panose="020B0600070205080204" pitchFamily="50" charset="-128"/>
            </a:endParaRPr>
          </a:p>
          <a:p>
            <a:pPr algn="ctr" eaLnBrk="1" hangingPunct="1">
              <a:defRPr/>
            </a:pPr>
            <a:r>
              <a:rPr lang="en-GB" altLang="en-US" sz="2750" b="1" i="1" dirty="0" smtClean="0"/>
              <a:t>(Osaka Prefecture University, Japan)</a:t>
            </a:r>
          </a:p>
        </p:txBody>
      </p:sp>
      <p:grpSp>
        <p:nvGrpSpPr>
          <p:cNvPr id="145" name="グループ化 144"/>
          <p:cNvGrpSpPr/>
          <p:nvPr/>
        </p:nvGrpSpPr>
        <p:grpSpPr>
          <a:xfrm>
            <a:off x="0" y="5665787"/>
            <a:ext cx="9155113" cy="1192213"/>
            <a:chOff x="0" y="-26988"/>
            <a:chExt cx="9155113" cy="1192213"/>
          </a:xfrm>
        </p:grpSpPr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463"/>
              <a:ext cx="9155113" cy="118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TextBox 5"/>
            <p:cNvSpPr txBox="1">
              <a:spLocks noChangeArrowheads="1"/>
            </p:cNvSpPr>
            <p:nvPr/>
          </p:nvSpPr>
          <p:spPr bwMode="auto">
            <a:xfrm>
              <a:off x="0" y="-26988"/>
              <a:ext cx="2951163" cy="368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solidFill>
                    <a:schemeClr val="bg1"/>
                  </a:solidFill>
                  <a:latin typeface="Blackoak Std" panose="04050907060602020202" pitchFamily="82" charset="0"/>
                </a:rPr>
                <a:t>ICCV’2013</a:t>
              </a:r>
            </a:p>
          </p:txBody>
        </p:sp>
        <p:sp>
          <p:nvSpPr>
            <p:cNvPr id="74" name="TextBox 6"/>
            <p:cNvSpPr txBox="1">
              <a:spLocks noChangeArrowheads="1"/>
            </p:cNvSpPr>
            <p:nvPr/>
          </p:nvSpPr>
          <p:spPr bwMode="auto">
            <a:xfrm>
              <a:off x="7229475" y="693738"/>
              <a:ext cx="19097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Blackoak Std" panose="04050907060602020202" pitchFamily="82" charset="0"/>
                </a:rPr>
                <a:t>Sydney, </a:t>
              </a:r>
            </a:p>
            <a:p>
              <a:pPr eaLnBrk="1" hangingPunct="1"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Blackoak Std" panose="04050907060602020202" pitchFamily="82" charset="0"/>
                </a:rPr>
                <a:t>Australia</a:t>
              </a:r>
            </a:p>
          </p:txBody>
        </p:sp>
      </p:grpSp>
      <p:grpSp>
        <p:nvGrpSpPr>
          <p:cNvPr id="151" name="Group 4"/>
          <p:cNvGrpSpPr>
            <a:grpSpLocks noChangeAspect="1"/>
          </p:cNvGrpSpPr>
          <p:nvPr/>
        </p:nvGrpSpPr>
        <p:grpSpPr bwMode="auto">
          <a:xfrm>
            <a:off x="7436288" y="137049"/>
            <a:ext cx="703603" cy="661743"/>
            <a:chOff x="1679" y="962"/>
            <a:chExt cx="2402" cy="2395"/>
          </a:xfrm>
        </p:grpSpPr>
        <p:sp>
          <p:nvSpPr>
            <p:cNvPr id="1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79" y="962"/>
              <a:ext cx="2402" cy="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Freeform 5"/>
            <p:cNvSpPr>
              <a:spLocks/>
            </p:cNvSpPr>
            <p:nvPr/>
          </p:nvSpPr>
          <p:spPr bwMode="auto">
            <a:xfrm>
              <a:off x="1877" y="1621"/>
              <a:ext cx="2010" cy="1049"/>
            </a:xfrm>
            <a:custGeom>
              <a:avLst/>
              <a:gdLst>
                <a:gd name="T0" fmla="*/ 4681 w 851"/>
                <a:gd name="T1" fmla="*/ 1340 h 444"/>
                <a:gd name="T2" fmla="*/ 4346 w 851"/>
                <a:gd name="T3" fmla="*/ 836 h 444"/>
                <a:gd name="T4" fmla="*/ 4112 w 851"/>
                <a:gd name="T5" fmla="*/ 503 h 444"/>
                <a:gd name="T6" fmla="*/ 4100 w 851"/>
                <a:gd name="T7" fmla="*/ 458 h 444"/>
                <a:gd name="T8" fmla="*/ 4117 w 851"/>
                <a:gd name="T9" fmla="*/ 418 h 444"/>
                <a:gd name="T10" fmla="*/ 4162 w 851"/>
                <a:gd name="T11" fmla="*/ 364 h 444"/>
                <a:gd name="T12" fmla="*/ 3737 w 851"/>
                <a:gd name="T13" fmla="*/ 0 h 444"/>
                <a:gd name="T14" fmla="*/ 3670 w 851"/>
                <a:gd name="T15" fmla="*/ 83 h 444"/>
                <a:gd name="T16" fmla="*/ 3056 w 851"/>
                <a:gd name="T17" fmla="*/ 737 h 444"/>
                <a:gd name="T18" fmla="*/ 2978 w 851"/>
                <a:gd name="T19" fmla="*/ 810 h 444"/>
                <a:gd name="T20" fmla="*/ 2768 w 851"/>
                <a:gd name="T21" fmla="*/ 999 h 444"/>
                <a:gd name="T22" fmla="*/ 2523 w 851"/>
                <a:gd name="T23" fmla="*/ 1200 h 444"/>
                <a:gd name="T24" fmla="*/ 2523 w 851"/>
                <a:gd name="T25" fmla="*/ 1200 h 444"/>
                <a:gd name="T26" fmla="*/ 905 w 851"/>
                <a:gd name="T27" fmla="*/ 1914 h 444"/>
                <a:gd name="T28" fmla="*/ 598 w 851"/>
                <a:gd name="T29" fmla="*/ 1758 h 444"/>
                <a:gd name="T30" fmla="*/ 635 w 851"/>
                <a:gd name="T31" fmla="*/ 1373 h 444"/>
                <a:gd name="T32" fmla="*/ 1176 w 851"/>
                <a:gd name="T33" fmla="*/ 843 h 444"/>
                <a:gd name="T34" fmla="*/ 1823 w 851"/>
                <a:gd name="T35" fmla="*/ 610 h 444"/>
                <a:gd name="T36" fmla="*/ 2303 w 851"/>
                <a:gd name="T37" fmla="*/ 714 h 444"/>
                <a:gd name="T38" fmla="*/ 2322 w 851"/>
                <a:gd name="T39" fmla="*/ 732 h 444"/>
                <a:gd name="T40" fmla="*/ 2511 w 851"/>
                <a:gd name="T41" fmla="*/ 1167 h 444"/>
                <a:gd name="T42" fmla="*/ 2745 w 851"/>
                <a:gd name="T43" fmla="*/ 976 h 444"/>
                <a:gd name="T44" fmla="*/ 2969 w 851"/>
                <a:gd name="T45" fmla="*/ 775 h 444"/>
                <a:gd name="T46" fmla="*/ 2745 w 851"/>
                <a:gd name="T47" fmla="*/ 369 h 444"/>
                <a:gd name="T48" fmla="*/ 2695 w 851"/>
                <a:gd name="T49" fmla="*/ 319 h 444"/>
                <a:gd name="T50" fmla="*/ 1790 w 851"/>
                <a:gd name="T51" fmla="*/ 57 h 444"/>
                <a:gd name="T52" fmla="*/ 888 w 851"/>
                <a:gd name="T53" fmla="*/ 369 h 444"/>
                <a:gd name="T54" fmla="*/ 156 w 851"/>
                <a:gd name="T55" fmla="*/ 1089 h 444"/>
                <a:gd name="T56" fmla="*/ 5 w 851"/>
                <a:gd name="T57" fmla="*/ 1581 h 444"/>
                <a:gd name="T58" fmla="*/ 118 w 851"/>
                <a:gd name="T59" fmla="*/ 2037 h 444"/>
                <a:gd name="T60" fmla="*/ 451 w 851"/>
                <a:gd name="T61" fmla="*/ 2360 h 444"/>
                <a:gd name="T62" fmla="*/ 914 w 851"/>
                <a:gd name="T63" fmla="*/ 2467 h 444"/>
                <a:gd name="T64" fmla="*/ 2138 w 851"/>
                <a:gd name="T65" fmla="*/ 2115 h 444"/>
                <a:gd name="T66" fmla="*/ 2711 w 851"/>
                <a:gd name="T67" fmla="*/ 1753 h 444"/>
                <a:gd name="T68" fmla="*/ 2711 w 851"/>
                <a:gd name="T69" fmla="*/ 1753 h 444"/>
                <a:gd name="T70" fmla="*/ 2957 w 851"/>
                <a:gd name="T71" fmla="*/ 1564 h 444"/>
                <a:gd name="T72" fmla="*/ 3163 w 851"/>
                <a:gd name="T73" fmla="*/ 1396 h 444"/>
                <a:gd name="T74" fmla="*/ 3163 w 851"/>
                <a:gd name="T75" fmla="*/ 1396 h 444"/>
                <a:gd name="T76" fmla="*/ 3163 w 851"/>
                <a:gd name="T77" fmla="*/ 1396 h 444"/>
                <a:gd name="T78" fmla="*/ 3694 w 851"/>
                <a:gd name="T79" fmla="*/ 893 h 444"/>
                <a:gd name="T80" fmla="*/ 3916 w 851"/>
                <a:gd name="T81" fmla="*/ 1195 h 444"/>
                <a:gd name="T82" fmla="*/ 4166 w 851"/>
                <a:gd name="T83" fmla="*/ 1552 h 444"/>
                <a:gd name="T84" fmla="*/ 4195 w 851"/>
                <a:gd name="T85" fmla="*/ 1651 h 444"/>
                <a:gd name="T86" fmla="*/ 4157 w 851"/>
                <a:gd name="T87" fmla="*/ 1765 h 444"/>
                <a:gd name="T88" fmla="*/ 3822 w 851"/>
                <a:gd name="T89" fmla="*/ 1909 h 444"/>
                <a:gd name="T90" fmla="*/ 3448 w 851"/>
                <a:gd name="T91" fmla="*/ 1791 h 444"/>
                <a:gd name="T92" fmla="*/ 3314 w 851"/>
                <a:gd name="T93" fmla="*/ 1659 h 444"/>
                <a:gd name="T94" fmla="*/ 3309 w 851"/>
                <a:gd name="T95" fmla="*/ 1647 h 444"/>
                <a:gd name="T96" fmla="*/ 3297 w 851"/>
                <a:gd name="T97" fmla="*/ 1635 h 444"/>
                <a:gd name="T98" fmla="*/ 3174 w 851"/>
                <a:gd name="T99" fmla="*/ 1422 h 444"/>
                <a:gd name="T100" fmla="*/ 2978 w 851"/>
                <a:gd name="T101" fmla="*/ 1585 h 444"/>
                <a:gd name="T102" fmla="*/ 2728 w 851"/>
                <a:gd name="T103" fmla="*/ 1781 h 444"/>
                <a:gd name="T104" fmla="*/ 2879 w 851"/>
                <a:gd name="T105" fmla="*/ 2003 h 444"/>
                <a:gd name="T106" fmla="*/ 3011 w 851"/>
                <a:gd name="T107" fmla="*/ 2150 h 444"/>
                <a:gd name="T108" fmla="*/ 3843 w 851"/>
                <a:gd name="T109" fmla="*/ 2467 h 444"/>
                <a:gd name="T110" fmla="*/ 4625 w 851"/>
                <a:gd name="T111" fmla="*/ 2065 h 444"/>
                <a:gd name="T112" fmla="*/ 4747 w 851"/>
                <a:gd name="T113" fmla="*/ 1651 h 444"/>
                <a:gd name="T114" fmla="*/ 4681 w 851"/>
                <a:gd name="T115" fmla="*/ 1340 h 4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1"/>
                <a:gd name="T175" fmla="*/ 0 h 444"/>
                <a:gd name="T176" fmla="*/ 851 w 851"/>
                <a:gd name="T177" fmla="*/ 444 h 4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1" h="444">
                  <a:moveTo>
                    <a:pt x="839" y="240"/>
                  </a:moveTo>
                  <a:cubicBezTo>
                    <a:pt x="825" y="207"/>
                    <a:pt x="802" y="178"/>
                    <a:pt x="779" y="150"/>
                  </a:cubicBezTo>
                  <a:cubicBezTo>
                    <a:pt x="762" y="129"/>
                    <a:pt x="744" y="107"/>
                    <a:pt x="737" y="90"/>
                  </a:cubicBezTo>
                  <a:cubicBezTo>
                    <a:pt x="736" y="87"/>
                    <a:pt x="735" y="85"/>
                    <a:pt x="735" y="82"/>
                  </a:cubicBezTo>
                  <a:cubicBezTo>
                    <a:pt x="735" y="80"/>
                    <a:pt x="736" y="78"/>
                    <a:pt x="738" y="75"/>
                  </a:cubicBezTo>
                  <a:cubicBezTo>
                    <a:pt x="742" y="69"/>
                    <a:pt x="745" y="66"/>
                    <a:pt x="746" y="65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66" y="5"/>
                    <a:pt x="662" y="10"/>
                    <a:pt x="658" y="15"/>
                  </a:cubicBezTo>
                  <a:cubicBezTo>
                    <a:pt x="641" y="35"/>
                    <a:pt x="601" y="81"/>
                    <a:pt x="548" y="132"/>
                  </a:cubicBezTo>
                  <a:cubicBezTo>
                    <a:pt x="547" y="134"/>
                    <a:pt x="544" y="136"/>
                    <a:pt x="534" y="145"/>
                  </a:cubicBezTo>
                  <a:cubicBezTo>
                    <a:pt x="526" y="152"/>
                    <a:pt x="513" y="164"/>
                    <a:pt x="496" y="179"/>
                  </a:cubicBezTo>
                  <a:cubicBezTo>
                    <a:pt x="471" y="201"/>
                    <a:pt x="457" y="211"/>
                    <a:pt x="452" y="215"/>
                  </a:cubicBezTo>
                  <a:cubicBezTo>
                    <a:pt x="452" y="215"/>
                    <a:pt x="452" y="215"/>
                    <a:pt x="452" y="215"/>
                  </a:cubicBezTo>
                  <a:cubicBezTo>
                    <a:pt x="345" y="297"/>
                    <a:pt x="246" y="341"/>
                    <a:pt x="162" y="343"/>
                  </a:cubicBezTo>
                  <a:cubicBezTo>
                    <a:pt x="138" y="343"/>
                    <a:pt x="117" y="333"/>
                    <a:pt x="107" y="315"/>
                  </a:cubicBezTo>
                  <a:cubicBezTo>
                    <a:pt x="96" y="296"/>
                    <a:pt x="99" y="272"/>
                    <a:pt x="114" y="246"/>
                  </a:cubicBezTo>
                  <a:cubicBezTo>
                    <a:pt x="135" y="210"/>
                    <a:pt x="170" y="176"/>
                    <a:pt x="211" y="151"/>
                  </a:cubicBezTo>
                  <a:cubicBezTo>
                    <a:pt x="251" y="126"/>
                    <a:pt x="293" y="111"/>
                    <a:pt x="327" y="109"/>
                  </a:cubicBezTo>
                  <a:cubicBezTo>
                    <a:pt x="367" y="106"/>
                    <a:pt x="398" y="113"/>
                    <a:pt x="413" y="128"/>
                  </a:cubicBezTo>
                  <a:cubicBezTo>
                    <a:pt x="414" y="129"/>
                    <a:pt x="415" y="130"/>
                    <a:pt x="416" y="131"/>
                  </a:cubicBezTo>
                  <a:cubicBezTo>
                    <a:pt x="432" y="148"/>
                    <a:pt x="441" y="177"/>
                    <a:pt x="450" y="209"/>
                  </a:cubicBezTo>
                  <a:cubicBezTo>
                    <a:pt x="460" y="202"/>
                    <a:pt x="475" y="190"/>
                    <a:pt x="492" y="175"/>
                  </a:cubicBezTo>
                  <a:cubicBezTo>
                    <a:pt x="510" y="159"/>
                    <a:pt x="524" y="147"/>
                    <a:pt x="532" y="139"/>
                  </a:cubicBezTo>
                  <a:cubicBezTo>
                    <a:pt x="523" y="113"/>
                    <a:pt x="510" y="87"/>
                    <a:pt x="492" y="66"/>
                  </a:cubicBezTo>
                  <a:cubicBezTo>
                    <a:pt x="489" y="63"/>
                    <a:pt x="486" y="60"/>
                    <a:pt x="483" y="57"/>
                  </a:cubicBezTo>
                  <a:cubicBezTo>
                    <a:pt x="438" y="12"/>
                    <a:pt x="370" y="6"/>
                    <a:pt x="321" y="10"/>
                  </a:cubicBezTo>
                  <a:cubicBezTo>
                    <a:pt x="270" y="13"/>
                    <a:pt x="212" y="33"/>
                    <a:pt x="159" y="66"/>
                  </a:cubicBezTo>
                  <a:cubicBezTo>
                    <a:pt x="104" y="100"/>
                    <a:pt x="57" y="146"/>
                    <a:pt x="28" y="195"/>
                  </a:cubicBezTo>
                  <a:cubicBezTo>
                    <a:pt x="11" y="224"/>
                    <a:pt x="2" y="254"/>
                    <a:pt x="1" y="283"/>
                  </a:cubicBezTo>
                  <a:cubicBezTo>
                    <a:pt x="0" y="312"/>
                    <a:pt x="7" y="341"/>
                    <a:pt x="21" y="365"/>
                  </a:cubicBezTo>
                  <a:cubicBezTo>
                    <a:pt x="35" y="389"/>
                    <a:pt x="56" y="409"/>
                    <a:pt x="81" y="423"/>
                  </a:cubicBezTo>
                  <a:cubicBezTo>
                    <a:pt x="105" y="436"/>
                    <a:pt x="134" y="443"/>
                    <a:pt x="164" y="442"/>
                  </a:cubicBezTo>
                  <a:cubicBezTo>
                    <a:pt x="232" y="441"/>
                    <a:pt x="306" y="420"/>
                    <a:pt x="383" y="379"/>
                  </a:cubicBezTo>
                  <a:cubicBezTo>
                    <a:pt x="417" y="361"/>
                    <a:pt x="451" y="339"/>
                    <a:pt x="486" y="314"/>
                  </a:cubicBezTo>
                  <a:cubicBezTo>
                    <a:pt x="486" y="314"/>
                    <a:pt x="486" y="314"/>
                    <a:pt x="486" y="314"/>
                  </a:cubicBezTo>
                  <a:cubicBezTo>
                    <a:pt x="488" y="312"/>
                    <a:pt x="500" y="304"/>
                    <a:pt x="530" y="280"/>
                  </a:cubicBezTo>
                  <a:cubicBezTo>
                    <a:pt x="560" y="256"/>
                    <a:pt x="566" y="251"/>
                    <a:pt x="567" y="250"/>
                  </a:cubicBezTo>
                  <a:cubicBezTo>
                    <a:pt x="567" y="250"/>
                    <a:pt x="567" y="250"/>
                    <a:pt x="567" y="250"/>
                  </a:cubicBezTo>
                  <a:cubicBezTo>
                    <a:pt x="567" y="250"/>
                    <a:pt x="567" y="250"/>
                    <a:pt x="567" y="250"/>
                  </a:cubicBezTo>
                  <a:cubicBezTo>
                    <a:pt x="603" y="218"/>
                    <a:pt x="635" y="187"/>
                    <a:pt x="662" y="160"/>
                  </a:cubicBezTo>
                  <a:cubicBezTo>
                    <a:pt x="673" y="178"/>
                    <a:pt x="688" y="196"/>
                    <a:pt x="702" y="214"/>
                  </a:cubicBezTo>
                  <a:cubicBezTo>
                    <a:pt x="720" y="236"/>
                    <a:pt x="739" y="258"/>
                    <a:pt x="747" y="278"/>
                  </a:cubicBezTo>
                  <a:cubicBezTo>
                    <a:pt x="750" y="285"/>
                    <a:pt x="752" y="291"/>
                    <a:pt x="752" y="296"/>
                  </a:cubicBezTo>
                  <a:cubicBezTo>
                    <a:pt x="752" y="303"/>
                    <a:pt x="749" y="309"/>
                    <a:pt x="745" y="316"/>
                  </a:cubicBezTo>
                  <a:cubicBezTo>
                    <a:pt x="737" y="328"/>
                    <a:pt x="715" y="341"/>
                    <a:pt x="685" y="342"/>
                  </a:cubicBezTo>
                  <a:cubicBezTo>
                    <a:pt x="670" y="343"/>
                    <a:pt x="643" y="340"/>
                    <a:pt x="618" y="321"/>
                  </a:cubicBezTo>
                  <a:cubicBezTo>
                    <a:pt x="610" y="315"/>
                    <a:pt x="602" y="307"/>
                    <a:pt x="594" y="297"/>
                  </a:cubicBezTo>
                  <a:cubicBezTo>
                    <a:pt x="593" y="295"/>
                    <a:pt x="593" y="295"/>
                    <a:pt x="593" y="295"/>
                  </a:cubicBezTo>
                  <a:cubicBezTo>
                    <a:pt x="591" y="293"/>
                    <a:pt x="591" y="293"/>
                    <a:pt x="591" y="293"/>
                  </a:cubicBezTo>
                  <a:cubicBezTo>
                    <a:pt x="582" y="283"/>
                    <a:pt x="575" y="270"/>
                    <a:pt x="569" y="255"/>
                  </a:cubicBezTo>
                  <a:cubicBezTo>
                    <a:pt x="561" y="262"/>
                    <a:pt x="549" y="272"/>
                    <a:pt x="534" y="284"/>
                  </a:cubicBezTo>
                  <a:cubicBezTo>
                    <a:pt x="516" y="299"/>
                    <a:pt x="499" y="311"/>
                    <a:pt x="489" y="319"/>
                  </a:cubicBezTo>
                  <a:cubicBezTo>
                    <a:pt x="496" y="333"/>
                    <a:pt x="505" y="347"/>
                    <a:pt x="516" y="359"/>
                  </a:cubicBezTo>
                  <a:cubicBezTo>
                    <a:pt x="524" y="368"/>
                    <a:pt x="531" y="377"/>
                    <a:pt x="540" y="385"/>
                  </a:cubicBezTo>
                  <a:cubicBezTo>
                    <a:pt x="580" y="423"/>
                    <a:pt x="633" y="444"/>
                    <a:pt x="689" y="442"/>
                  </a:cubicBezTo>
                  <a:cubicBezTo>
                    <a:pt x="748" y="439"/>
                    <a:pt x="801" y="412"/>
                    <a:pt x="829" y="370"/>
                  </a:cubicBezTo>
                  <a:cubicBezTo>
                    <a:pt x="840" y="352"/>
                    <a:pt x="851" y="327"/>
                    <a:pt x="851" y="296"/>
                  </a:cubicBezTo>
                  <a:cubicBezTo>
                    <a:pt x="851" y="279"/>
                    <a:pt x="848" y="260"/>
                    <a:pt x="839" y="2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Freeform 6"/>
            <p:cNvSpPr>
              <a:spLocks/>
            </p:cNvSpPr>
            <p:nvPr/>
          </p:nvSpPr>
          <p:spPr bwMode="auto">
            <a:xfrm>
              <a:off x="3545" y="1255"/>
              <a:ext cx="371" cy="404"/>
            </a:xfrm>
            <a:custGeom>
              <a:avLst/>
              <a:gdLst>
                <a:gd name="T0" fmla="*/ 697 w 157"/>
                <a:gd name="T1" fmla="*/ 692 h 171"/>
                <a:gd name="T2" fmla="*/ 139 w 157"/>
                <a:gd name="T3" fmla="*/ 836 h 171"/>
                <a:gd name="T4" fmla="*/ 180 w 157"/>
                <a:gd name="T5" fmla="*/ 262 h 171"/>
                <a:gd name="T6" fmla="*/ 737 w 157"/>
                <a:gd name="T7" fmla="*/ 118 h 171"/>
                <a:gd name="T8" fmla="*/ 697 w 157"/>
                <a:gd name="T9" fmla="*/ 692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71"/>
                <a:gd name="T17" fmla="*/ 157 w 157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71">
                  <a:moveTo>
                    <a:pt x="125" y="124"/>
                  </a:moveTo>
                  <a:cubicBezTo>
                    <a:pt x="96" y="159"/>
                    <a:pt x="51" y="171"/>
                    <a:pt x="25" y="150"/>
                  </a:cubicBezTo>
                  <a:cubicBezTo>
                    <a:pt x="0" y="129"/>
                    <a:pt x="3" y="83"/>
                    <a:pt x="32" y="47"/>
                  </a:cubicBezTo>
                  <a:cubicBezTo>
                    <a:pt x="61" y="12"/>
                    <a:pt x="106" y="0"/>
                    <a:pt x="132" y="21"/>
                  </a:cubicBezTo>
                  <a:cubicBezTo>
                    <a:pt x="157" y="42"/>
                    <a:pt x="154" y="88"/>
                    <a:pt x="125" y="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Freeform 7"/>
            <p:cNvSpPr>
              <a:spLocks/>
            </p:cNvSpPr>
            <p:nvPr/>
          </p:nvSpPr>
          <p:spPr bwMode="auto">
            <a:xfrm>
              <a:off x="3864" y="1619"/>
              <a:ext cx="118" cy="108"/>
            </a:xfrm>
            <a:custGeom>
              <a:avLst/>
              <a:gdLst>
                <a:gd name="T0" fmla="*/ 278 w 50"/>
                <a:gd name="T1" fmla="*/ 148 h 46"/>
                <a:gd name="T2" fmla="*/ 205 w 50"/>
                <a:gd name="T3" fmla="*/ 181 h 46"/>
                <a:gd name="T4" fmla="*/ 217 w 50"/>
                <a:gd name="T5" fmla="*/ 143 h 46"/>
                <a:gd name="T6" fmla="*/ 205 w 50"/>
                <a:gd name="T7" fmla="*/ 110 h 46"/>
                <a:gd name="T8" fmla="*/ 168 w 50"/>
                <a:gd name="T9" fmla="*/ 77 h 46"/>
                <a:gd name="T10" fmla="*/ 111 w 50"/>
                <a:gd name="T11" fmla="*/ 82 h 46"/>
                <a:gd name="T12" fmla="*/ 73 w 50"/>
                <a:gd name="T13" fmla="*/ 122 h 46"/>
                <a:gd name="T14" fmla="*/ 73 w 50"/>
                <a:gd name="T15" fmla="*/ 176 h 46"/>
                <a:gd name="T16" fmla="*/ 94 w 50"/>
                <a:gd name="T17" fmla="*/ 204 h 46"/>
                <a:gd name="T18" fmla="*/ 127 w 50"/>
                <a:gd name="T19" fmla="*/ 216 h 46"/>
                <a:gd name="T20" fmla="*/ 57 w 50"/>
                <a:gd name="T21" fmla="*/ 254 h 46"/>
                <a:gd name="T22" fmla="*/ 33 w 50"/>
                <a:gd name="T23" fmla="*/ 225 h 46"/>
                <a:gd name="T24" fmla="*/ 12 w 50"/>
                <a:gd name="T25" fmla="*/ 200 h 46"/>
                <a:gd name="T26" fmla="*/ 0 w 50"/>
                <a:gd name="T27" fmla="*/ 160 h 46"/>
                <a:gd name="T28" fmla="*/ 0 w 50"/>
                <a:gd name="T29" fmla="*/ 122 h 46"/>
                <a:gd name="T30" fmla="*/ 21 w 50"/>
                <a:gd name="T31" fmla="*/ 61 h 46"/>
                <a:gd name="T32" fmla="*/ 78 w 50"/>
                <a:gd name="T33" fmla="*/ 16 h 46"/>
                <a:gd name="T34" fmla="*/ 135 w 50"/>
                <a:gd name="T35" fmla="*/ 5 h 46"/>
                <a:gd name="T36" fmla="*/ 184 w 50"/>
                <a:gd name="T37" fmla="*/ 12 h 46"/>
                <a:gd name="T38" fmla="*/ 229 w 50"/>
                <a:gd name="T39" fmla="*/ 38 h 46"/>
                <a:gd name="T40" fmla="*/ 262 w 50"/>
                <a:gd name="T41" fmla="*/ 77 h 46"/>
                <a:gd name="T42" fmla="*/ 274 w 50"/>
                <a:gd name="T43" fmla="*/ 110 h 46"/>
                <a:gd name="T44" fmla="*/ 278 w 50"/>
                <a:gd name="T45" fmla="*/ 148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6"/>
                <a:gd name="T71" fmla="*/ 50 w 50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6">
                  <a:moveTo>
                    <a:pt x="50" y="27"/>
                  </a:moveTo>
                  <a:cubicBezTo>
                    <a:pt x="37" y="33"/>
                    <a:pt x="37" y="33"/>
                    <a:pt x="37" y="33"/>
                  </a:cubicBezTo>
                  <a:cubicBezTo>
                    <a:pt x="38" y="30"/>
                    <a:pt x="38" y="28"/>
                    <a:pt x="39" y="26"/>
                  </a:cubicBezTo>
                  <a:cubicBezTo>
                    <a:pt x="39" y="24"/>
                    <a:pt x="38" y="22"/>
                    <a:pt x="37" y="20"/>
                  </a:cubicBezTo>
                  <a:cubicBezTo>
                    <a:pt x="36" y="17"/>
                    <a:pt x="33" y="15"/>
                    <a:pt x="30" y="14"/>
                  </a:cubicBezTo>
                  <a:cubicBezTo>
                    <a:pt x="27" y="13"/>
                    <a:pt x="23" y="13"/>
                    <a:pt x="20" y="15"/>
                  </a:cubicBezTo>
                  <a:cubicBezTo>
                    <a:pt x="16" y="17"/>
                    <a:pt x="14" y="19"/>
                    <a:pt x="13" y="22"/>
                  </a:cubicBezTo>
                  <a:cubicBezTo>
                    <a:pt x="11" y="26"/>
                    <a:pt x="12" y="29"/>
                    <a:pt x="13" y="32"/>
                  </a:cubicBezTo>
                  <a:cubicBezTo>
                    <a:pt x="14" y="34"/>
                    <a:pt x="15" y="35"/>
                    <a:pt x="17" y="37"/>
                  </a:cubicBezTo>
                  <a:cubicBezTo>
                    <a:pt x="18" y="38"/>
                    <a:pt x="20" y="39"/>
                    <a:pt x="23" y="39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4"/>
                    <a:pt x="7" y="43"/>
                    <a:pt x="6" y="41"/>
                  </a:cubicBezTo>
                  <a:cubicBezTo>
                    <a:pt x="4" y="39"/>
                    <a:pt x="3" y="38"/>
                    <a:pt x="2" y="36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7"/>
                    <a:pt x="0" y="25"/>
                    <a:pt x="0" y="22"/>
                  </a:cubicBezTo>
                  <a:cubicBezTo>
                    <a:pt x="0" y="18"/>
                    <a:pt x="2" y="14"/>
                    <a:pt x="4" y="11"/>
                  </a:cubicBezTo>
                  <a:cubicBezTo>
                    <a:pt x="7" y="8"/>
                    <a:pt x="10" y="5"/>
                    <a:pt x="14" y="3"/>
                  </a:cubicBezTo>
                  <a:cubicBezTo>
                    <a:pt x="17" y="2"/>
                    <a:pt x="21" y="1"/>
                    <a:pt x="24" y="1"/>
                  </a:cubicBezTo>
                  <a:cubicBezTo>
                    <a:pt x="27" y="0"/>
                    <a:pt x="30" y="1"/>
                    <a:pt x="33" y="2"/>
                  </a:cubicBezTo>
                  <a:cubicBezTo>
                    <a:pt x="37" y="3"/>
                    <a:pt x="39" y="4"/>
                    <a:pt x="41" y="7"/>
                  </a:cubicBezTo>
                  <a:cubicBezTo>
                    <a:pt x="44" y="9"/>
                    <a:pt x="46" y="11"/>
                    <a:pt x="47" y="14"/>
                  </a:cubicBezTo>
                  <a:cubicBezTo>
                    <a:pt x="48" y="16"/>
                    <a:pt x="49" y="18"/>
                    <a:pt x="49" y="20"/>
                  </a:cubicBezTo>
                  <a:cubicBezTo>
                    <a:pt x="49" y="22"/>
                    <a:pt x="50" y="24"/>
                    <a:pt x="50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3904" y="1718"/>
              <a:ext cx="118" cy="120"/>
            </a:xfrm>
            <a:custGeom>
              <a:avLst/>
              <a:gdLst>
                <a:gd name="T0" fmla="*/ 184 w 50"/>
                <a:gd name="T1" fmla="*/ 271 h 51"/>
                <a:gd name="T2" fmla="*/ 135 w 50"/>
                <a:gd name="T3" fmla="*/ 278 h 51"/>
                <a:gd name="T4" fmla="*/ 78 w 50"/>
                <a:gd name="T5" fmla="*/ 266 h 51"/>
                <a:gd name="T6" fmla="*/ 33 w 50"/>
                <a:gd name="T7" fmla="*/ 233 h 51"/>
                <a:gd name="T8" fmla="*/ 5 w 50"/>
                <a:gd name="T9" fmla="*/ 184 h 51"/>
                <a:gd name="T10" fmla="*/ 0 w 50"/>
                <a:gd name="T11" fmla="*/ 132 h 51"/>
                <a:gd name="T12" fmla="*/ 12 w 50"/>
                <a:gd name="T13" fmla="*/ 78 h 51"/>
                <a:gd name="T14" fmla="*/ 45 w 50"/>
                <a:gd name="T15" fmla="*/ 33 h 51"/>
                <a:gd name="T16" fmla="*/ 90 w 50"/>
                <a:gd name="T17" fmla="*/ 5 h 51"/>
                <a:gd name="T18" fmla="*/ 144 w 50"/>
                <a:gd name="T19" fmla="*/ 0 h 51"/>
                <a:gd name="T20" fmla="*/ 196 w 50"/>
                <a:gd name="T21" fmla="*/ 12 h 51"/>
                <a:gd name="T22" fmla="*/ 238 w 50"/>
                <a:gd name="T23" fmla="*/ 45 h 51"/>
                <a:gd name="T24" fmla="*/ 267 w 50"/>
                <a:gd name="T25" fmla="*/ 94 h 51"/>
                <a:gd name="T26" fmla="*/ 278 w 50"/>
                <a:gd name="T27" fmla="*/ 151 h 51"/>
                <a:gd name="T28" fmla="*/ 262 w 50"/>
                <a:gd name="T29" fmla="*/ 200 h 51"/>
                <a:gd name="T30" fmla="*/ 234 w 50"/>
                <a:gd name="T31" fmla="*/ 245 h 51"/>
                <a:gd name="T32" fmla="*/ 184 w 50"/>
                <a:gd name="T33" fmla="*/ 271 h 51"/>
                <a:gd name="T34" fmla="*/ 66 w 50"/>
                <a:gd name="T35" fmla="*/ 167 h 51"/>
                <a:gd name="T36" fmla="*/ 99 w 50"/>
                <a:gd name="T37" fmla="*/ 205 h 51"/>
                <a:gd name="T38" fmla="*/ 160 w 50"/>
                <a:gd name="T39" fmla="*/ 205 h 51"/>
                <a:gd name="T40" fmla="*/ 205 w 50"/>
                <a:gd name="T41" fmla="*/ 167 h 51"/>
                <a:gd name="T42" fmla="*/ 212 w 50"/>
                <a:gd name="T43" fmla="*/ 111 h 51"/>
                <a:gd name="T44" fmla="*/ 172 w 50"/>
                <a:gd name="T45" fmla="*/ 73 h 51"/>
                <a:gd name="T46" fmla="*/ 118 w 50"/>
                <a:gd name="T47" fmla="*/ 73 h 51"/>
                <a:gd name="T48" fmla="*/ 66 w 50"/>
                <a:gd name="T49" fmla="*/ 111 h 51"/>
                <a:gd name="T50" fmla="*/ 66 w 50"/>
                <a:gd name="T51" fmla="*/ 167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51"/>
                <a:gd name="T80" fmla="*/ 50 w 50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51">
                  <a:moveTo>
                    <a:pt x="33" y="49"/>
                  </a:moveTo>
                  <a:cubicBezTo>
                    <a:pt x="30" y="50"/>
                    <a:pt x="27" y="51"/>
                    <a:pt x="24" y="50"/>
                  </a:cubicBezTo>
                  <a:cubicBezTo>
                    <a:pt x="20" y="50"/>
                    <a:pt x="17" y="49"/>
                    <a:pt x="14" y="48"/>
                  </a:cubicBezTo>
                  <a:cubicBezTo>
                    <a:pt x="11" y="46"/>
                    <a:pt x="9" y="44"/>
                    <a:pt x="6" y="42"/>
                  </a:cubicBezTo>
                  <a:cubicBezTo>
                    <a:pt x="4" y="39"/>
                    <a:pt x="2" y="37"/>
                    <a:pt x="1" y="33"/>
                  </a:cubicBezTo>
                  <a:cubicBezTo>
                    <a:pt x="0" y="30"/>
                    <a:pt x="0" y="27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4" y="11"/>
                    <a:pt x="5" y="8"/>
                    <a:pt x="8" y="6"/>
                  </a:cubicBezTo>
                  <a:cubicBezTo>
                    <a:pt x="10" y="4"/>
                    <a:pt x="13" y="2"/>
                    <a:pt x="16" y="1"/>
                  </a:cubicBezTo>
                  <a:cubicBezTo>
                    <a:pt x="19" y="0"/>
                    <a:pt x="23" y="0"/>
                    <a:pt x="26" y="0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38" y="4"/>
                    <a:pt x="41" y="6"/>
                    <a:pt x="43" y="8"/>
                  </a:cubicBezTo>
                  <a:cubicBezTo>
                    <a:pt x="45" y="11"/>
                    <a:pt x="47" y="14"/>
                    <a:pt x="48" y="17"/>
                  </a:cubicBezTo>
                  <a:cubicBezTo>
                    <a:pt x="49" y="20"/>
                    <a:pt x="50" y="23"/>
                    <a:pt x="50" y="27"/>
                  </a:cubicBezTo>
                  <a:cubicBezTo>
                    <a:pt x="50" y="30"/>
                    <a:pt x="49" y="33"/>
                    <a:pt x="47" y="36"/>
                  </a:cubicBezTo>
                  <a:cubicBezTo>
                    <a:pt x="46" y="39"/>
                    <a:pt x="44" y="42"/>
                    <a:pt x="42" y="44"/>
                  </a:cubicBezTo>
                  <a:cubicBezTo>
                    <a:pt x="39" y="46"/>
                    <a:pt x="36" y="48"/>
                    <a:pt x="33" y="49"/>
                  </a:cubicBezTo>
                  <a:close/>
                  <a:moveTo>
                    <a:pt x="12" y="30"/>
                  </a:moveTo>
                  <a:cubicBezTo>
                    <a:pt x="13" y="33"/>
                    <a:pt x="15" y="35"/>
                    <a:pt x="18" y="37"/>
                  </a:cubicBezTo>
                  <a:cubicBezTo>
                    <a:pt x="22" y="38"/>
                    <a:pt x="25" y="38"/>
                    <a:pt x="29" y="37"/>
                  </a:cubicBezTo>
                  <a:cubicBezTo>
                    <a:pt x="33" y="35"/>
                    <a:pt x="35" y="33"/>
                    <a:pt x="37" y="30"/>
                  </a:cubicBezTo>
                  <a:cubicBezTo>
                    <a:pt x="39" y="27"/>
                    <a:pt x="39" y="24"/>
                    <a:pt x="38" y="20"/>
                  </a:cubicBezTo>
                  <a:cubicBezTo>
                    <a:pt x="37" y="17"/>
                    <a:pt x="34" y="15"/>
                    <a:pt x="31" y="13"/>
                  </a:cubicBezTo>
                  <a:cubicBezTo>
                    <a:pt x="28" y="12"/>
                    <a:pt x="24" y="12"/>
                    <a:pt x="21" y="13"/>
                  </a:cubicBezTo>
                  <a:cubicBezTo>
                    <a:pt x="17" y="15"/>
                    <a:pt x="14" y="17"/>
                    <a:pt x="12" y="20"/>
                  </a:cubicBezTo>
                  <a:cubicBezTo>
                    <a:pt x="11" y="23"/>
                    <a:pt x="10" y="26"/>
                    <a:pt x="12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7" name="Freeform 9"/>
            <p:cNvSpPr>
              <a:spLocks/>
            </p:cNvSpPr>
            <p:nvPr/>
          </p:nvSpPr>
          <p:spPr bwMode="auto">
            <a:xfrm>
              <a:off x="3935" y="1857"/>
              <a:ext cx="134" cy="140"/>
            </a:xfrm>
            <a:custGeom>
              <a:avLst/>
              <a:gdLst>
                <a:gd name="T0" fmla="*/ 66 w 57"/>
                <a:gd name="T1" fmla="*/ 332 h 59"/>
                <a:gd name="T2" fmla="*/ 49 w 57"/>
                <a:gd name="T3" fmla="*/ 266 h 59"/>
                <a:gd name="T4" fmla="*/ 160 w 57"/>
                <a:gd name="T5" fmla="*/ 225 h 59"/>
                <a:gd name="T6" fmla="*/ 183 w 57"/>
                <a:gd name="T7" fmla="*/ 221 h 59"/>
                <a:gd name="T8" fmla="*/ 216 w 57"/>
                <a:gd name="T9" fmla="*/ 209 h 59"/>
                <a:gd name="T10" fmla="*/ 172 w 57"/>
                <a:gd name="T11" fmla="*/ 209 h 59"/>
                <a:gd name="T12" fmla="*/ 167 w 57"/>
                <a:gd name="T13" fmla="*/ 209 h 59"/>
                <a:gd name="T14" fmla="*/ 38 w 57"/>
                <a:gd name="T15" fmla="*/ 197 h 59"/>
                <a:gd name="T16" fmla="*/ 28 w 57"/>
                <a:gd name="T17" fmla="*/ 152 h 59"/>
                <a:gd name="T18" fmla="*/ 139 w 57"/>
                <a:gd name="T19" fmla="*/ 90 h 59"/>
                <a:gd name="T20" fmla="*/ 143 w 57"/>
                <a:gd name="T21" fmla="*/ 85 h 59"/>
                <a:gd name="T22" fmla="*/ 183 w 57"/>
                <a:gd name="T23" fmla="*/ 66 h 59"/>
                <a:gd name="T24" fmla="*/ 155 w 57"/>
                <a:gd name="T25" fmla="*/ 66 h 59"/>
                <a:gd name="T26" fmla="*/ 127 w 57"/>
                <a:gd name="T27" fmla="*/ 74 h 59"/>
                <a:gd name="T28" fmla="*/ 12 w 57"/>
                <a:gd name="T29" fmla="*/ 78 h 59"/>
                <a:gd name="T30" fmla="*/ 0 w 57"/>
                <a:gd name="T31" fmla="*/ 17 h 59"/>
                <a:gd name="T32" fmla="*/ 259 w 57"/>
                <a:gd name="T33" fmla="*/ 0 h 59"/>
                <a:gd name="T34" fmla="*/ 277 w 57"/>
                <a:gd name="T35" fmla="*/ 66 h 59"/>
                <a:gd name="T36" fmla="*/ 155 w 57"/>
                <a:gd name="T37" fmla="*/ 135 h 59"/>
                <a:gd name="T38" fmla="*/ 148 w 57"/>
                <a:gd name="T39" fmla="*/ 140 h 59"/>
                <a:gd name="T40" fmla="*/ 122 w 57"/>
                <a:gd name="T41" fmla="*/ 152 h 59"/>
                <a:gd name="T42" fmla="*/ 139 w 57"/>
                <a:gd name="T43" fmla="*/ 152 h 59"/>
                <a:gd name="T44" fmla="*/ 155 w 57"/>
                <a:gd name="T45" fmla="*/ 152 h 59"/>
                <a:gd name="T46" fmla="*/ 299 w 57"/>
                <a:gd name="T47" fmla="*/ 164 h 59"/>
                <a:gd name="T48" fmla="*/ 315 w 57"/>
                <a:gd name="T49" fmla="*/ 237 h 59"/>
                <a:gd name="T50" fmla="*/ 66 w 57"/>
                <a:gd name="T51" fmla="*/ 332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"/>
                <a:gd name="T79" fmla="*/ 0 h 59"/>
                <a:gd name="T80" fmla="*/ 57 w 57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" h="59">
                  <a:moveTo>
                    <a:pt x="12" y="59"/>
                  </a:moveTo>
                  <a:cubicBezTo>
                    <a:pt x="9" y="47"/>
                    <a:pt x="9" y="47"/>
                    <a:pt x="9" y="47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2" y="39"/>
                    <a:pt x="33" y="39"/>
                  </a:cubicBezTo>
                  <a:cubicBezTo>
                    <a:pt x="35" y="38"/>
                    <a:pt x="37" y="37"/>
                    <a:pt x="39" y="37"/>
                  </a:cubicBezTo>
                  <a:cubicBezTo>
                    <a:pt x="37" y="37"/>
                    <a:pt x="34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6" y="15"/>
                    <a:pt x="26" y="15"/>
                  </a:cubicBezTo>
                  <a:cubicBezTo>
                    <a:pt x="29" y="13"/>
                    <a:pt x="31" y="12"/>
                    <a:pt x="33" y="12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5" y="13"/>
                    <a:pt x="2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6"/>
                    <a:pt x="23" y="27"/>
                    <a:pt x="22" y="27"/>
                  </a:cubicBezTo>
                  <a:cubicBezTo>
                    <a:pt x="23" y="27"/>
                    <a:pt x="24" y="27"/>
                    <a:pt x="25" y="27"/>
                  </a:cubicBezTo>
                  <a:cubicBezTo>
                    <a:pt x="26" y="27"/>
                    <a:pt x="27" y="27"/>
                    <a:pt x="28" y="27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12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3963" y="2001"/>
              <a:ext cx="116" cy="90"/>
            </a:xfrm>
            <a:custGeom>
              <a:avLst/>
              <a:gdLst>
                <a:gd name="T0" fmla="*/ 5 w 49"/>
                <a:gd name="T1" fmla="*/ 95 h 38"/>
                <a:gd name="T2" fmla="*/ 0 w 49"/>
                <a:gd name="T3" fmla="*/ 28 h 38"/>
                <a:gd name="T4" fmla="*/ 263 w 49"/>
                <a:gd name="T5" fmla="*/ 0 h 38"/>
                <a:gd name="T6" fmla="*/ 275 w 49"/>
                <a:gd name="T7" fmla="*/ 78 h 38"/>
                <a:gd name="T8" fmla="*/ 275 w 49"/>
                <a:gd name="T9" fmla="*/ 140 h 38"/>
                <a:gd name="T10" fmla="*/ 263 w 49"/>
                <a:gd name="T11" fmla="*/ 173 h 38"/>
                <a:gd name="T12" fmla="*/ 234 w 49"/>
                <a:gd name="T13" fmla="*/ 197 h 38"/>
                <a:gd name="T14" fmla="*/ 196 w 49"/>
                <a:gd name="T15" fmla="*/ 208 h 38"/>
                <a:gd name="T16" fmla="*/ 152 w 49"/>
                <a:gd name="T17" fmla="*/ 208 h 38"/>
                <a:gd name="T18" fmla="*/ 123 w 49"/>
                <a:gd name="T19" fmla="*/ 185 h 38"/>
                <a:gd name="T20" fmla="*/ 107 w 49"/>
                <a:gd name="T21" fmla="*/ 163 h 38"/>
                <a:gd name="T22" fmla="*/ 95 w 49"/>
                <a:gd name="T23" fmla="*/ 111 h 38"/>
                <a:gd name="T24" fmla="*/ 95 w 49"/>
                <a:gd name="T25" fmla="*/ 102 h 38"/>
                <a:gd name="T26" fmla="*/ 95 w 49"/>
                <a:gd name="T27" fmla="*/ 90 h 38"/>
                <a:gd name="T28" fmla="*/ 5 w 49"/>
                <a:gd name="T29" fmla="*/ 95 h 38"/>
                <a:gd name="T30" fmla="*/ 152 w 49"/>
                <a:gd name="T31" fmla="*/ 85 h 38"/>
                <a:gd name="T32" fmla="*/ 156 w 49"/>
                <a:gd name="T33" fmla="*/ 95 h 38"/>
                <a:gd name="T34" fmla="*/ 163 w 49"/>
                <a:gd name="T35" fmla="*/ 128 h 38"/>
                <a:gd name="T36" fmla="*/ 189 w 49"/>
                <a:gd name="T37" fmla="*/ 140 h 38"/>
                <a:gd name="T38" fmla="*/ 213 w 49"/>
                <a:gd name="T39" fmla="*/ 128 h 38"/>
                <a:gd name="T40" fmla="*/ 218 w 49"/>
                <a:gd name="T41" fmla="*/ 90 h 38"/>
                <a:gd name="T42" fmla="*/ 213 w 49"/>
                <a:gd name="T43" fmla="*/ 73 h 38"/>
                <a:gd name="T44" fmla="*/ 152 w 49"/>
                <a:gd name="T45" fmla="*/ 85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38"/>
                <a:gd name="T71" fmla="*/ 49 w 49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38">
                  <a:moveTo>
                    <a:pt x="1" y="17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9"/>
                    <a:pt x="49" y="23"/>
                    <a:pt x="49" y="25"/>
                  </a:cubicBezTo>
                  <a:cubicBezTo>
                    <a:pt x="49" y="27"/>
                    <a:pt x="48" y="29"/>
                    <a:pt x="47" y="31"/>
                  </a:cubicBezTo>
                  <a:cubicBezTo>
                    <a:pt x="46" y="33"/>
                    <a:pt x="44" y="34"/>
                    <a:pt x="42" y="35"/>
                  </a:cubicBezTo>
                  <a:cubicBezTo>
                    <a:pt x="40" y="36"/>
                    <a:pt x="37" y="37"/>
                    <a:pt x="35" y="37"/>
                  </a:cubicBezTo>
                  <a:cubicBezTo>
                    <a:pt x="32" y="38"/>
                    <a:pt x="29" y="37"/>
                    <a:pt x="27" y="37"/>
                  </a:cubicBezTo>
                  <a:cubicBezTo>
                    <a:pt x="25" y="36"/>
                    <a:pt x="23" y="35"/>
                    <a:pt x="22" y="33"/>
                  </a:cubicBezTo>
                  <a:cubicBezTo>
                    <a:pt x="20" y="32"/>
                    <a:pt x="20" y="30"/>
                    <a:pt x="19" y="29"/>
                  </a:cubicBezTo>
                  <a:cubicBezTo>
                    <a:pt x="18" y="27"/>
                    <a:pt x="18" y="24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1" y="17"/>
                  </a:lnTo>
                  <a:close/>
                  <a:moveTo>
                    <a:pt x="27" y="15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2"/>
                    <a:pt x="29" y="23"/>
                  </a:cubicBezTo>
                  <a:cubicBezTo>
                    <a:pt x="30" y="24"/>
                    <a:pt x="32" y="25"/>
                    <a:pt x="34" y="25"/>
                  </a:cubicBezTo>
                  <a:cubicBezTo>
                    <a:pt x="36" y="25"/>
                    <a:pt x="37" y="24"/>
                    <a:pt x="38" y="23"/>
                  </a:cubicBezTo>
                  <a:cubicBezTo>
                    <a:pt x="39" y="21"/>
                    <a:pt x="39" y="19"/>
                    <a:pt x="39" y="16"/>
                  </a:cubicBezTo>
                  <a:cubicBezTo>
                    <a:pt x="38" y="13"/>
                    <a:pt x="38" y="13"/>
                    <a:pt x="38" y="13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Freeform 11"/>
            <p:cNvSpPr>
              <a:spLocks/>
            </p:cNvSpPr>
            <p:nvPr/>
          </p:nvSpPr>
          <p:spPr bwMode="auto">
            <a:xfrm>
              <a:off x="3970" y="2112"/>
              <a:ext cx="113" cy="99"/>
            </a:xfrm>
            <a:custGeom>
              <a:avLst/>
              <a:gdLst>
                <a:gd name="T0" fmla="*/ 266 w 48"/>
                <a:gd name="T1" fmla="*/ 0 h 42"/>
                <a:gd name="T2" fmla="*/ 266 w 48"/>
                <a:gd name="T3" fmla="*/ 73 h 42"/>
                <a:gd name="T4" fmla="*/ 139 w 48"/>
                <a:gd name="T5" fmla="*/ 73 h 42"/>
                <a:gd name="T6" fmla="*/ 99 w 48"/>
                <a:gd name="T7" fmla="*/ 73 h 42"/>
                <a:gd name="T8" fmla="*/ 78 w 48"/>
                <a:gd name="T9" fmla="*/ 78 h 42"/>
                <a:gd name="T10" fmla="*/ 66 w 48"/>
                <a:gd name="T11" fmla="*/ 90 h 42"/>
                <a:gd name="T12" fmla="*/ 61 w 48"/>
                <a:gd name="T13" fmla="*/ 118 h 42"/>
                <a:gd name="T14" fmla="*/ 66 w 48"/>
                <a:gd name="T15" fmla="*/ 139 h 42"/>
                <a:gd name="T16" fmla="*/ 78 w 48"/>
                <a:gd name="T17" fmla="*/ 156 h 42"/>
                <a:gd name="T18" fmla="*/ 99 w 48"/>
                <a:gd name="T19" fmla="*/ 160 h 42"/>
                <a:gd name="T20" fmla="*/ 139 w 48"/>
                <a:gd name="T21" fmla="*/ 160 h 42"/>
                <a:gd name="T22" fmla="*/ 160 w 48"/>
                <a:gd name="T23" fmla="*/ 160 h 42"/>
                <a:gd name="T24" fmla="*/ 266 w 48"/>
                <a:gd name="T25" fmla="*/ 160 h 42"/>
                <a:gd name="T26" fmla="*/ 266 w 48"/>
                <a:gd name="T27" fmla="*/ 233 h 42"/>
                <a:gd name="T28" fmla="*/ 127 w 48"/>
                <a:gd name="T29" fmla="*/ 233 h 42"/>
                <a:gd name="T30" fmla="*/ 66 w 48"/>
                <a:gd name="T31" fmla="*/ 229 h 42"/>
                <a:gd name="T32" fmla="*/ 28 w 48"/>
                <a:gd name="T33" fmla="*/ 212 h 42"/>
                <a:gd name="T34" fmla="*/ 5 w 48"/>
                <a:gd name="T35" fmla="*/ 172 h 42"/>
                <a:gd name="T36" fmla="*/ 0 w 48"/>
                <a:gd name="T37" fmla="*/ 118 h 42"/>
                <a:gd name="T38" fmla="*/ 5 w 48"/>
                <a:gd name="T39" fmla="*/ 57 h 42"/>
                <a:gd name="T40" fmla="*/ 33 w 48"/>
                <a:gd name="T41" fmla="*/ 21 h 42"/>
                <a:gd name="T42" fmla="*/ 66 w 48"/>
                <a:gd name="T43" fmla="*/ 5 h 42"/>
                <a:gd name="T44" fmla="*/ 127 w 48"/>
                <a:gd name="T45" fmla="*/ 0 h 42"/>
                <a:gd name="T46" fmla="*/ 155 w 48"/>
                <a:gd name="T47" fmla="*/ 0 h 42"/>
                <a:gd name="T48" fmla="*/ 266 w 48"/>
                <a:gd name="T49" fmla="*/ 0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2"/>
                <a:gd name="T77" fmla="*/ 48 w 48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2">
                  <a:moveTo>
                    <a:pt x="48" y="0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3"/>
                    <a:pt x="20" y="13"/>
                    <a:pt x="18" y="13"/>
                  </a:cubicBezTo>
                  <a:cubicBezTo>
                    <a:pt x="17" y="13"/>
                    <a:pt x="15" y="13"/>
                    <a:pt x="14" y="14"/>
                  </a:cubicBezTo>
                  <a:cubicBezTo>
                    <a:pt x="13" y="14"/>
                    <a:pt x="12" y="15"/>
                    <a:pt x="12" y="16"/>
                  </a:cubicBezTo>
                  <a:cubicBezTo>
                    <a:pt x="11" y="17"/>
                    <a:pt x="11" y="19"/>
                    <a:pt x="11" y="21"/>
                  </a:cubicBezTo>
                  <a:cubicBezTo>
                    <a:pt x="11" y="23"/>
                    <a:pt x="11" y="24"/>
                    <a:pt x="12" y="25"/>
                  </a:cubicBezTo>
                  <a:cubicBezTo>
                    <a:pt x="12" y="26"/>
                    <a:pt x="13" y="27"/>
                    <a:pt x="14" y="28"/>
                  </a:cubicBezTo>
                  <a:cubicBezTo>
                    <a:pt x="15" y="28"/>
                    <a:pt x="17" y="29"/>
                    <a:pt x="18" y="29"/>
                  </a:cubicBezTo>
                  <a:cubicBezTo>
                    <a:pt x="19" y="29"/>
                    <a:pt x="22" y="29"/>
                    <a:pt x="25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8" y="42"/>
                    <a:pt x="14" y="42"/>
                    <a:pt x="12" y="41"/>
                  </a:cubicBezTo>
                  <a:cubicBezTo>
                    <a:pt x="9" y="40"/>
                    <a:pt x="7" y="39"/>
                    <a:pt x="5" y="38"/>
                  </a:cubicBezTo>
                  <a:cubicBezTo>
                    <a:pt x="4" y="36"/>
                    <a:pt x="2" y="34"/>
                    <a:pt x="1" y="31"/>
                  </a:cubicBezTo>
                  <a:cubicBezTo>
                    <a:pt x="0" y="28"/>
                    <a:pt x="0" y="25"/>
                    <a:pt x="0" y="21"/>
                  </a:cubicBezTo>
                  <a:cubicBezTo>
                    <a:pt x="0" y="17"/>
                    <a:pt x="0" y="13"/>
                    <a:pt x="1" y="10"/>
                  </a:cubicBezTo>
                  <a:cubicBezTo>
                    <a:pt x="2" y="8"/>
                    <a:pt x="4" y="5"/>
                    <a:pt x="6" y="4"/>
                  </a:cubicBezTo>
                  <a:cubicBezTo>
                    <a:pt x="7" y="2"/>
                    <a:pt x="9" y="1"/>
                    <a:pt x="12" y="1"/>
                  </a:cubicBezTo>
                  <a:cubicBezTo>
                    <a:pt x="14" y="0"/>
                    <a:pt x="18" y="0"/>
                    <a:pt x="23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" name="Freeform 12"/>
            <p:cNvSpPr>
              <a:spLocks/>
            </p:cNvSpPr>
            <p:nvPr/>
          </p:nvSpPr>
          <p:spPr bwMode="auto">
            <a:xfrm>
              <a:off x="3965" y="2235"/>
              <a:ext cx="118" cy="83"/>
            </a:xfrm>
            <a:custGeom>
              <a:avLst/>
              <a:gdLst>
                <a:gd name="T0" fmla="*/ 3 w 118"/>
                <a:gd name="T1" fmla="*/ 17 h 83"/>
                <a:gd name="T2" fmla="*/ 88 w 118"/>
                <a:gd name="T3" fmla="*/ 24 h 83"/>
                <a:gd name="T4" fmla="*/ 90 w 118"/>
                <a:gd name="T5" fmla="*/ 0 h 83"/>
                <a:gd name="T6" fmla="*/ 118 w 118"/>
                <a:gd name="T7" fmla="*/ 2 h 83"/>
                <a:gd name="T8" fmla="*/ 109 w 118"/>
                <a:gd name="T9" fmla="*/ 83 h 83"/>
                <a:gd name="T10" fmla="*/ 83 w 118"/>
                <a:gd name="T11" fmla="*/ 80 h 83"/>
                <a:gd name="T12" fmla="*/ 85 w 118"/>
                <a:gd name="T13" fmla="*/ 54 h 83"/>
                <a:gd name="T14" fmla="*/ 0 w 118"/>
                <a:gd name="T15" fmla="*/ 45 h 83"/>
                <a:gd name="T16" fmla="*/ 3 w 118"/>
                <a:gd name="T17" fmla="*/ 17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83"/>
                <a:gd name="T29" fmla="*/ 118 w 118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83">
                  <a:moveTo>
                    <a:pt x="3" y="17"/>
                  </a:moveTo>
                  <a:lnTo>
                    <a:pt x="88" y="24"/>
                  </a:lnTo>
                  <a:lnTo>
                    <a:pt x="90" y="0"/>
                  </a:lnTo>
                  <a:lnTo>
                    <a:pt x="118" y="2"/>
                  </a:lnTo>
                  <a:lnTo>
                    <a:pt x="109" y="83"/>
                  </a:lnTo>
                  <a:lnTo>
                    <a:pt x="83" y="80"/>
                  </a:lnTo>
                  <a:lnTo>
                    <a:pt x="85" y="54"/>
                  </a:lnTo>
                  <a:lnTo>
                    <a:pt x="0" y="45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1" name="Freeform 13"/>
            <p:cNvSpPr>
              <a:spLocks/>
            </p:cNvSpPr>
            <p:nvPr/>
          </p:nvSpPr>
          <p:spPr bwMode="auto">
            <a:xfrm>
              <a:off x="3949" y="2320"/>
              <a:ext cx="123" cy="88"/>
            </a:xfrm>
            <a:custGeom>
              <a:avLst/>
              <a:gdLst>
                <a:gd name="T0" fmla="*/ 12 w 123"/>
                <a:gd name="T1" fmla="*/ 0 h 88"/>
                <a:gd name="T2" fmla="*/ 123 w 123"/>
                <a:gd name="T3" fmla="*/ 21 h 88"/>
                <a:gd name="T4" fmla="*/ 111 w 123"/>
                <a:gd name="T5" fmla="*/ 88 h 88"/>
                <a:gd name="T6" fmla="*/ 85 w 123"/>
                <a:gd name="T7" fmla="*/ 83 h 88"/>
                <a:gd name="T8" fmla="*/ 92 w 123"/>
                <a:gd name="T9" fmla="*/ 45 h 88"/>
                <a:gd name="T10" fmla="*/ 73 w 123"/>
                <a:gd name="T11" fmla="*/ 43 h 88"/>
                <a:gd name="T12" fmla="*/ 66 w 123"/>
                <a:gd name="T13" fmla="*/ 78 h 88"/>
                <a:gd name="T14" fmla="*/ 42 w 123"/>
                <a:gd name="T15" fmla="*/ 73 h 88"/>
                <a:gd name="T16" fmla="*/ 49 w 123"/>
                <a:gd name="T17" fmla="*/ 38 h 88"/>
                <a:gd name="T18" fmla="*/ 30 w 123"/>
                <a:gd name="T19" fmla="*/ 33 h 88"/>
                <a:gd name="T20" fmla="*/ 23 w 123"/>
                <a:gd name="T21" fmla="*/ 73 h 88"/>
                <a:gd name="T22" fmla="*/ 0 w 123"/>
                <a:gd name="T23" fmla="*/ 69 h 88"/>
                <a:gd name="T24" fmla="*/ 12 w 123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88"/>
                <a:gd name="T41" fmla="*/ 123 w 123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88">
                  <a:moveTo>
                    <a:pt x="12" y="0"/>
                  </a:moveTo>
                  <a:lnTo>
                    <a:pt x="123" y="21"/>
                  </a:lnTo>
                  <a:lnTo>
                    <a:pt x="111" y="88"/>
                  </a:lnTo>
                  <a:lnTo>
                    <a:pt x="85" y="83"/>
                  </a:lnTo>
                  <a:lnTo>
                    <a:pt x="92" y="45"/>
                  </a:lnTo>
                  <a:lnTo>
                    <a:pt x="73" y="43"/>
                  </a:lnTo>
                  <a:lnTo>
                    <a:pt x="66" y="78"/>
                  </a:lnTo>
                  <a:lnTo>
                    <a:pt x="42" y="73"/>
                  </a:lnTo>
                  <a:lnTo>
                    <a:pt x="49" y="38"/>
                  </a:lnTo>
                  <a:lnTo>
                    <a:pt x="30" y="33"/>
                  </a:lnTo>
                  <a:lnTo>
                    <a:pt x="23" y="73"/>
                  </a:lnTo>
                  <a:lnTo>
                    <a:pt x="0" y="6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Freeform 14"/>
            <p:cNvSpPr>
              <a:spLocks noEditPoints="1"/>
            </p:cNvSpPr>
            <p:nvPr/>
          </p:nvSpPr>
          <p:spPr bwMode="auto">
            <a:xfrm>
              <a:off x="3920" y="2408"/>
              <a:ext cx="133" cy="103"/>
            </a:xfrm>
            <a:custGeom>
              <a:avLst/>
              <a:gdLst>
                <a:gd name="T0" fmla="*/ 57 w 56"/>
                <a:gd name="T1" fmla="*/ 0 h 44"/>
                <a:gd name="T2" fmla="*/ 316 w 56"/>
                <a:gd name="T3" fmla="*/ 70 h 44"/>
                <a:gd name="T4" fmla="*/ 295 w 56"/>
                <a:gd name="T5" fmla="*/ 143 h 44"/>
                <a:gd name="T6" fmla="*/ 276 w 56"/>
                <a:gd name="T7" fmla="*/ 197 h 44"/>
                <a:gd name="T8" fmla="*/ 254 w 56"/>
                <a:gd name="T9" fmla="*/ 225 h 44"/>
                <a:gd name="T10" fmla="*/ 221 w 56"/>
                <a:gd name="T11" fmla="*/ 236 h 44"/>
                <a:gd name="T12" fmla="*/ 181 w 56"/>
                <a:gd name="T13" fmla="*/ 236 h 44"/>
                <a:gd name="T14" fmla="*/ 135 w 56"/>
                <a:gd name="T15" fmla="*/ 208 h 44"/>
                <a:gd name="T16" fmla="*/ 124 w 56"/>
                <a:gd name="T17" fmla="*/ 159 h 44"/>
                <a:gd name="T18" fmla="*/ 0 w 56"/>
                <a:gd name="T19" fmla="*/ 197 h 44"/>
                <a:gd name="T20" fmla="*/ 24 w 56"/>
                <a:gd name="T21" fmla="*/ 122 h 44"/>
                <a:gd name="T22" fmla="*/ 140 w 56"/>
                <a:gd name="T23" fmla="*/ 94 h 44"/>
                <a:gd name="T24" fmla="*/ 40 w 56"/>
                <a:gd name="T25" fmla="*/ 66 h 44"/>
                <a:gd name="T26" fmla="*/ 57 w 56"/>
                <a:gd name="T27" fmla="*/ 0 h 44"/>
                <a:gd name="T28" fmla="*/ 176 w 56"/>
                <a:gd name="T29" fmla="*/ 98 h 44"/>
                <a:gd name="T30" fmla="*/ 169 w 56"/>
                <a:gd name="T31" fmla="*/ 115 h 44"/>
                <a:gd name="T32" fmla="*/ 169 w 56"/>
                <a:gd name="T33" fmla="*/ 147 h 44"/>
                <a:gd name="T34" fmla="*/ 192 w 56"/>
                <a:gd name="T35" fmla="*/ 164 h 44"/>
                <a:gd name="T36" fmla="*/ 221 w 56"/>
                <a:gd name="T37" fmla="*/ 164 h 44"/>
                <a:gd name="T38" fmla="*/ 238 w 56"/>
                <a:gd name="T39" fmla="*/ 131 h 44"/>
                <a:gd name="T40" fmla="*/ 242 w 56"/>
                <a:gd name="T41" fmla="*/ 122 h 44"/>
                <a:gd name="T42" fmla="*/ 176 w 56"/>
                <a:gd name="T43" fmla="*/ 98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44"/>
                <a:gd name="T68" fmla="*/ 56 w 56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44">
                  <a:moveTo>
                    <a:pt x="10" y="0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1" y="31"/>
                    <a:pt x="50" y="34"/>
                    <a:pt x="49" y="36"/>
                  </a:cubicBezTo>
                  <a:cubicBezTo>
                    <a:pt x="48" y="38"/>
                    <a:pt x="46" y="39"/>
                    <a:pt x="45" y="41"/>
                  </a:cubicBezTo>
                  <a:cubicBezTo>
                    <a:pt x="43" y="42"/>
                    <a:pt x="41" y="43"/>
                    <a:pt x="39" y="43"/>
                  </a:cubicBezTo>
                  <a:cubicBezTo>
                    <a:pt x="37" y="44"/>
                    <a:pt x="35" y="43"/>
                    <a:pt x="32" y="43"/>
                  </a:cubicBezTo>
                  <a:cubicBezTo>
                    <a:pt x="29" y="42"/>
                    <a:pt x="26" y="40"/>
                    <a:pt x="24" y="38"/>
                  </a:cubicBezTo>
                  <a:cubicBezTo>
                    <a:pt x="23" y="35"/>
                    <a:pt x="22" y="32"/>
                    <a:pt x="22" y="2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10" y="0"/>
                  </a:lnTo>
                  <a:close/>
                  <a:moveTo>
                    <a:pt x="31" y="18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0" y="23"/>
                    <a:pt x="30" y="25"/>
                    <a:pt x="30" y="27"/>
                  </a:cubicBezTo>
                  <a:cubicBezTo>
                    <a:pt x="31" y="28"/>
                    <a:pt x="32" y="29"/>
                    <a:pt x="34" y="30"/>
                  </a:cubicBezTo>
                  <a:cubicBezTo>
                    <a:pt x="36" y="31"/>
                    <a:pt x="38" y="30"/>
                    <a:pt x="39" y="30"/>
                  </a:cubicBezTo>
                  <a:cubicBezTo>
                    <a:pt x="41" y="29"/>
                    <a:pt x="42" y="27"/>
                    <a:pt x="42" y="24"/>
                  </a:cubicBezTo>
                  <a:cubicBezTo>
                    <a:pt x="43" y="22"/>
                    <a:pt x="43" y="22"/>
                    <a:pt x="43" y="22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" name="Freeform 15"/>
            <p:cNvSpPr>
              <a:spLocks/>
            </p:cNvSpPr>
            <p:nvPr/>
          </p:nvSpPr>
          <p:spPr bwMode="auto">
            <a:xfrm>
              <a:off x="3880" y="2547"/>
              <a:ext cx="116" cy="109"/>
            </a:xfrm>
            <a:custGeom>
              <a:avLst/>
              <a:gdLst>
                <a:gd name="T0" fmla="*/ 123 w 49"/>
                <a:gd name="T1" fmla="*/ 57 h 46"/>
                <a:gd name="T2" fmla="*/ 85 w 49"/>
                <a:gd name="T3" fmla="*/ 73 h 46"/>
                <a:gd name="T4" fmla="*/ 62 w 49"/>
                <a:gd name="T5" fmla="*/ 95 h 46"/>
                <a:gd name="T6" fmla="*/ 62 w 49"/>
                <a:gd name="T7" fmla="*/ 123 h 46"/>
                <a:gd name="T8" fmla="*/ 78 w 49"/>
                <a:gd name="T9" fmla="*/ 140 h 46"/>
                <a:gd name="T10" fmla="*/ 95 w 49"/>
                <a:gd name="T11" fmla="*/ 140 h 46"/>
                <a:gd name="T12" fmla="*/ 123 w 49"/>
                <a:gd name="T13" fmla="*/ 111 h 46"/>
                <a:gd name="T14" fmla="*/ 173 w 49"/>
                <a:gd name="T15" fmla="*/ 73 h 46"/>
                <a:gd name="T16" fmla="*/ 218 w 49"/>
                <a:gd name="T17" fmla="*/ 73 h 46"/>
                <a:gd name="T18" fmla="*/ 270 w 49"/>
                <a:gd name="T19" fmla="*/ 123 h 46"/>
                <a:gd name="T20" fmla="*/ 263 w 49"/>
                <a:gd name="T21" fmla="*/ 192 h 46"/>
                <a:gd name="T22" fmla="*/ 241 w 49"/>
                <a:gd name="T23" fmla="*/ 230 h 46"/>
                <a:gd name="T24" fmla="*/ 213 w 49"/>
                <a:gd name="T25" fmla="*/ 258 h 46"/>
                <a:gd name="T26" fmla="*/ 173 w 49"/>
                <a:gd name="T27" fmla="*/ 213 h 46"/>
                <a:gd name="T28" fmla="*/ 196 w 49"/>
                <a:gd name="T29" fmla="*/ 197 h 46"/>
                <a:gd name="T30" fmla="*/ 213 w 49"/>
                <a:gd name="T31" fmla="*/ 173 h 46"/>
                <a:gd name="T32" fmla="*/ 213 w 49"/>
                <a:gd name="T33" fmla="*/ 152 h 46"/>
                <a:gd name="T34" fmla="*/ 201 w 49"/>
                <a:gd name="T35" fmla="*/ 140 h 46"/>
                <a:gd name="T36" fmla="*/ 185 w 49"/>
                <a:gd name="T37" fmla="*/ 140 h 46"/>
                <a:gd name="T38" fmla="*/ 163 w 49"/>
                <a:gd name="T39" fmla="*/ 164 h 46"/>
                <a:gd name="T40" fmla="*/ 163 w 49"/>
                <a:gd name="T41" fmla="*/ 164 h 46"/>
                <a:gd name="T42" fmla="*/ 118 w 49"/>
                <a:gd name="T43" fmla="*/ 209 h 46"/>
                <a:gd name="T44" fmla="*/ 90 w 49"/>
                <a:gd name="T45" fmla="*/ 213 h 46"/>
                <a:gd name="T46" fmla="*/ 57 w 49"/>
                <a:gd name="T47" fmla="*/ 201 h 46"/>
                <a:gd name="T48" fmla="*/ 5 w 49"/>
                <a:gd name="T49" fmla="*/ 152 h 46"/>
                <a:gd name="T50" fmla="*/ 12 w 49"/>
                <a:gd name="T51" fmla="*/ 73 h 46"/>
                <a:gd name="T52" fmla="*/ 40 w 49"/>
                <a:gd name="T53" fmla="*/ 33 h 46"/>
                <a:gd name="T54" fmla="*/ 85 w 49"/>
                <a:gd name="T55" fmla="*/ 0 h 46"/>
                <a:gd name="T56" fmla="*/ 123 w 49"/>
                <a:gd name="T57" fmla="*/ 5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46"/>
                <a:gd name="T89" fmla="*/ 49 w 49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46">
                  <a:moveTo>
                    <a:pt x="22" y="10"/>
                  </a:moveTo>
                  <a:cubicBezTo>
                    <a:pt x="19" y="10"/>
                    <a:pt x="17" y="12"/>
                    <a:pt x="15" y="13"/>
                  </a:cubicBezTo>
                  <a:cubicBezTo>
                    <a:pt x="13" y="14"/>
                    <a:pt x="12" y="16"/>
                    <a:pt x="11" y="17"/>
                  </a:cubicBezTo>
                  <a:cubicBezTo>
                    <a:pt x="11" y="19"/>
                    <a:pt x="10" y="20"/>
                    <a:pt x="11" y="22"/>
                  </a:cubicBezTo>
                  <a:cubicBezTo>
                    <a:pt x="11" y="23"/>
                    <a:pt x="12" y="24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19" y="24"/>
                    <a:pt x="20" y="23"/>
                    <a:pt x="22" y="20"/>
                  </a:cubicBezTo>
                  <a:cubicBezTo>
                    <a:pt x="25" y="16"/>
                    <a:pt x="28" y="14"/>
                    <a:pt x="31" y="13"/>
                  </a:cubicBezTo>
                  <a:cubicBezTo>
                    <a:pt x="33" y="12"/>
                    <a:pt x="36" y="12"/>
                    <a:pt x="39" y="13"/>
                  </a:cubicBezTo>
                  <a:cubicBezTo>
                    <a:pt x="44" y="15"/>
                    <a:pt x="46" y="18"/>
                    <a:pt x="48" y="22"/>
                  </a:cubicBezTo>
                  <a:cubicBezTo>
                    <a:pt x="49" y="26"/>
                    <a:pt x="49" y="30"/>
                    <a:pt x="47" y="34"/>
                  </a:cubicBezTo>
                  <a:cubicBezTo>
                    <a:pt x="46" y="37"/>
                    <a:pt x="45" y="39"/>
                    <a:pt x="43" y="41"/>
                  </a:cubicBezTo>
                  <a:cubicBezTo>
                    <a:pt x="42" y="43"/>
                    <a:pt x="40" y="44"/>
                    <a:pt x="38" y="4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7"/>
                    <a:pt x="34" y="36"/>
                    <a:pt x="35" y="35"/>
                  </a:cubicBezTo>
                  <a:cubicBezTo>
                    <a:pt x="36" y="34"/>
                    <a:pt x="37" y="33"/>
                    <a:pt x="38" y="31"/>
                  </a:cubicBezTo>
                  <a:cubicBezTo>
                    <a:pt x="39" y="30"/>
                    <a:pt x="39" y="29"/>
                    <a:pt x="38" y="27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5" y="24"/>
                    <a:pt x="34" y="25"/>
                    <a:pt x="33" y="25"/>
                  </a:cubicBezTo>
                  <a:cubicBezTo>
                    <a:pt x="32" y="26"/>
                    <a:pt x="31" y="27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3" y="36"/>
                    <a:pt x="21" y="37"/>
                  </a:cubicBezTo>
                  <a:cubicBezTo>
                    <a:pt x="19" y="38"/>
                    <a:pt x="18" y="38"/>
                    <a:pt x="16" y="38"/>
                  </a:cubicBezTo>
                  <a:cubicBezTo>
                    <a:pt x="14" y="38"/>
                    <a:pt x="12" y="37"/>
                    <a:pt x="10" y="36"/>
                  </a:cubicBezTo>
                  <a:cubicBezTo>
                    <a:pt x="6" y="35"/>
                    <a:pt x="3" y="31"/>
                    <a:pt x="1" y="27"/>
                  </a:cubicBezTo>
                  <a:cubicBezTo>
                    <a:pt x="0" y="23"/>
                    <a:pt x="0" y="18"/>
                    <a:pt x="2" y="13"/>
                  </a:cubicBezTo>
                  <a:cubicBezTo>
                    <a:pt x="3" y="10"/>
                    <a:pt x="5" y="8"/>
                    <a:pt x="7" y="6"/>
                  </a:cubicBezTo>
                  <a:cubicBezTo>
                    <a:pt x="9" y="4"/>
                    <a:pt x="12" y="2"/>
                    <a:pt x="15" y="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Freeform 16"/>
            <p:cNvSpPr>
              <a:spLocks/>
            </p:cNvSpPr>
            <p:nvPr/>
          </p:nvSpPr>
          <p:spPr bwMode="auto">
            <a:xfrm>
              <a:off x="3831" y="2648"/>
              <a:ext cx="118" cy="109"/>
            </a:xfrm>
            <a:custGeom>
              <a:avLst/>
              <a:gdLst>
                <a:gd name="T0" fmla="*/ 212 w 50"/>
                <a:gd name="T1" fmla="*/ 258 h 46"/>
                <a:gd name="T2" fmla="*/ 144 w 50"/>
                <a:gd name="T3" fmla="*/ 218 h 46"/>
                <a:gd name="T4" fmla="*/ 179 w 50"/>
                <a:gd name="T5" fmla="*/ 201 h 46"/>
                <a:gd name="T6" fmla="*/ 201 w 50"/>
                <a:gd name="T7" fmla="*/ 180 h 46"/>
                <a:gd name="T8" fmla="*/ 205 w 50"/>
                <a:gd name="T9" fmla="*/ 123 h 46"/>
                <a:gd name="T10" fmla="*/ 168 w 50"/>
                <a:gd name="T11" fmla="*/ 85 h 46"/>
                <a:gd name="T12" fmla="*/ 111 w 50"/>
                <a:gd name="T13" fmla="*/ 73 h 46"/>
                <a:gd name="T14" fmla="*/ 66 w 50"/>
                <a:gd name="T15" fmla="*/ 107 h 46"/>
                <a:gd name="T16" fmla="*/ 61 w 50"/>
                <a:gd name="T17" fmla="*/ 140 h 46"/>
                <a:gd name="T18" fmla="*/ 66 w 50"/>
                <a:gd name="T19" fmla="*/ 180 h 46"/>
                <a:gd name="T20" fmla="*/ 0 w 50"/>
                <a:gd name="T21" fmla="*/ 140 h 46"/>
                <a:gd name="T22" fmla="*/ 0 w 50"/>
                <a:gd name="T23" fmla="*/ 107 h 46"/>
                <a:gd name="T24" fmla="*/ 17 w 50"/>
                <a:gd name="T25" fmla="*/ 73 h 46"/>
                <a:gd name="T26" fmla="*/ 40 w 50"/>
                <a:gd name="T27" fmla="*/ 40 h 46"/>
                <a:gd name="T28" fmla="*/ 66 w 50"/>
                <a:gd name="T29" fmla="*/ 17 h 46"/>
                <a:gd name="T30" fmla="*/ 135 w 50"/>
                <a:gd name="T31" fmla="*/ 0 h 46"/>
                <a:gd name="T32" fmla="*/ 201 w 50"/>
                <a:gd name="T33" fmla="*/ 17 h 46"/>
                <a:gd name="T34" fmla="*/ 245 w 50"/>
                <a:gd name="T35" fmla="*/ 50 h 46"/>
                <a:gd name="T36" fmla="*/ 274 w 50"/>
                <a:gd name="T37" fmla="*/ 102 h 46"/>
                <a:gd name="T38" fmla="*/ 278 w 50"/>
                <a:gd name="T39" fmla="*/ 152 h 46"/>
                <a:gd name="T40" fmla="*/ 262 w 50"/>
                <a:gd name="T41" fmla="*/ 201 h 46"/>
                <a:gd name="T42" fmla="*/ 238 w 50"/>
                <a:gd name="T43" fmla="*/ 230 h 46"/>
                <a:gd name="T44" fmla="*/ 212 w 50"/>
                <a:gd name="T45" fmla="*/ 258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6"/>
                <a:gd name="T71" fmla="*/ 50 w 50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6">
                  <a:moveTo>
                    <a:pt x="38" y="46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8" y="38"/>
                    <a:pt x="31" y="38"/>
                    <a:pt x="32" y="36"/>
                  </a:cubicBezTo>
                  <a:cubicBezTo>
                    <a:pt x="34" y="35"/>
                    <a:pt x="35" y="34"/>
                    <a:pt x="36" y="32"/>
                  </a:cubicBezTo>
                  <a:cubicBezTo>
                    <a:pt x="38" y="29"/>
                    <a:pt x="38" y="25"/>
                    <a:pt x="37" y="22"/>
                  </a:cubicBezTo>
                  <a:cubicBezTo>
                    <a:pt x="36" y="19"/>
                    <a:pt x="33" y="16"/>
                    <a:pt x="30" y="15"/>
                  </a:cubicBezTo>
                  <a:cubicBezTo>
                    <a:pt x="26" y="13"/>
                    <a:pt x="23" y="12"/>
                    <a:pt x="20" y="13"/>
                  </a:cubicBezTo>
                  <a:cubicBezTo>
                    <a:pt x="16" y="14"/>
                    <a:pt x="14" y="16"/>
                    <a:pt x="12" y="19"/>
                  </a:cubicBezTo>
                  <a:cubicBezTo>
                    <a:pt x="11" y="21"/>
                    <a:pt x="11" y="23"/>
                    <a:pt x="11" y="25"/>
                  </a:cubicBezTo>
                  <a:cubicBezTo>
                    <a:pt x="11" y="27"/>
                    <a:pt x="11" y="29"/>
                    <a:pt x="12" y="3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1" y="17"/>
                    <a:pt x="2" y="15"/>
                    <a:pt x="3" y="13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8" y="5"/>
                    <a:pt x="10" y="4"/>
                    <a:pt x="12" y="3"/>
                  </a:cubicBezTo>
                  <a:cubicBezTo>
                    <a:pt x="16" y="1"/>
                    <a:pt x="20" y="0"/>
                    <a:pt x="24" y="0"/>
                  </a:cubicBezTo>
                  <a:cubicBezTo>
                    <a:pt x="28" y="0"/>
                    <a:pt x="32" y="1"/>
                    <a:pt x="36" y="3"/>
                  </a:cubicBezTo>
                  <a:cubicBezTo>
                    <a:pt x="39" y="5"/>
                    <a:pt x="42" y="7"/>
                    <a:pt x="44" y="9"/>
                  </a:cubicBezTo>
                  <a:cubicBezTo>
                    <a:pt x="46" y="12"/>
                    <a:pt x="48" y="15"/>
                    <a:pt x="49" y="18"/>
                  </a:cubicBezTo>
                  <a:cubicBezTo>
                    <a:pt x="50" y="21"/>
                    <a:pt x="50" y="24"/>
                    <a:pt x="50" y="27"/>
                  </a:cubicBezTo>
                  <a:cubicBezTo>
                    <a:pt x="49" y="30"/>
                    <a:pt x="48" y="33"/>
                    <a:pt x="47" y="36"/>
                  </a:cubicBezTo>
                  <a:cubicBezTo>
                    <a:pt x="46" y="38"/>
                    <a:pt x="45" y="40"/>
                    <a:pt x="43" y="41"/>
                  </a:cubicBezTo>
                  <a:cubicBezTo>
                    <a:pt x="42" y="43"/>
                    <a:pt x="40" y="44"/>
                    <a:pt x="38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5" name="Freeform 17"/>
            <p:cNvSpPr>
              <a:spLocks/>
            </p:cNvSpPr>
            <p:nvPr/>
          </p:nvSpPr>
          <p:spPr bwMode="auto">
            <a:xfrm>
              <a:off x="3800" y="2722"/>
              <a:ext cx="111" cy="85"/>
            </a:xfrm>
            <a:custGeom>
              <a:avLst/>
              <a:gdLst>
                <a:gd name="T0" fmla="*/ 16 w 111"/>
                <a:gd name="T1" fmla="*/ 0 h 85"/>
                <a:gd name="T2" fmla="*/ 111 w 111"/>
                <a:gd name="T3" fmla="*/ 59 h 85"/>
                <a:gd name="T4" fmla="*/ 94 w 111"/>
                <a:gd name="T5" fmla="*/ 85 h 85"/>
                <a:gd name="T6" fmla="*/ 0 w 111"/>
                <a:gd name="T7" fmla="*/ 26 h 85"/>
                <a:gd name="T8" fmla="*/ 16 w 111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5"/>
                <a:gd name="T17" fmla="*/ 111 w 111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5">
                  <a:moveTo>
                    <a:pt x="16" y="0"/>
                  </a:moveTo>
                  <a:lnTo>
                    <a:pt x="111" y="59"/>
                  </a:lnTo>
                  <a:lnTo>
                    <a:pt x="94" y="8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Freeform 18"/>
            <p:cNvSpPr>
              <a:spLocks/>
            </p:cNvSpPr>
            <p:nvPr/>
          </p:nvSpPr>
          <p:spPr bwMode="auto">
            <a:xfrm>
              <a:off x="3746" y="2769"/>
              <a:ext cx="132" cy="120"/>
            </a:xfrm>
            <a:custGeom>
              <a:avLst/>
              <a:gdLst>
                <a:gd name="T0" fmla="*/ 40 w 132"/>
                <a:gd name="T1" fmla="*/ 0 h 120"/>
                <a:gd name="T2" fmla="*/ 132 w 132"/>
                <a:gd name="T3" fmla="*/ 64 h 120"/>
                <a:gd name="T4" fmla="*/ 92 w 132"/>
                <a:gd name="T5" fmla="*/ 120 h 120"/>
                <a:gd name="T6" fmla="*/ 70 w 132"/>
                <a:gd name="T7" fmla="*/ 106 h 120"/>
                <a:gd name="T8" fmla="*/ 94 w 132"/>
                <a:gd name="T9" fmla="*/ 76 h 120"/>
                <a:gd name="T10" fmla="*/ 78 w 132"/>
                <a:gd name="T11" fmla="*/ 64 h 120"/>
                <a:gd name="T12" fmla="*/ 56 w 132"/>
                <a:gd name="T13" fmla="*/ 92 h 120"/>
                <a:gd name="T14" fmla="*/ 37 w 132"/>
                <a:gd name="T15" fmla="*/ 78 h 120"/>
                <a:gd name="T16" fmla="*/ 59 w 132"/>
                <a:gd name="T17" fmla="*/ 50 h 120"/>
                <a:gd name="T18" fmla="*/ 44 w 132"/>
                <a:gd name="T19" fmla="*/ 38 h 120"/>
                <a:gd name="T20" fmla="*/ 21 w 132"/>
                <a:gd name="T21" fmla="*/ 68 h 120"/>
                <a:gd name="T22" fmla="*/ 0 w 132"/>
                <a:gd name="T23" fmla="*/ 54 h 120"/>
                <a:gd name="T24" fmla="*/ 40 w 132"/>
                <a:gd name="T25" fmla="*/ 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20"/>
                <a:gd name="T41" fmla="*/ 132 w 132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20">
                  <a:moveTo>
                    <a:pt x="40" y="0"/>
                  </a:moveTo>
                  <a:lnTo>
                    <a:pt x="132" y="64"/>
                  </a:lnTo>
                  <a:lnTo>
                    <a:pt x="92" y="120"/>
                  </a:lnTo>
                  <a:lnTo>
                    <a:pt x="70" y="106"/>
                  </a:lnTo>
                  <a:lnTo>
                    <a:pt x="94" y="76"/>
                  </a:lnTo>
                  <a:lnTo>
                    <a:pt x="78" y="64"/>
                  </a:lnTo>
                  <a:lnTo>
                    <a:pt x="56" y="92"/>
                  </a:lnTo>
                  <a:lnTo>
                    <a:pt x="37" y="78"/>
                  </a:lnTo>
                  <a:lnTo>
                    <a:pt x="59" y="50"/>
                  </a:lnTo>
                  <a:lnTo>
                    <a:pt x="44" y="38"/>
                  </a:lnTo>
                  <a:lnTo>
                    <a:pt x="21" y="68"/>
                  </a:lnTo>
                  <a:lnTo>
                    <a:pt x="0" y="5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" name="Freeform 19"/>
            <p:cNvSpPr>
              <a:spLocks/>
            </p:cNvSpPr>
            <p:nvPr/>
          </p:nvSpPr>
          <p:spPr bwMode="auto">
            <a:xfrm>
              <a:off x="3663" y="2840"/>
              <a:ext cx="156" cy="156"/>
            </a:xfrm>
            <a:custGeom>
              <a:avLst/>
              <a:gdLst>
                <a:gd name="T0" fmla="*/ 168 w 66"/>
                <a:gd name="T1" fmla="*/ 0 h 66"/>
                <a:gd name="T2" fmla="*/ 369 w 66"/>
                <a:gd name="T3" fmla="*/ 180 h 66"/>
                <a:gd name="T4" fmla="*/ 319 w 66"/>
                <a:gd name="T5" fmla="*/ 229 h 66"/>
                <a:gd name="T6" fmla="*/ 151 w 66"/>
                <a:gd name="T7" fmla="*/ 213 h 66"/>
                <a:gd name="T8" fmla="*/ 135 w 66"/>
                <a:gd name="T9" fmla="*/ 213 h 66"/>
                <a:gd name="T10" fmla="*/ 102 w 66"/>
                <a:gd name="T11" fmla="*/ 201 h 66"/>
                <a:gd name="T12" fmla="*/ 128 w 66"/>
                <a:gd name="T13" fmla="*/ 217 h 66"/>
                <a:gd name="T14" fmla="*/ 144 w 66"/>
                <a:gd name="T15" fmla="*/ 234 h 66"/>
                <a:gd name="T16" fmla="*/ 241 w 66"/>
                <a:gd name="T17" fmla="*/ 319 h 66"/>
                <a:gd name="T18" fmla="*/ 196 w 66"/>
                <a:gd name="T19" fmla="*/ 369 h 66"/>
                <a:gd name="T20" fmla="*/ 0 w 66"/>
                <a:gd name="T21" fmla="*/ 196 h 66"/>
                <a:gd name="T22" fmla="*/ 45 w 66"/>
                <a:gd name="T23" fmla="*/ 144 h 66"/>
                <a:gd name="T24" fmla="*/ 213 w 66"/>
                <a:gd name="T25" fmla="*/ 156 h 66"/>
                <a:gd name="T26" fmla="*/ 229 w 66"/>
                <a:gd name="T27" fmla="*/ 163 h 66"/>
                <a:gd name="T28" fmla="*/ 262 w 66"/>
                <a:gd name="T29" fmla="*/ 173 h 66"/>
                <a:gd name="T30" fmla="*/ 241 w 66"/>
                <a:gd name="T31" fmla="*/ 156 h 66"/>
                <a:gd name="T32" fmla="*/ 225 w 66"/>
                <a:gd name="T33" fmla="*/ 139 h 66"/>
                <a:gd name="T34" fmla="*/ 123 w 66"/>
                <a:gd name="T35" fmla="*/ 57 h 66"/>
                <a:gd name="T36" fmla="*/ 168 w 66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66"/>
                <a:gd name="T59" fmla="*/ 66 w 66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66">
                  <a:moveTo>
                    <a:pt x="30" y="0"/>
                  </a:moveTo>
                  <a:cubicBezTo>
                    <a:pt x="66" y="32"/>
                    <a:pt x="66" y="32"/>
                    <a:pt x="66" y="3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6" y="38"/>
                    <a:pt x="24" y="38"/>
                  </a:cubicBezTo>
                  <a:cubicBezTo>
                    <a:pt x="22" y="37"/>
                    <a:pt x="20" y="37"/>
                    <a:pt x="18" y="36"/>
                  </a:cubicBezTo>
                  <a:cubicBezTo>
                    <a:pt x="20" y="37"/>
                    <a:pt x="21" y="38"/>
                    <a:pt x="23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9"/>
                    <a:pt x="40" y="29"/>
                    <a:pt x="41" y="29"/>
                  </a:cubicBezTo>
                  <a:cubicBezTo>
                    <a:pt x="43" y="30"/>
                    <a:pt x="45" y="30"/>
                    <a:pt x="47" y="31"/>
                  </a:cubicBezTo>
                  <a:cubicBezTo>
                    <a:pt x="45" y="30"/>
                    <a:pt x="44" y="29"/>
                    <a:pt x="43" y="28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8" name="Freeform 20"/>
            <p:cNvSpPr>
              <a:spLocks/>
            </p:cNvSpPr>
            <p:nvPr/>
          </p:nvSpPr>
          <p:spPr bwMode="auto">
            <a:xfrm>
              <a:off x="3587" y="2956"/>
              <a:ext cx="114" cy="118"/>
            </a:xfrm>
            <a:custGeom>
              <a:avLst/>
              <a:gdLst>
                <a:gd name="T0" fmla="*/ 164 w 48"/>
                <a:gd name="T1" fmla="*/ 278 h 50"/>
                <a:gd name="T2" fmla="*/ 114 w 48"/>
                <a:gd name="T3" fmla="*/ 217 h 50"/>
                <a:gd name="T4" fmla="*/ 152 w 48"/>
                <a:gd name="T5" fmla="*/ 217 h 50"/>
                <a:gd name="T6" fmla="*/ 181 w 48"/>
                <a:gd name="T7" fmla="*/ 201 h 50"/>
                <a:gd name="T8" fmla="*/ 204 w 48"/>
                <a:gd name="T9" fmla="*/ 151 h 50"/>
                <a:gd name="T10" fmla="*/ 181 w 48"/>
                <a:gd name="T11" fmla="*/ 99 h 50"/>
                <a:gd name="T12" fmla="*/ 131 w 48"/>
                <a:gd name="T13" fmla="*/ 73 h 50"/>
                <a:gd name="T14" fmla="*/ 78 w 48"/>
                <a:gd name="T15" fmla="*/ 90 h 50"/>
                <a:gd name="T16" fmla="*/ 57 w 48"/>
                <a:gd name="T17" fmla="*/ 118 h 50"/>
                <a:gd name="T18" fmla="*/ 50 w 48"/>
                <a:gd name="T19" fmla="*/ 156 h 50"/>
                <a:gd name="T20" fmla="*/ 0 w 48"/>
                <a:gd name="T21" fmla="*/ 94 h 50"/>
                <a:gd name="T22" fmla="*/ 17 w 48"/>
                <a:gd name="T23" fmla="*/ 61 h 50"/>
                <a:gd name="T24" fmla="*/ 40 w 48"/>
                <a:gd name="T25" fmla="*/ 40 h 50"/>
                <a:gd name="T26" fmla="*/ 74 w 48"/>
                <a:gd name="T27" fmla="*/ 17 h 50"/>
                <a:gd name="T28" fmla="*/ 107 w 48"/>
                <a:gd name="T29" fmla="*/ 5 h 50"/>
                <a:gd name="T30" fmla="*/ 176 w 48"/>
                <a:gd name="T31" fmla="*/ 12 h 50"/>
                <a:gd name="T32" fmla="*/ 230 w 48"/>
                <a:gd name="T33" fmla="*/ 50 h 50"/>
                <a:gd name="T34" fmla="*/ 266 w 48"/>
                <a:gd name="T35" fmla="*/ 99 h 50"/>
                <a:gd name="T36" fmla="*/ 271 w 48"/>
                <a:gd name="T37" fmla="*/ 151 h 50"/>
                <a:gd name="T38" fmla="*/ 259 w 48"/>
                <a:gd name="T39" fmla="*/ 201 h 50"/>
                <a:gd name="T40" fmla="*/ 226 w 48"/>
                <a:gd name="T41" fmla="*/ 245 h 50"/>
                <a:gd name="T42" fmla="*/ 197 w 48"/>
                <a:gd name="T43" fmla="*/ 262 h 50"/>
                <a:gd name="T44" fmla="*/ 164 w 48"/>
                <a:gd name="T45" fmla="*/ 278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50"/>
                <a:gd name="T71" fmla="*/ 48 w 4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50">
                  <a:moveTo>
                    <a:pt x="29" y="50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2" y="40"/>
                    <a:pt x="25" y="39"/>
                    <a:pt x="27" y="39"/>
                  </a:cubicBezTo>
                  <a:cubicBezTo>
                    <a:pt x="29" y="38"/>
                    <a:pt x="30" y="37"/>
                    <a:pt x="32" y="36"/>
                  </a:cubicBezTo>
                  <a:cubicBezTo>
                    <a:pt x="34" y="34"/>
                    <a:pt x="36" y="31"/>
                    <a:pt x="36" y="27"/>
                  </a:cubicBezTo>
                  <a:cubicBezTo>
                    <a:pt x="36" y="24"/>
                    <a:pt x="34" y="21"/>
                    <a:pt x="32" y="18"/>
                  </a:cubicBezTo>
                  <a:cubicBezTo>
                    <a:pt x="29" y="15"/>
                    <a:pt x="26" y="13"/>
                    <a:pt x="23" y="13"/>
                  </a:cubicBezTo>
                  <a:cubicBezTo>
                    <a:pt x="19" y="13"/>
                    <a:pt x="16" y="14"/>
                    <a:pt x="14" y="16"/>
                  </a:cubicBezTo>
                  <a:cubicBezTo>
                    <a:pt x="12" y="18"/>
                    <a:pt x="11" y="19"/>
                    <a:pt x="10" y="21"/>
                  </a:cubicBezTo>
                  <a:cubicBezTo>
                    <a:pt x="10" y="23"/>
                    <a:pt x="9" y="25"/>
                    <a:pt x="9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5"/>
                    <a:pt x="2" y="13"/>
                    <a:pt x="3" y="11"/>
                  </a:cubicBezTo>
                  <a:cubicBezTo>
                    <a:pt x="4" y="10"/>
                    <a:pt x="5" y="8"/>
                    <a:pt x="7" y="7"/>
                  </a:cubicBezTo>
                  <a:cubicBezTo>
                    <a:pt x="9" y="5"/>
                    <a:pt x="11" y="4"/>
                    <a:pt x="13" y="3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3" y="0"/>
                    <a:pt x="27" y="0"/>
                    <a:pt x="31" y="2"/>
                  </a:cubicBezTo>
                  <a:cubicBezTo>
                    <a:pt x="35" y="3"/>
                    <a:pt x="38" y="6"/>
                    <a:pt x="41" y="9"/>
                  </a:cubicBezTo>
                  <a:cubicBezTo>
                    <a:pt x="44" y="12"/>
                    <a:pt x="46" y="15"/>
                    <a:pt x="47" y="18"/>
                  </a:cubicBezTo>
                  <a:cubicBezTo>
                    <a:pt x="48" y="21"/>
                    <a:pt x="48" y="24"/>
                    <a:pt x="48" y="27"/>
                  </a:cubicBezTo>
                  <a:cubicBezTo>
                    <a:pt x="48" y="30"/>
                    <a:pt x="47" y="33"/>
                    <a:pt x="46" y="36"/>
                  </a:cubicBezTo>
                  <a:cubicBezTo>
                    <a:pt x="45" y="39"/>
                    <a:pt x="43" y="41"/>
                    <a:pt x="40" y="44"/>
                  </a:cubicBezTo>
                  <a:cubicBezTo>
                    <a:pt x="39" y="45"/>
                    <a:pt x="37" y="46"/>
                    <a:pt x="35" y="47"/>
                  </a:cubicBezTo>
                  <a:cubicBezTo>
                    <a:pt x="33" y="48"/>
                    <a:pt x="31" y="49"/>
                    <a:pt x="29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9" name="Freeform 21"/>
            <p:cNvSpPr>
              <a:spLocks/>
            </p:cNvSpPr>
            <p:nvPr/>
          </p:nvSpPr>
          <p:spPr bwMode="auto">
            <a:xfrm>
              <a:off x="3517" y="3005"/>
              <a:ext cx="122" cy="130"/>
            </a:xfrm>
            <a:custGeom>
              <a:avLst/>
              <a:gdLst>
                <a:gd name="T0" fmla="*/ 54 w 122"/>
                <a:gd name="T1" fmla="*/ 0 h 130"/>
                <a:gd name="T2" fmla="*/ 122 w 122"/>
                <a:gd name="T3" fmla="*/ 88 h 130"/>
                <a:gd name="T4" fmla="*/ 66 w 122"/>
                <a:gd name="T5" fmla="*/ 130 h 130"/>
                <a:gd name="T6" fmla="*/ 51 w 122"/>
                <a:gd name="T7" fmla="*/ 111 h 130"/>
                <a:gd name="T8" fmla="*/ 82 w 122"/>
                <a:gd name="T9" fmla="*/ 88 h 130"/>
                <a:gd name="T10" fmla="*/ 70 w 122"/>
                <a:gd name="T11" fmla="*/ 71 h 130"/>
                <a:gd name="T12" fmla="*/ 42 w 122"/>
                <a:gd name="T13" fmla="*/ 95 h 130"/>
                <a:gd name="T14" fmla="*/ 28 w 122"/>
                <a:gd name="T15" fmla="*/ 73 h 130"/>
                <a:gd name="T16" fmla="*/ 56 w 122"/>
                <a:gd name="T17" fmla="*/ 52 h 130"/>
                <a:gd name="T18" fmla="*/ 44 w 122"/>
                <a:gd name="T19" fmla="*/ 38 h 130"/>
                <a:gd name="T20" fmla="*/ 14 w 122"/>
                <a:gd name="T21" fmla="*/ 62 h 130"/>
                <a:gd name="T22" fmla="*/ 0 w 122"/>
                <a:gd name="T23" fmla="*/ 40 h 130"/>
                <a:gd name="T24" fmla="*/ 54 w 122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130"/>
                <a:gd name="T41" fmla="*/ 122 w 12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130">
                  <a:moveTo>
                    <a:pt x="54" y="0"/>
                  </a:moveTo>
                  <a:lnTo>
                    <a:pt x="122" y="88"/>
                  </a:lnTo>
                  <a:lnTo>
                    <a:pt x="66" y="130"/>
                  </a:lnTo>
                  <a:lnTo>
                    <a:pt x="51" y="111"/>
                  </a:lnTo>
                  <a:lnTo>
                    <a:pt x="82" y="88"/>
                  </a:lnTo>
                  <a:lnTo>
                    <a:pt x="70" y="71"/>
                  </a:lnTo>
                  <a:lnTo>
                    <a:pt x="42" y="95"/>
                  </a:lnTo>
                  <a:lnTo>
                    <a:pt x="28" y="73"/>
                  </a:lnTo>
                  <a:lnTo>
                    <a:pt x="56" y="52"/>
                  </a:lnTo>
                  <a:lnTo>
                    <a:pt x="44" y="38"/>
                  </a:lnTo>
                  <a:lnTo>
                    <a:pt x="14" y="62"/>
                  </a:lnTo>
                  <a:lnTo>
                    <a:pt x="0" y="4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" name="Freeform 22"/>
            <p:cNvSpPr>
              <a:spLocks noEditPoints="1"/>
            </p:cNvSpPr>
            <p:nvPr/>
          </p:nvSpPr>
          <p:spPr bwMode="auto">
            <a:xfrm>
              <a:off x="3370" y="3078"/>
              <a:ext cx="121" cy="135"/>
            </a:xfrm>
            <a:custGeom>
              <a:avLst/>
              <a:gdLst>
                <a:gd name="T0" fmla="*/ 237 w 51"/>
                <a:gd name="T1" fmla="*/ 0 h 57"/>
                <a:gd name="T2" fmla="*/ 287 w 51"/>
                <a:gd name="T3" fmla="*/ 275 h 57"/>
                <a:gd name="T4" fmla="*/ 209 w 51"/>
                <a:gd name="T5" fmla="*/ 320 h 57"/>
                <a:gd name="T6" fmla="*/ 0 w 51"/>
                <a:gd name="T7" fmla="*/ 135 h 57"/>
                <a:gd name="T8" fmla="*/ 62 w 51"/>
                <a:gd name="T9" fmla="*/ 102 h 57"/>
                <a:gd name="T10" fmla="*/ 95 w 51"/>
                <a:gd name="T11" fmla="*/ 135 h 57"/>
                <a:gd name="T12" fmla="*/ 185 w 51"/>
                <a:gd name="T13" fmla="*/ 85 h 57"/>
                <a:gd name="T14" fmla="*/ 176 w 51"/>
                <a:gd name="T15" fmla="*/ 33 h 57"/>
                <a:gd name="T16" fmla="*/ 237 w 51"/>
                <a:gd name="T17" fmla="*/ 0 h 57"/>
                <a:gd name="T18" fmla="*/ 197 w 51"/>
                <a:gd name="T19" fmla="*/ 135 h 57"/>
                <a:gd name="T20" fmla="*/ 135 w 51"/>
                <a:gd name="T21" fmla="*/ 168 h 57"/>
                <a:gd name="T22" fmla="*/ 202 w 51"/>
                <a:gd name="T23" fmla="*/ 234 h 57"/>
                <a:gd name="T24" fmla="*/ 214 w 51"/>
                <a:gd name="T25" fmla="*/ 242 h 57"/>
                <a:gd name="T26" fmla="*/ 230 w 51"/>
                <a:gd name="T27" fmla="*/ 258 h 57"/>
                <a:gd name="T28" fmla="*/ 225 w 51"/>
                <a:gd name="T29" fmla="*/ 242 h 57"/>
                <a:gd name="T30" fmla="*/ 221 w 51"/>
                <a:gd name="T31" fmla="*/ 225 h 57"/>
                <a:gd name="T32" fmla="*/ 197 w 51"/>
                <a:gd name="T33" fmla="*/ 13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7"/>
                <a:gd name="T53" fmla="*/ 51 w 51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7">
                  <a:moveTo>
                    <a:pt x="42" y="0"/>
                  </a:moveTo>
                  <a:cubicBezTo>
                    <a:pt x="51" y="49"/>
                    <a:pt x="51" y="49"/>
                    <a:pt x="51" y="4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1" y="6"/>
                    <a:pt x="31" y="6"/>
                    <a:pt x="31" y="6"/>
                  </a:cubicBezTo>
                  <a:lnTo>
                    <a:pt x="42" y="0"/>
                  </a:lnTo>
                  <a:close/>
                  <a:moveTo>
                    <a:pt x="35" y="24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7" y="43"/>
                    <a:pt x="38" y="43"/>
                  </a:cubicBezTo>
                  <a:cubicBezTo>
                    <a:pt x="38" y="44"/>
                    <a:pt x="39" y="45"/>
                    <a:pt x="41" y="46"/>
                  </a:cubicBezTo>
                  <a:cubicBezTo>
                    <a:pt x="40" y="45"/>
                    <a:pt x="40" y="44"/>
                    <a:pt x="40" y="43"/>
                  </a:cubicBezTo>
                  <a:cubicBezTo>
                    <a:pt x="39" y="42"/>
                    <a:pt x="39" y="41"/>
                    <a:pt x="39" y="40"/>
                  </a:cubicBezTo>
                  <a:lnTo>
                    <a:pt x="3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1" name="Freeform 23"/>
            <p:cNvSpPr>
              <a:spLocks/>
            </p:cNvSpPr>
            <p:nvPr/>
          </p:nvSpPr>
          <p:spPr bwMode="auto">
            <a:xfrm>
              <a:off x="3259" y="3140"/>
              <a:ext cx="144" cy="146"/>
            </a:xfrm>
            <a:custGeom>
              <a:avLst/>
              <a:gdLst>
                <a:gd name="T0" fmla="*/ 234 w 61"/>
                <a:gd name="T1" fmla="*/ 0 h 62"/>
                <a:gd name="T2" fmla="*/ 340 w 61"/>
                <a:gd name="T3" fmla="*/ 238 h 62"/>
                <a:gd name="T4" fmla="*/ 279 w 61"/>
                <a:gd name="T5" fmla="*/ 266 h 62"/>
                <a:gd name="T6" fmla="*/ 135 w 61"/>
                <a:gd name="T7" fmla="*/ 184 h 62"/>
                <a:gd name="T8" fmla="*/ 118 w 61"/>
                <a:gd name="T9" fmla="*/ 172 h 62"/>
                <a:gd name="T10" fmla="*/ 90 w 61"/>
                <a:gd name="T11" fmla="*/ 151 h 62"/>
                <a:gd name="T12" fmla="*/ 106 w 61"/>
                <a:gd name="T13" fmla="*/ 177 h 62"/>
                <a:gd name="T14" fmla="*/ 118 w 61"/>
                <a:gd name="T15" fmla="*/ 193 h 62"/>
                <a:gd name="T16" fmla="*/ 168 w 61"/>
                <a:gd name="T17" fmla="*/ 316 h 62"/>
                <a:gd name="T18" fmla="*/ 99 w 61"/>
                <a:gd name="T19" fmla="*/ 344 h 62"/>
                <a:gd name="T20" fmla="*/ 0 w 61"/>
                <a:gd name="T21" fmla="*/ 99 h 62"/>
                <a:gd name="T22" fmla="*/ 61 w 61"/>
                <a:gd name="T23" fmla="*/ 73 h 62"/>
                <a:gd name="T24" fmla="*/ 205 w 61"/>
                <a:gd name="T25" fmla="*/ 160 h 62"/>
                <a:gd name="T26" fmla="*/ 222 w 61"/>
                <a:gd name="T27" fmla="*/ 172 h 62"/>
                <a:gd name="T28" fmla="*/ 250 w 61"/>
                <a:gd name="T29" fmla="*/ 193 h 62"/>
                <a:gd name="T30" fmla="*/ 234 w 61"/>
                <a:gd name="T31" fmla="*/ 167 h 62"/>
                <a:gd name="T32" fmla="*/ 222 w 61"/>
                <a:gd name="T33" fmla="*/ 144 h 62"/>
                <a:gd name="T34" fmla="*/ 172 w 61"/>
                <a:gd name="T35" fmla="*/ 28 h 62"/>
                <a:gd name="T36" fmla="*/ 234 w 61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62"/>
                <a:gd name="T59" fmla="*/ 61 w 61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62">
                  <a:moveTo>
                    <a:pt x="42" y="0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2" y="32"/>
                    <a:pt x="21" y="31"/>
                  </a:cubicBezTo>
                  <a:cubicBezTo>
                    <a:pt x="19" y="30"/>
                    <a:pt x="18" y="28"/>
                    <a:pt x="16" y="27"/>
                  </a:cubicBezTo>
                  <a:cubicBezTo>
                    <a:pt x="17" y="29"/>
                    <a:pt x="18" y="30"/>
                    <a:pt x="19" y="32"/>
                  </a:cubicBezTo>
                  <a:cubicBezTo>
                    <a:pt x="20" y="33"/>
                    <a:pt x="20" y="34"/>
                    <a:pt x="21" y="3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40" y="31"/>
                  </a:cubicBezTo>
                  <a:cubicBezTo>
                    <a:pt x="41" y="32"/>
                    <a:pt x="43" y="33"/>
                    <a:pt x="45" y="35"/>
                  </a:cubicBezTo>
                  <a:cubicBezTo>
                    <a:pt x="44" y="33"/>
                    <a:pt x="43" y="31"/>
                    <a:pt x="42" y="30"/>
                  </a:cubicBezTo>
                  <a:cubicBezTo>
                    <a:pt x="41" y="29"/>
                    <a:pt x="41" y="27"/>
                    <a:pt x="40" y="26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2" name="Freeform 24"/>
            <p:cNvSpPr>
              <a:spLocks noEditPoints="1"/>
            </p:cNvSpPr>
            <p:nvPr/>
          </p:nvSpPr>
          <p:spPr bwMode="auto">
            <a:xfrm>
              <a:off x="3150" y="3189"/>
              <a:ext cx="116" cy="123"/>
            </a:xfrm>
            <a:custGeom>
              <a:avLst/>
              <a:gdLst>
                <a:gd name="T0" fmla="*/ 201 w 49"/>
                <a:gd name="T1" fmla="*/ 0 h 52"/>
                <a:gd name="T2" fmla="*/ 275 w 49"/>
                <a:gd name="T3" fmla="*/ 258 h 52"/>
                <a:gd name="T4" fmla="*/ 225 w 49"/>
                <a:gd name="T5" fmla="*/ 274 h 52"/>
                <a:gd name="T6" fmla="*/ 140 w 49"/>
                <a:gd name="T7" fmla="*/ 291 h 52"/>
                <a:gd name="T8" fmla="*/ 90 w 49"/>
                <a:gd name="T9" fmla="*/ 286 h 52"/>
                <a:gd name="T10" fmla="*/ 40 w 49"/>
                <a:gd name="T11" fmla="*/ 251 h 52"/>
                <a:gd name="T12" fmla="*/ 12 w 49"/>
                <a:gd name="T13" fmla="*/ 196 h 52"/>
                <a:gd name="T14" fmla="*/ 5 w 49"/>
                <a:gd name="T15" fmla="*/ 135 h 52"/>
                <a:gd name="T16" fmla="*/ 28 w 49"/>
                <a:gd name="T17" fmla="*/ 78 h 52"/>
                <a:gd name="T18" fmla="*/ 66 w 49"/>
                <a:gd name="T19" fmla="*/ 45 h 52"/>
                <a:gd name="T20" fmla="*/ 140 w 49"/>
                <a:gd name="T21" fmla="*/ 21 h 52"/>
                <a:gd name="T22" fmla="*/ 152 w 49"/>
                <a:gd name="T23" fmla="*/ 17 h 52"/>
                <a:gd name="T24" fmla="*/ 201 w 49"/>
                <a:gd name="T25" fmla="*/ 0 h 52"/>
                <a:gd name="T26" fmla="*/ 152 w 49"/>
                <a:gd name="T27" fmla="*/ 78 h 52"/>
                <a:gd name="T28" fmla="*/ 140 w 49"/>
                <a:gd name="T29" fmla="*/ 83 h 52"/>
                <a:gd name="T30" fmla="*/ 85 w 49"/>
                <a:gd name="T31" fmla="*/ 118 h 52"/>
                <a:gd name="T32" fmla="*/ 78 w 49"/>
                <a:gd name="T33" fmla="*/ 173 h 52"/>
                <a:gd name="T34" fmla="*/ 118 w 49"/>
                <a:gd name="T35" fmla="*/ 225 h 52"/>
                <a:gd name="T36" fmla="*/ 180 w 49"/>
                <a:gd name="T37" fmla="*/ 225 h 52"/>
                <a:gd name="T38" fmla="*/ 189 w 49"/>
                <a:gd name="T39" fmla="*/ 218 h 52"/>
                <a:gd name="T40" fmla="*/ 152 w 49"/>
                <a:gd name="T41" fmla="*/ 78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52"/>
                <a:gd name="T65" fmla="*/ 49 w 49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52">
                  <a:moveTo>
                    <a:pt x="36" y="0"/>
                  </a:moveTo>
                  <a:cubicBezTo>
                    <a:pt x="49" y="46"/>
                    <a:pt x="49" y="46"/>
                    <a:pt x="49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3" y="51"/>
                    <a:pt x="28" y="52"/>
                    <a:pt x="25" y="52"/>
                  </a:cubicBezTo>
                  <a:cubicBezTo>
                    <a:pt x="22" y="52"/>
                    <a:pt x="19" y="52"/>
                    <a:pt x="16" y="51"/>
                  </a:cubicBezTo>
                  <a:cubicBezTo>
                    <a:pt x="13" y="50"/>
                    <a:pt x="10" y="48"/>
                    <a:pt x="7" y="45"/>
                  </a:cubicBezTo>
                  <a:cubicBezTo>
                    <a:pt x="5" y="42"/>
                    <a:pt x="3" y="39"/>
                    <a:pt x="2" y="35"/>
                  </a:cubicBezTo>
                  <a:cubicBezTo>
                    <a:pt x="1" y="31"/>
                    <a:pt x="0" y="27"/>
                    <a:pt x="1" y="24"/>
                  </a:cubicBezTo>
                  <a:cubicBezTo>
                    <a:pt x="1" y="20"/>
                    <a:pt x="3" y="17"/>
                    <a:pt x="5" y="14"/>
                  </a:cubicBezTo>
                  <a:cubicBezTo>
                    <a:pt x="7" y="12"/>
                    <a:pt x="9" y="10"/>
                    <a:pt x="12" y="8"/>
                  </a:cubicBezTo>
                  <a:cubicBezTo>
                    <a:pt x="14" y="7"/>
                    <a:pt x="19" y="5"/>
                    <a:pt x="25" y="4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36" y="0"/>
                  </a:lnTo>
                  <a:close/>
                  <a:moveTo>
                    <a:pt x="27" y="14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0" y="16"/>
                    <a:pt x="17" y="18"/>
                    <a:pt x="15" y="21"/>
                  </a:cubicBezTo>
                  <a:cubicBezTo>
                    <a:pt x="13" y="23"/>
                    <a:pt x="13" y="27"/>
                    <a:pt x="14" y="31"/>
                  </a:cubicBezTo>
                  <a:cubicBezTo>
                    <a:pt x="16" y="36"/>
                    <a:pt x="18" y="39"/>
                    <a:pt x="21" y="40"/>
                  </a:cubicBezTo>
                  <a:cubicBezTo>
                    <a:pt x="23" y="41"/>
                    <a:pt x="27" y="41"/>
                    <a:pt x="32" y="40"/>
                  </a:cubicBezTo>
                  <a:cubicBezTo>
                    <a:pt x="34" y="39"/>
                    <a:pt x="34" y="39"/>
                    <a:pt x="34" y="39"/>
                  </a:cubicBezTo>
                  <a:lnTo>
                    <a:pt x="2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3" name="Freeform 25"/>
            <p:cNvSpPr>
              <a:spLocks/>
            </p:cNvSpPr>
            <p:nvPr/>
          </p:nvSpPr>
          <p:spPr bwMode="auto">
            <a:xfrm>
              <a:off x="3042" y="3232"/>
              <a:ext cx="47" cy="116"/>
            </a:xfrm>
            <a:custGeom>
              <a:avLst/>
              <a:gdLst>
                <a:gd name="T0" fmla="*/ 28 w 47"/>
                <a:gd name="T1" fmla="*/ 0 h 116"/>
                <a:gd name="T2" fmla="*/ 47 w 47"/>
                <a:gd name="T3" fmla="*/ 111 h 116"/>
                <a:gd name="T4" fmla="*/ 16 w 47"/>
                <a:gd name="T5" fmla="*/ 116 h 116"/>
                <a:gd name="T6" fmla="*/ 0 w 47"/>
                <a:gd name="T7" fmla="*/ 5 h 116"/>
                <a:gd name="T8" fmla="*/ 28 w 47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16"/>
                <a:gd name="T17" fmla="*/ 47 w 47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16">
                  <a:moveTo>
                    <a:pt x="28" y="0"/>
                  </a:moveTo>
                  <a:lnTo>
                    <a:pt x="47" y="111"/>
                  </a:lnTo>
                  <a:lnTo>
                    <a:pt x="16" y="116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" name="Freeform 26"/>
            <p:cNvSpPr>
              <a:spLocks/>
            </p:cNvSpPr>
            <p:nvPr/>
          </p:nvSpPr>
          <p:spPr bwMode="auto">
            <a:xfrm>
              <a:off x="2907" y="3241"/>
              <a:ext cx="118" cy="118"/>
            </a:xfrm>
            <a:custGeom>
              <a:avLst/>
              <a:gdLst>
                <a:gd name="T0" fmla="*/ 257 w 50"/>
                <a:gd name="T1" fmla="*/ 0 h 50"/>
                <a:gd name="T2" fmla="*/ 278 w 50"/>
                <a:gd name="T3" fmla="*/ 262 h 50"/>
                <a:gd name="T4" fmla="*/ 205 w 50"/>
                <a:gd name="T5" fmla="*/ 267 h 50"/>
                <a:gd name="T6" fmla="*/ 94 w 50"/>
                <a:gd name="T7" fmla="*/ 139 h 50"/>
                <a:gd name="T8" fmla="*/ 90 w 50"/>
                <a:gd name="T9" fmla="*/ 123 h 50"/>
                <a:gd name="T10" fmla="*/ 73 w 50"/>
                <a:gd name="T11" fmla="*/ 94 h 50"/>
                <a:gd name="T12" fmla="*/ 78 w 50"/>
                <a:gd name="T13" fmla="*/ 123 h 50"/>
                <a:gd name="T14" fmla="*/ 78 w 50"/>
                <a:gd name="T15" fmla="*/ 144 h 50"/>
                <a:gd name="T16" fmla="*/ 90 w 50"/>
                <a:gd name="T17" fmla="*/ 274 h 50"/>
                <a:gd name="T18" fmla="*/ 17 w 50"/>
                <a:gd name="T19" fmla="*/ 278 h 50"/>
                <a:gd name="T20" fmla="*/ 0 w 50"/>
                <a:gd name="T21" fmla="*/ 17 h 50"/>
                <a:gd name="T22" fmla="*/ 66 w 50"/>
                <a:gd name="T23" fmla="*/ 12 h 50"/>
                <a:gd name="T24" fmla="*/ 179 w 50"/>
                <a:gd name="T25" fmla="*/ 139 h 50"/>
                <a:gd name="T26" fmla="*/ 189 w 50"/>
                <a:gd name="T27" fmla="*/ 156 h 50"/>
                <a:gd name="T28" fmla="*/ 205 w 50"/>
                <a:gd name="T29" fmla="*/ 184 h 50"/>
                <a:gd name="T30" fmla="*/ 201 w 50"/>
                <a:gd name="T31" fmla="*/ 156 h 50"/>
                <a:gd name="T32" fmla="*/ 196 w 50"/>
                <a:gd name="T33" fmla="*/ 135 h 50"/>
                <a:gd name="T34" fmla="*/ 189 w 50"/>
                <a:gd name="T35" fmla="*/ 5 h 50"/>
                <a:gd name="T36" fmla="*/ 257 w 5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50"/>
                <a:gd name="T59" fmla="*/ 50 w 5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50">
                  <a:moveTo>
                    <a:pt x="46" y="0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5" y="21"/>
                    <a:pt x="14" y="19"/>
                    <a:pt x="13" y="17"/>
                  </a:cubicBezTo>
                  <a:cubicBezTo>
                    <a:pt x="13" y="19"/>
                    <a:pt x="13" y="20"/>
                    <a:pt x="14" y="22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3" y="27"/>
                    <a:pt x="34" y="28"/>
                  </a:cubicBezTo>
                  <a:cubicBezTo>
                    <a:pt x="35" y="30"/>
                    <a:pt x="36" y="31"/>
                    <a:pt x="37" y="33"/>
                  </a:cubicBezTo>
                  <a:cubicBezTo>
                    <a:pt x="36" y="31"/>
                    <a:pt x="36" y="30"/>
                    <a:pt x="36" y="28"/>
                  </a:cubicBezTo>
                  <a:cubicBezTo>
                    <a:pt x="36" y="27"/>
                    <a:pt x="35" y="25"/>
                    <a:pt x="35" y="24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Freeform 27"/>
            <p:cNvSpPr>
              <a:spLocks/>
            </p:cNvSpPr>
            <p:nvPr/>
          </p:nvSpPr>
          <p:spPr bwMode="auto">
            <a:xfrm>
              <a:off x="2808" y="3246"/>
              <a:ext cx="80" cy="113"/>
            </a:xfrm>
            <a:custGeom>
              <a:avLst/>
              <a:gdLst>
                <a:gd name="T0" fmla="*/ 59 w 80"/>
                <a:gd name="T1" fmla="*/ 0 h 113"/>
                <a:gd name="T2" fmla="*/ 57 w 80"/>
                <a:gd name="T3" fmla="*/ 87 h 113"/>
                <a:gd name="T4" fmla="*/ 80 w 80"/>
                <a:gd name="T5" fmla="*/ 87 h 113"/>
                <a:gd name="T6" fmla="*/ 80 w 80"/>
                <a:gd name="T7" fmla="*/ 113 h 113"/>
                <a:gd name="T8" fmla="*/ 0 w 80"/>
                <a:gd name="T9" fmla="*/ 111 h 113"/>
                <a:gd name="T10" fmla="*/ 0 w 80"/>
                <a:gd name="T11" fmla="*/ 85 h 113"/>
                <a:gd name="T12" fmla="*/ 26 w 80"/>
                <a:gd name="T13" fmla="*/ 85 h 113"/>
                <a:gd name="T14" fmla="*/ 28 w 80"/>
                <a:gd name="T15" fmla="*/ 0 h 113"/>
                <a:gd name="T16" fmla="*/ 59 w 80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113"/>
                <a:gd name="T29" fmla="*/ 80 w 80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113">
                  <a:moveTo>
                    <a:pt x="59" y="0"/>
                  </a:moveTo>
                  <a:lnTo>
                    <a:pt x="57" y="87"/>
                  </a:lnTo>
                  <a:lnTo>
                    <a:pt x="80" y="87"/>
                  </a:lnTo>
                  <a:lnTo>
                    <a:pt x="80" y="113"/>
                  </a:lnTo>
                  <a:lnTo>
                    <a:pt x="0" y="111"/>
                  </a:lnTo>
                  <a:lnTo>
                    <a:pt x="0" y="85"/>
                  </a:lnTo>
                  <a:lnTo>
                    <a:pt x="26" y="85"/>
                  </a:lnTo>
                  <a:lnTo>
                    <a:pt x="28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6" name="Freeform 28"/>
            <p:cNvSpPr>
              <a:spLocks/>
            </p:cNvSpPr>
            <p:nvPr/>
          </p:nvSpPr>
          <p:spPr bwMode="auto">
            <a:xfrm>
              <a:off x="2716" y="3237"/>
              <a:ext cx="80" cy="118"/>
            </a:xfrm>
            <a:custGeom>
              <a:avLst/>
              <a:gdLst>
                <a:gd name="T0" fmla="*/ 80 w 80"/>
                <a:gd name="T1" fmla="*/ 7 h 118"/>
                <a:gd name="T2" fmla="*/ 68 w 80"/>
                <a:gd name="T3" fmla="*/ 118 h 118"/>
                <a:gd name="T4" fmla="*/ 0 w 80"/>
                <a:gd name="T5" fmla="*/ 111 h 118"/>
                <a:gd name="T6" fmla="*/ 2 w 80"/>
                <a:gd name="T7" fmla="*/ 87 h 118"/>
                <a:gd name="T8" fmla="*/ 40 w 80"/>
                <a:gd name="T9" fmla="*/ 92 h 118"/>
                <a:gd name="T10" fmla="*/ 42 w 80"/>
                <a:gd name="T11" fmla="*/ 70 h 118"/>
                <a:gd name="T12" fmla="*/ 7 w 80"/>
                <a:gd name="T13" fmla="*/ 68 h 118"/>
                <a:gd name="T14" fmla="*/ 9 w 80"/>
                <a:gd name="T15" fmla="*/ 44 h 118"/>
                <a:gd name="T16" fmla="*/ 45 w 80"/>
                <a:gd name="T17" fmla="*/ 47 h 118"/>
                <a:gd name="T18" fmla="*/ 47 w 80"/>
                <a:gd name="T19" fmla="*/ 28 h 118"/>
                <a:gd name="T20" fmla="*/ 9 w 80"/>
                <a:gd name="T21" fmla="*/ 23 h 118"/>
                <a:gd name="T22" fmla="*/ 12 w 80"/>
                <a:gd name="T23" fmla="*/ 0 h 118"/>
                <a:gd name="T24" fmla="*/ 80 w 80"/>
                <a:gd name="T25" fmla="*/ 7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118"/>
                <a:gd name="T41" fmla="*/ 80 w 80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118">
                  <a:moveTo>
                    <a:pt x="80" y="7"/>
                  </a:moveTo>
                  <a:lnTo>
                    <a:pt x="68" y="118"/>
                  </a:lnTo>
                  <a:lnTo>
                    <a:pt x="0" y="111"/>
                  </a:lnTo>
                  <a:lnTo>
                    <a:pt x="2" y="87"/>
                  </a:lnTo>
                  <a:lnTo>
                    <a:pt x="40" y="92"/>
                  </a:lnTo>
                  <a:lnTo>
                    <a:pt x="42" y="70"/>
                  </a:lnTo>
                  <a:lnTo>
                    <a:pt x="7" y="68"/>
                  </a:lnTo>
                  <a:lnTo>
                    <a:pt x="9" y="44"/>
                  </a:lnTo>
                  <a:lnTo>
                    <a:pt x="45" y="47"/>
                  </a:lnTo>
                  <a:lnTo>
                    <a:pt x="47" y="28"/>
                  </a:lnTo>
                  <a:lnTo>
                    <a:pt x="9" y="23"/>
                  </a:lnTo>
                  <a:lnTo>
                    <a:pt x="12" y="0"/>
                  </a:lnTo>
                  <a:lnTo>
                    <a:pt x="8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7" name="Freeform 29"/>
            <p:cNvSpPr>
              <a:spLocks/>
            </p:cNvSpPr>
            <p:nvPr/>
          </p:nvSpPr>
          <p:spPr bwMode="auto">
            <a:xfrm>
              <a:off x="2636" y="3220"/>
              <a:ext cx="73" cy="123"/>
            </a:xfrm>
            <a:custGeom>
              <a:avLst/>
              <a:gdLst>
                <a:gd name="T0" fmla="*/ 73 w 73"/>
                <a:gd name="T1" fmla="*/ 14 h 123"/>
                <a:gd name="T2" fmla="*/ 52 w 73"/>
                <a:gd name="T3" fmla="*/ 123 h 123"/>
                <a:gd name="T4" fmla="*/ 21 w 73"/>
                <a:gd name="T5" fmla="*/ 118 h 123"/>
                <a:gd name="T6" fmla="*/ 37 w 73"/>
                <a:gd name="T7" fmla="*/ 33 h 123"/>
                <a:gd name="T8" fmla="*/ 0 w 73"/>
                <a:gd name="T9" fmla="*/ 26 h 123"/>
                <a:gd name="T10" fmla="*/ 4 w 73"/>
                <a:gd name="T11" fmla="*/ 0 h 123"/>
                <a:gd name="T12" fmla="*/ 73 w 73"/>
                <a:gd name="T13" fmla="*/ 14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23"/>
                <a:gd name="T23" fmla="*/ 73 w 73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23">
                  <a:moveTo>
                    <a:pt x="73" y="14"/>
                  </a:moveTo>
                  <a:lnTo>
                    <a:pt x="52" y="123"/>
                  </a:lnTo>
                  <a:lnTo>
                    <a:pt x="21" y="118"/>
                  </a:lnTo>
                  <a:lnTo>
                    <a:pt x="37" y="33"/>
                  </a:lnTo>
                  <a:lnTo>
                    <a:pt x="0" y="26"/>
                  </a:lnTo>
                  <a:lnTo>
                    <a:pt x="4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" name="Freeform 30"/>
            <p:cNvSpPr>
              <a:spLocks/>
            </p:cNvSpPr>
            <p:nvPr/>
          </p:nvSpPr>
          <p:spPr bwMode="auto">
            <a:xfrm>
              <a:off x="2553" y="3199"/>
              <a:ext cx="73" cy="125"/>
            </a:xfrm>
            <a:custGeom>
              <a:avLst/>
              <a:gdLst>
                <a:gd name="T0" fmla="*/ 73 w 73"/>
                <a:gd name="T1" fmla="*/ 16 h 125"/>
                <a:gd name="T2" fmla="*/ 45 w 73"/>
                <a:gd name="T3" fmla="*/ 125 h 125"/>
                <a:gd name="T4" fmla="*/ 14 w 73"/>
                <a:gd name="T5" fmla="*/ 118 h 125"/>
                <a:gd name="T6" fmla="*/ 38 w 73"/>
                <a:gd name="T7" fmla="*/ 35 h 125"/>
                <a:gd name="T8" fmla="*/ 0 w 73"/>
                <a:gd name="T9" fmla="*/ 26 h 125"/>
                <a:gd name="T10" fmla="*/ 7 w 73"/>
                <a:gd name="T11" fmla="*/ 0 h 125"/>
                <a:gd name="T12" fmla="*/ 73 w 73"/>
                <a:gd name="T13" fmla="*/ 1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25"/>
                <a:gd name="T23" fmla="*/ 73 w 7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25">
                  <a:moveTo>
                    <a:pt x="73" y="16"/>
                  </a:moveTo>
                  <a:lnTo>
                    <a:pt x="45" y="125"/>
                  </a:lnTo>
                  <a:lnTo>
                    <a:pt x="14" y="118"/>
                  </a:lnTo>
                  <a:lnTo>
                    <a:pt x="38" y="35"/>
                  </a:lnTo>
                  <a:lnTo>
                    <a:pt x="0" y="26"/>
                  </a:lnTo>
                  <a:lnTo>
                    <a:pt x="7" y="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9" name="Freeform 31"/>
            <p:cNvSpPr>
              <a:spLocks/>
            </p:cNvSpPr>
            <p:nvPr/>
          </p:nvSpPr>
          <p:spPr bwMode="auto">
            <a:xfrm>
              <a:off x="2480" y="3182"/>
              <a:ext cx="66" cy="116"/>
            </a:xfrm>
            <a:custGeom>
              <a:avLst/>
              <a:gdLst>
                <a:gd name="T0" fmla="*/ 66 w 66"/>
                <a:gd name="T1" fmla="*/ 12 h 116"/>
                <a:gd name="T2" fmla="*/ 28 w 66"/>
                <a:gd name="T3" fmla="*/ 116 h 116"/>
                <a:gd name="T4" fmla="*/ 0 w 66"/>
                <a:gd name="T5" fmla="*/ 107 h 116"/>
                <a:gd name="T6" fmla="*/ 35 w 66"/>
                <a:gd name="T7" fmla="*/ 0 h 116"/>
                <a:gd name="T8" fmla="*/ 66 w 66"/>
                <a:gd name="T9" fmla="*/ 12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16"/>
                <a:gd name="T17" fmla="*/ 66 w 66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16">
                  <a:moveTo>
                    <a:pt x="66" y="12"/>
                  </a:moveTo>
                  <a:lnTo>
                    <a:pt x="28" y="116"/>
                  </a:lnTo>
                  <a:lnTo>
                    <a:pt x="0" y="107"/>
                  </a:lnTo>
                  <a:lnTo>
                    <a:pt x="35" y="0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0" name="Freeform 32"/>
            <p:cNvSpPr>
              <a:spLocks/>
            </p:cNvSpPr>
            <p:nvPr/>
          </p:nvSpPr>
          <p:spPr bwMode="auto">
            <a:xfrm>
              <a:off x="2359" y="3142"/>
              <a:ext cx="121" cy="123"/>
            </a:xfrm>
            <a:custGeom>
              <a:avLst/>
              <a:gdLst>
                <a:gd name="T0" fmla="*/ 164 w 51"/>
                <a:gd name="T1" fmla="*/ 118 h 52"/>
                <a:gd name="T2" fmla="*/ 140 w 51"/>
                <a:gd name="T3" fmla="*/ 168 h 52"/>
                <a:gd name="T4" fmla="*/ 12 w 51"/>
                <a:gd name="T5" fmla="*/ 111 h 52"/>
                <a:gd name="T6" fmla="*/ 12 w 51"/>
                <a:gd name="T7" fmla="*/ 106 h 52"/>
                <a:gd name="T8" fmla="*/ 17 w 51"/>
                <a:gd name="T9" fmla="*/ 95 h 52"/>
                <a:gd name="T10" fmla="*/ 90 w 51"/>
                <a:gd name="T11" fmla="*/ 17 h 52"/>
                <a:gd name="T12" fmla="*/ 202 w 51"/>
                <a:gd name="T13" fmla="*/ 21 h 52"/>
                <a:gd name="T14" fmla="*/ 247 w 51"/>
                <a:gd name="T15" fmla="*/ 50 h 52"/>
                <a:gd name="T16" fmla="*/ 282 w 51"/>
                <a:gd name="T17" fmla="*/ 102 h 52"/>
                <a:gd name="T18" fmla="*/ 287 w 51"/>
                <a:gd name="T19" fmla="*/ 151 h 52"/>
                <a:gd name="T20" fmla="*/ 275 w 51"/>
                <a:gd name="T21" fmla="*/ 208 h 52"/>
                <a:gd name="T22" fmla="*/ 242 w 51"/>
                <a:gd name="T23" fmla="*/ 251 h 52"/>
                <a:gd name="T24" fmla="*/ 197 w 51"/>
                <a:gd name="T25" fmla="*/ 279 h 52"/>
                <a:gd name="T26" fmla="*/ 140 w 51"/>
                <a:gd name="T27" fmla="*/ 291 h 52"/>
                <a:gd name="T28" fmla="*/ 90 w 51"/>
                <a:gd name="T29" fmla="*/ 274 h 52"/>
                <a:gd name="T30" fmla="*/ 28 w 51"/>
                <a:gd name="T31" fmla="*/ 234 h 52"/>
                <a:gd name="T32" fmla="*/ 0 w 51"/>
                <a:gd name="T33" fmla="*/ 168 h 52"/>
                <a:gd name="T34" fmla="*/ 74 w 51"/>
                <a:gd name="T35" fmla="*/ 168 h 52"/>
                <a:gd name="T36" fmla="*/ 85 w 51"/>
                <a:gd name="T37" fmla="*/ 201 h 52"/>
                <a:gd name="T38" fmla="*/ 112 w 51"/>
                <a:gd name="T39" fmla="*/ 218 h 52"/>
                <a:gd name="T40" fmla="*/ 168 w 51"/>
                <a:gd name="T41" fmla="*/ 218 h 52"/>
                <a:gd name="T42" fmla="*/ 209 w 51"/>
                <a:gd name="T43" fmla="*/ 173 h 52"/>
                <a:gd name="T44" fmla="*/ 214 w 51"/>
                <a:gd name="T45" fmla="*/ 111 h 52"/>
                <a:gd name="T46" fmla="*/ 180 w 51"/>
                <a:gd name="T47" fmla="*/ 73 h 52"/>
                <a:gd name="T48" fmla="*/ 130 w 51"/>
                <a:gd name="T49" fmla="*/ 66 h 52"/>
                <a:gd name="T50" fmla="*/ 95 w 51"/>
                <a:gd name="T51" fmla="*/ 90 h 52"/>
                <a:gd name="T52" fmla="*/ 164 w 51"/>
                <a:gd name="T53" fmla="*/ 118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"/>
                <a:gd name="T82" fmla="*/ 0 h 52"/>
                <a:gd name="T83" fmla="*/ 51 w 51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" h="52">
                  <a:moveTo>
                    <a:pt x="29" y="21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9"/>
                    <a:pt x="2" y="18"/>
                    <a:pt x="3" y="17"/>
                  </a:cubicBezTo>
                  <a:cubicBezTo>
                    <a:pt x="6" y="10"/>
                    <a:pt x="10" y="5"/>
                    <a:pt x="16" y="3"/>
                  </a:cubicBezTo>
                  <a:cubicBezTo>
                    <a:pt x="22" y="0"/>
                    <a:pt x="28" y="1"/>
                    <a:pt x="36" y="4"/>
                  </a:cubicBezTo>
                  <a:cubicBezTo>
                    <a:pt x="39" y="5"/>
                    <a:pt x="42" y="7"/>
                    <a:pt x="44" y="9"/>
                  </a:cubicBezTo>
                  <a:cubicBezTo>
                    <a:pt x="47" y="12"/>
                    <a:pt x="48" y="14"/>
                    <a:pt x="50" y="18"/>
                  </a:cubicBezTo>
                  <a:cubicBezTo>
                    <a:pt x="51" y="21"/>
                    <a:pt x="51" y="24"/>
                    <a:pt x="51" y="27"/>
                  </a:cubicBezTo>
                  <a:cubicBezTo>
                    <a:pt x="51" y="30"/>
                    <a:pt x="50" y="34"/>
                    <a:pt x="49" y="37"/>
                  </a:cubicBezTo>
                  <a:cubicBezTo>
                    <a:pt x="47" y="40"/>
                    <a:pt x="46" y="43"/>
                    <a:pt x="43" y="45"/>
                  </a:cubicBezTo>
                  <a:cubicBezTo>
                    <a:pt x="41" y="47"/>
                    <a:pt x="38" y="49"/>
                    <a:pt x="35" y="50"/>
                  </a:cubicBezTo>
                  <a:cubicBezTo>
                    <a:pt x="32" y="51"/>
                    <a:pt x="29" y="52"/>
                    <a:pt x="25" y="52"/>
                  </a:cubicBezTo>
                  <a:cubicBezTo>
                    <a:pt x="22" y="51"/>
                    <a:pt x="19" y="51"/>
                    <a:pt x="16" y="49"/>
                  </a:cubicBezTo>
                  <a:cubicBezTo>
                    <a:pt x="11" y="47"/>
                    <a:pt x="8" y="45"/>
                    <a:pt x="5" y="42"/>
                  </a:cubicBezTo>
                  <a:cubicBezTo>
                    <a:pt x="3" y="38"/>
                    <a:pt x="1" y="35"/>
                    <a:pt x="0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2"/>
                    <a:pt x="14" y="34"/>
                    <a:pt x="15" y="36"/>
                  </a:cubicBezTo>
                  <a:cubicBezTo>
                    <a:pt x="17" y="37"/>
                    <a:pt x="18" y="38"/>
                    <a:pt x="20" y="39"/>
                  </a:cubicBezTo>
                  <a:cubicBezTo>
                    <a:pt x="24" y="41"/>
                    <a:pt x="27" y="41"/>
                    <a:pt x="30" y="39"/>
                  </a:cubicBezTo>
                  <a:cubicBezTo>
                    <a:pt x="33" y="38"/>
                    <a:pt x="35" y="35"/>
                    <a:pt x="37" y="31"/>
                  </a:cubicBezTo>
                  <a:cubicBezTo>
                    <a:pt x="39" y="27"/>
                    <a:pt x="39" y="23"/>
                    <a:pt x="38" y="20"/>
                  </a:cubicBezTo>
                  <a:cubicBezTo>
                    <a:pt x="37" y="17"/>
                    <a:pt x="35" y="14"/>
                    <a:pt x="32" y="13"/>
                  </a:cubicBezTo>
                  <a:cubicBezTo>
                    <a:pt x="29" y="11"/>
                    <a:pt x="26" y="11"/>
                    <a:pt x="23" y="12"/>
                  </a:cubicBezTo>
                  <a:cubicBezTo>
                    <a:pt x="21" y="12"/>
                    <a:pt x="18" y="14"/>
                    <a:pt x="17" y="16"/>
                  </a:cubicBezTo>
                  <a:lnTo>
                    <a:pt x="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1" name="Freeform 33"/>
            <p:cNvSpPr>
              <a:spLocks/>
            </p:cNvSpPr>
            <p:nvPr/>
          </p:nvSpPr>
          <p:spPr bwMode="auto">
            <a:xfrm>
              <a:off x="2258" y="3085"/>
              <a:ext cx="115" cy="133"/>
            </a:xfrm>
            <a:custGeom>
              <a:avLst/>
              <a:gdLst>
                <a:gd name="T0" fmla="*/ 115 w 115"/>
                <a:gd name="T1" fmla="*/ 36 h 133"/>
                <a:gd name="T2" fmla="*/ 59 w 115"/>
                <a:gd name="T3" fmla="*/ 133 h 133"/>
                <a:gd name="T4" fmla="*/ 0 w 115"/>
                <a:gd name="T5" fmla="*/ 100 h 133"/>
                <a:gd name="T6" fmla="*/ 11 w 115"/>
                <a:gd name="T7" fmla="*/ 76 h 133"/>
                <a:gd name="T8" fmla="*/ 47 w 115"/>
                <a:gd name="T9" fmla="*/ 97 h 133"/>
                <a:gd name="T10" fmla="*/ 56 w 115"/>
                <a:gd name="T11" fmla="*/ 81 h 133"/>
                <a:gd name="T12" fmla="*/ 23 w 115"/>
                <a:gd name="T13" fmla="*/ 62 h 133"/>
                <a:gd name="T14" fmla="*/ 35 w 115"/>
                <a:gd name="T15" fmla="*/ 41 h 133"/>
                <a:gd name="T16" fmla="*/ 68 w 115"/>
                <a:gd name="T17" fmla="*/ 59 h 133"/>
                <a:gd name="T18" fmla="*/ 78 w 115"/>
                <a:gd name="T19" fmla="*/ 43 h 133"/>
                <a:gd name="T20" fmla="*/ 42 w 115"/>
                <a:gd name="T21" fmla="*/ 24 h 133"/>
                <a:gd name="T22" fmla="*/ 56 w 115"/>
                <a:gd name="T23" fmla="*/ 0 h 133"/>
                <a:gd name="T24" fmla="*/ 115 w 115"/>
                <a:gd name="T25" fmla="*/ 36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33"/>
                <a:gd name="T41" fmla="*/ 115 w 115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33">
                  <a:moveTo>
                    <a:pt x="115" y="36"/>
                  </a:moveTo>
                  <a:lnTo>
                    <a:pt x="59" y="133"/>
                  </a:lnTo>
                  <a:lnTo>
                    <a:pt x="0" y="100"/>
                  </a:lnTo>
                  <a:lnTo>
                    <a:pt x="11" y="76"/>
                  </a:lnTo>
                  <a:lnTo>
                    <a:pt x="47" y="97"/>
                  </a:lnTo>
                  <a:lnTo>
                    <a:pt x="56" y="81"/>
                  </a:lnTo>
                  <a:lnTo>
                    <a:pt x="23" y="62"/>
                  </a:lnTo>
                  <a:lnTo>
                    <a:pt x="35" y="41"/>
                  </a:lnTo>
                  <a:lnTo>
                    <a:pt x="68" y="59"/>
                  </a:lnTo>
                  <a:lnTo>
                    <a:pt x="78" y="43"/>
                  </a:lnTo>
                  <a:lnTo>
                    <a:pt x="42" y="24"/>
                  </a:lnTo>
                  <a:lnTo>
                    <a:pt x="56" y="0"/>
                  </a:lnTo>
                  <a:lnTo>
                    <a:pt x="115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2" name="Freeform 34"/>
            <p:cNvSpPr>
              <a:spLocks/>
            </p:cNvSpPr>
            <p:nvPr/>
          </p:nvSpPr>
          <p:spPr bwMode="auto">
            <a:xfrm>
              <a:off x="2142" y="3012"/>
              <a:ext cx="153" cy="156"/>
            </a:xfrm>
            <a:custGeom>
              <a:avLst/>
              <a:gdLst>
                <a:gd name="T0" fmla="*/ 360 w 65"/>
                <a:gd name="T1" fmla="*/ 151 h 66"/>
                <a:gd name="T2" fmla="*/ 205 w 65"/>
                <a:gd name="T3" fmla="*/ 369 h 66"/>
                <a:gd name="T4" fmla="*/ 151 w 65"/>
                <a:gd name="T5" fmla="*/ 324 h 66"/>
                <a:gd name="T6" fmla="*/ 151 w 65"/>
                <a:gd name="T7" fmla="*/ 156 h 66"/>
                <a:gd name="T8" fmla="*/ 151 w 65"/>
                <a:gd name="T9" fmla="*/ 139 h 66"/>
                <a:gd name="T10" fmla="*/ 155 w 65"/>
                <a:gd name="T11" fmla="*/ 106 h 66"/>
                <a:gd name="T12" fmla="*/ 144 w 65"/>
                <a:gd name="T13" fmla="*/ 128 h 66"/>
                <a:gd name="T14" fmla="*/ 127 w 65"/>
                <a:gd name="T15" fmla="*/ 151 h 66"/>
                <a:gd name="T16" fmla="*/ 56 w 65"/>
                <a:gd name="T17" fmla="*/ 258 h 66"/>
                <a:gd name="T18" fmla="*/ 0 w 65"/>
                <a:gd name="T19" fmla="*/ 217 h 66"/>
                <a:gd name="T20" fmla="*/ 151 w 65"/>
                <a:gd name="T21" fmla="*/ 0 h 66"/>
                <a:gd name="T22" fmla="*/ 205 w 65"/>
                <a:gd name="T23" fmla="*/ 40 h 66"/>
                <a:gd name="T24" fmla="*/ 209 w 65"/>
                <a:gd name="T25" fmla="*/ 213 h 66"/>
                <a:gd name="T26" fmla="*/ 205 w 65"/>
                <a:gd name="T27" fmla="*/ 229 h 66"/>
                <a:gd name="T28" fmla="*/ 200 w 65"/>
                <a:gd name="T29" fmla="*/ 262 h 66"/>
                <a:gd name="T30" fmla="*/ 217 w 65"/>
                <a:gd name="T31" fmla="*/ 234 h 66"/>
                <a:gd name="T32" fmla="*/ 228 w 65"/>
                <a:gd name="T33" fmla="*/ 217 h 66"/>
                <a:gd name="T34" fmla="*/ 304 w 65"/>
                <a:gd name="T35" fmla="*/ 111 h 66"/>
                <a:gd name="T36" fmla="*/ 360 w 65"/>
                <a:gd name="T37" fmla="*/ 151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66"/>
                <a:gd name="T59" fmla="*/ 65 w 65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66">
                  <a:moveTo>
                    <a:pt x="65" y="27"/>
                  </a:moveTo>
                  <a:cubicBezTo>
                    <a:pt x="37" y="66"/>
                    <a:pt x="37" y="66"/>
                    <a:pt x="37" y="6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6"/>
                    <a:pt x="27" y="25"/>
                  </a:cubicBezTo>
                  <a:cubicBezTo>
                    <a:pt x="28" y="23"/>
                    <a:pt x="28" y="21"/>
                    <a:pt x="28" y="19"/>
                  </a:cubicBezTo>
                  <a:cubicBezTo>
                    <a:pt x="27" y="20"/>
                    <a:pt x="26" y="22"/>
                    <a:pt x="26" y="23"/>
                  </a:cubicBezTo>
                  <a:cubicBezTo>
                    <a:pt x="25" y="25"/>
                    <a:pt x="24" y="26"/>
                    <a:pt x="23" y="27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9"/>
                    <a:pt x="37" y="41"/>
                  </a:cubicBezTo>
                  <a:cubicBezTo>
                    <a:pt x="37" y="43"/>
                    <a:pt x="37" y="45"/>
                    <a:pt x="36" y="47"/>
                  </a:cubicBezTo>
                  <a:cubicBezTo>
                    <a:pt x="37" y="45"/>
                    <a:pt x="38" y="44"/>
                    <a:pt x="39" y="42"/>
                  </a:cubicBezTo>
                  <a:cubicBezTo>
                    <a:pt x="40" y="41"/>
                    <a:pt x="41" y="40"/>
                    <a:pt x="41" y="39"/>
                  </a:cubicBezTo>
                  <a:cubicBezTo>
                    <a:pt x="55" y="20"/>
                    <a:pt x="55" y="20"/>
                    <a:pt x="55" y="20"/>
                  </a:cubicBezTo>
                  <a:lnTo>
                    <a:pt x="6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" name="Freeform 35"/>
            <p:cNvSpPr>
              <a:spLocks/>
            </p:cNvSpPr>
            <p:nvPr/>
          </p:nvSpPr>
          <p:spPr bwMode="auto">
            <a:xfrm>
              <a:off x="2062" y="2965"/>
              <a:ext cx="115" cy="120"/>
            </a:xfrm>
            <a:custGeom>
              <a:avLst/>
              <a:gdLst>
                <a:gd name="T0" fmla="*/ 115 w 115"/>
                <a:gd name="T1" fmla="*/ 21 h 120"/>
                <a:gd name="T2" fmla="*/ 59 w 115"/>
                <a:gd name="T3" fmla="*/ 85 h 120"/>
                <a:gd name="T4" fmla="*/ 78 w 115"/>
                <a:gd name="T5" fmla="*/ 102 h 120"/>
                <a:gd name="T6" fmla="*/ 59 w 115"/>
                <a:gd name="T7" fmla="*/ 120 h 120"/>
                <a:gd name="T8" fmla="*/ 0 w 115"/>
                <a:gd name="T9" fmla="*/ 68 h 120"/>
                <a:gd name="T10" fmla="*/ 16 w 115"/>
                <a:gd name="T11" fmla="*/ 47 h 120"/>
                <a:gd name="T12" fmla="*/ 35 w 115"/>
                <a:gd name="T13" fmla="*/ 64 h 120"/>
                <a:gd name="T14" fmla="*/ 92 w 115"/>
                <a:gd name="T15" fmla="*/ 0 h 120"/>
                <a:gd name="T16" fmla="*/ 115 w 115"/>
                <a:gd name="T17" fmla="*/ 21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120"/>
                <a:gd name="T29" fmla="*/ 115 w 115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120">
                  <a:moveTo>
                    <a:pt x="115" y="21"/>
                  </a:moveTo>
                  <a:lnTo>
                    <a:pt x="59" y="85"/>
                  </a:lnTo>
                  <a:lnTo>
                    <a:pt x="78" y="102"/>
                  </a:lnTo>
                  <a:lnTo>
                    <a:pt x="59" y="120"/>
                  </a:lnTo>
                  <a:lnTo>
                    <a:pt x="0" y="68"/>
                  </a:lnTo>
                  <a:lnTo>
                    <a:pt x="16" y="47"/>
                  </a:lnTo>
                  <a:lnTo>
                    <a:pt x="35" y="64"/>
                  </a:lnTo>
                  <a:lnTo>
                    <a:pt x="92" y="0"/>
                  </a:lnTo>
                  <a:lnTo>
                    <a:pt x="11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" name="Freeform 36"/>
            <p:cNvSpPr>
              <a:spLocks/>
            </p:cNvSpPr>
            <p:nvPr/>
          </p:nvSpPr>
          <p:spPr bwMode="auto">
            <a:xfrm>
              <a:off x="1965" y="2861"/>
              <a:ext cx="120" cy="106"/>
            </a:xfrm>
            <a:custGeom>
              <a:avLst/>
              <a:gdLst>
                <a:gd name="T0" fmla="*/ 221 w 51"/>
                <a:gd name="T1" fmla="*/ 144 h 45"/>
                <a:gd name="T2" fmla="*/ 221 w 51"/>
                <a:gd name="T3" fmla="*/ 106 h 45"/>
                <a:gd name="T4" fmla="*/ 205 w 51"/>
                <a:gd name="T5" fmla="*/ 78 h 45"/>
                <a:gd name="T6" fmla="*/ 188 w 51"/>
                <a:gd name="T7" fmla="*/ 61 h 45"/>
                <a:gd name="T8" fmla="*/ 167 w 51"/>
                <a:gd name="T9" fmla="*/ 66 h 45"/>
                <a:gd name="T10" fmla="*/ 155 w 51"/>
                <a:gd name="T11" fmla="*/ 90 h 45"/>
                <a:gd name="T12" fmla="*/ 167 w 51"/>
                <a:gd name="T13" fmla="*/ 122 h 45"/>
                <a:gd name="T14" fmla="*/ 184 w 51"/>
                <a:gd name="T15" fmla="*/ 184 h 45"/>
                <a:gd name="T16" fmla="*/ 160 w 51"/>
                <a:gd name="T17" fmla="*/ 228 h 45"/>
                <a:gd name="T18" fmla="*/ 99 w 51"/>
                <a:gd name="T19" fmla="*/ 250 h 45"/>
                <a:gd name="T20" fmla="*/ 38 w 51"/>
                <a:gd name="T21" fmla="*/ 217 h 45"/>
                <a:gd name="T22" fmla="*/ 12 w 51"/>
                <a:gd name="T23" fmla="*/ 177 h 45"/>
                <a:gd name="T24" fmla="*/ 0 w 51"/>
                <a:gd name="T25" fmla="*/ 139 h 45"/>
                <a:gd name="T26" fmla="*/ 56 w 51"/>
                <a:gd name="T27" fmla="*/ 122 h 45"/>
                <a:gd name="T28" fmla="*/ 61 w 51"/>
                <a:gd name="T29" fmla="*/ 151 h 45"/>
                <a:gd name="T30" fmla="*/ 73 w 51"/>
                <a:gd name="T31" fmla="*/ 172 h 45"/>
                <a:gd name="T32" fmla="*/ 94 w 51"/>
                <a:gd name="T33" fmla="*/ 188 h 45"/>
                <a:gd name="T34" fmla="*/ 111 w 51"/>
                <a:gd name="T35" fmla="*/ 184 h 45"/>
                <a:gd name="T36" fmla="*/ 115 w 51"/>
                <a:gd name="T37" fmla="*/ 167 h 45"/>
                <a:gd name="T38" fmla="*/ 106 w 51"/>
                <a:gd name="T39" fmla="*/ 139 h 45"/>
                <a:gd name="T40" fmla="*/ 106 w 51"/>
                <a:gd name="T41" fmla="*/ 134 h 45"/>
                <a:gd name="T42" fmla="*/ 89 w 51"/>
                <a:gd name="T43" fmla="*/ 73 h 45"/>
                <a:gd name="T44" fmla="*/ 94 w 51"/>
                <a:gd name="T45" fmla="*/ 49 h 45"/>
                <a:gd name="T46" fmla="*/ 115 w 51"/>
                <a:gd name="T47" fmla="*/ 21 h 45"/>
                <a:gd name="T48" fmla="*/ 184 w 51"/>
                <a:gd name="T49" fmla="*/ 0 h 45"/>
                <a:gd name="T50" fmla="*/ 249 w 51"/>
                <a:gd name="T51" fmla="*/ 38 h 45"/>
                <a:gd name="T52" fmla="*/ 278 w 51"/>
                <a:gd name="T53" fmla="*/ 82 h 45"/>
                <a:gd name="T54" fmla="*/ 282 w 51"/>
                <a:gd name="T55" fmla="*/ 134 h 45"/>
                <a:gd name="T56" fmla="*/ 221 w 51"/>
                <a:gd name="T57" fmla="*/ 144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45"/>
                <a:gd name="T89" fmla="*/ 51 w 51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45">
                  <a:moveTo>
                    <a:pt x="40" y="26"/>
                  </a:moveTo>
                  <a:cubicBezTo>
                    <a:pt x="40" y="23"/>
                    <a:pt x="40" y="21"/>
                    <a:pt x="40" y="19"/>
                  </a:cubicBezTo>
                  <a:cubicBezTo>
                    <a:pt x="39" y="17"/>
                    <a:pt x="39" y="15"/>
                    <a:pt x="37" y="14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9" y="13"/>
                    <a:pt x="28" y="15"/>
                    <a:pt x="28" y="16"/>
                  </a:cubicBezTo>
                  <a:cubicBezTo>
                    <a:pt x="28" y="17"/>
                    <a:pt x="29" y="19"/>
                    <a:pt x="30" y="22"/>
                  </a:cubicBezTo>
                  <a:cubicBezTo>
                    <a:pt x="32" y="27"/>
                    <a:pt x="33" y="30"/>
                    <a:pt x="33" y="33"/>
                  </a:cubicBezTo>
                  <a:cubicBezTo>
                    <a:pt x="33" y="36"/>
                    <a:pt x="31" y="38"/>
                    <a:pt x="29" y="41"/>
                  </a:cubicBezTo>
                  <a:cubicBezTo>
                    <a:pt x="25" y="44"/>
                    <a:pt x="22" y="45"/>
                    <a:pt x="18" y="45"/>
                  </a:cubicBezTo>
                  <a:cubicBezTo>
                    <a:pt x="13" y="44"/>
                    <a:pt x="10" y="42"/>
                    <a:pt x="7" y="39"/>
                  </a:cubicBezTo>
                  <a:cubicBezTo>
                    <a:pt x="5" y="37"/>
                    <a:pt x="3" y="35"/>
                    <a:pt x="2" y="32"/>
                  </a:cubicBezTo>
                  <a:cubicBezTo>
                    <a:pt x="1" y="30"/>
                    <a:pt x="1" y="28"/>
                    <a:pt x="0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0" y="26"/>
                    <a:pt x="11" y="27"/>
                  </a:cubicBezTo>
                  <a:cubicBezTo>
                    <a:pt x="11" y="29"/>
                    <a:pt x="12" y="30"/>
                    <a:pt x="13" y="31"/>
                  </a:cubicBezTo>
                  <a:cubicBezTo>
                    <a:pt x="14" y="33"/>
                    <a:pt x="15" y="33"/>
                    <a:pt x="17" y="34"/>
                  </a:cubicBezTo>
                  <a:cubicBezTo>
                    <a:pt x="18" y="34"/>
                    <a:pt x="19" y="34"/>
                    <a:pt x="20" y="33"/>
                  </a:cubicBezTo>
                  <a:cubicBezTo>
                    <a:pt x="21" y="32"/>
                    <a:pt x="21" y="31"/>
                    <a:pt x="21" y="30"/>
                  </a:cubicBezTo>
                  <a:cubicBezTo>
                    <a:pt x="21" y="29"/>
                    <a:pt x="20" y="27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19"/>
                    <a:pt x="15" y="16"/>
                    <a:pt x="16" y="13"/>
                  </a:cubicBezTo>
                  <a:cubicBezTo>
                    <a:pt x="16" y="12"/>
                    <a:pt x="16" y="10"/>
                    <a:pt x="17" y="9"/>
                  </a:cubicBezTo>
                  <a:cubicBezTo>
                    <a:pt x="18" y="7"/>
                    <a:pt x="19" y="6"/>
                    <a:pt x="21" y="4"/>
                  </a:cubicBezTo>
                  <a:cubicBezTo>
                    <a:pt x="24" y="1"/>
                    <a:pt x="29" y="0"/>
                    <a:pt x="33" y="0"/>
                  </a:cubicBezTo>
                  <a:cubicBezTo>
                    <a:pt x="37" y="1"/>
                    <a:pt x="42" y="3"/>
                    <a:pt x="45" y="7"/>
                  </a:cubicBezTo>
                  <a:cubicBezTo>
                    <a:pt x="47" y="10"/>
                    <a:pt x="49" y="12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lnTo>
                    <a:pt x="4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5" name="Freeform 37"/>
            <p:cNvSpPr>
              <a:spLocks/>
            </p:cNvSpPr>
            <p:nvPr/>
          </p:nvSpPr>
          <p:spPr bwMode="auto">
            <a:xfrm>
              <a:off x="1887" y="2795"/>
              <a:ext cx="132" cy="120"/>
            </a:xfrm>
            <a:custGeom>
              <a:avLst/>
              <a:gdLst>
                <a:gd name="T0" fmla="*/ 311 w 56"/>
                <a:gd name="T1" fmla="*/ 56 h 51"/>
                <a:gd name="T2" fmla="*/ 212 w 56"/>
                <a:gd name="T3" fmla="*/ 127 h 51"/>
                <a:gd name="T4" fmla="*/ 151 w 56"/>
                <a:gd name="T5" fmla="*/ 282 h 51"/>
                <a:gd name="T6" fmla="*/ 106 w 56"/>
                <a:gd name="T7" fmla="*/ 216 h 51"/>
                <a:gd name="T8" fmla="*/ 139 w 56"/>
                <a:gd name="T9" fmla="*/ 151 h 51"/>
                <a:gd name="T10" fmla="*/ 139 w 56"/>
                <a:gd name="T11" fmla="*/ 151 h 51"/>
                <a:gd name="T12" fmla="*/ 151 w 56"/>
                <a:gd name="T13" fmla="*/ 127 h 51"/>
                <a:gd name="T14" fmla="*/ 127 w 56"/>
                <a:gd name="T15" fmla="*/ 132 h 51"/>
                <a:gd name="T16" fmla="*/ 127 w 56"/>
                <a:gd name="T17" fmla="*/ 132 h 51"/>
                <a:gd name="T18" fmla="*/ 50 w 56"/>
                <a:gd name="T19" fmla="*/ 151 h 51"/>
                <a:gd name="T20" fmla="*/ 0 w 56"/>
                <a:gd name="T21" fmla="*/ 82 h 51"/>
                <a:gd name="T22" fmla="*/ 172 w 56"/>
                <a:gd name="T23" fmla="*/ 73 h 51"/>
                <a:gd name="T24" fmla="*/ 266 w 56"/>
                <a:gd name="T25" fmla="*/ 0 h 51"/>
                <a:gd name="T26" fmla="*/ 311 w 56"/>
                <a:gd name="T27" fmla="*/ 56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51"/>
                <a:gd name="T44" fmla="*/ 56 w 56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51">
                  <a:moveTo>
                    <a:pt x="56" y="10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5"/>
                    <a:pt x="26" y="24"/>
                    <a:pt x="27" y="23"/>
                  </a:cubicBezTo>
                  <a:cubicBezTo>
                    <a:pt x="26" y="24"/>
                    <a:pt x="25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5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6" name="Freeform 38"/>
            <p:cNvSpPr>
              <a:spLocks/>
            </p:cNvSpPr>
            <p:nvPr/>
          </p:nvSpPr>
          <p:spPr bwMode="auto">
            <a:xfrm>
              <a:off x="1851" y="2708"/>
              <a:ext cx="121" cy="101"/>
            </a:xfrm>
            <a:custGeom>
              <a:avLst/>
              <a:gdLst>
                <a:gd name="T0" fmla="*/ 214 w 51"/>
                <a:gd name="T1" fmla="*/ 155 h 43"/>
                <a:gd name="T2" fmla="*/ 225 w 51"/>
                <a:gd name="T3" fmla="*/ 110 h 43"/>
                <a:gd name="T4" fmla="*/ 214 w 51"/>
                <a:gd name="T5" fmla="*/ 82 h 43"/>
                <a:gd name="T6" fmla="*/ 197 w 51"/>
                <a:gd name="T7" fmla="*/ 66 h 43"/>
                <a:gd name="T8" fmla="*/ 176 w 51"/>
                <a:gd name="T9" fmla="*/ 66 h 43"/>
                <a:gd name="T10" fmla="*/ 157 w 51"/>
                <a:gd name="T11" fmla="*/ 82 h 43"/>
                <a:gd name="T12" fmla="*/ 168 w 51"/>
                <a:gd name="T13" fmla="*/ 122 h 43"/>
                <a:gd name="T14" fmla="*/ 176 w 51"/>
                <a:gd name="T15" fmla="*/ 183 h 43"/>
                <a:gd name="T16" fmla="*/ 140 w 51"/>
                <a:gd name="T17" fmla="*/ 221 h 43"/>
                <a:gd name="T18" fmla="*/ 74 w 51"/>
                <a:gd name="T19" fmla="*/ 233 h 43"/>
                <a:gd name="T20" fmla="*/ 17 w 51"/>
                <a:gd name="T21" fmla="*/ 188 h 43"/>
                <a:gd name="T22" fmla="*/ 0 w 51"/>
                <a:gd name="T23" fmla="*/ 148 h 43"/>
                <a:gd name="T24" fmla="*/ 0 w 51"/>
                <a:gd name="T25" fmla="*/ 110 h 43"/>
                <a:gd name="T26" fmla="*/ 57 w 51"/>
                <a:gd name="T27" fmla="*/ 106 h 43"/>
                <a:gd name="T28" fmla="*/ 57 w 51"/>
                <a:gd name="T29" fmla="*/ 132 h 43"/>
                <a:gd name="T30" fmla="*/ 62 w 51"/>
                <a:gd name="T31" fmla="*/ 155 h 43"/>
                <a:gd name="T32" fmla="*/ 78 w 51"/>
                <a:gd name="T33" fmla="*/ 171 h 43"/>
                <a:gd name="T34" fmla="*/ 95 w 51"/>
                <a:gd name="T35" fmla="*/ 171 h 43"/>
                <a:gd name="T36" fmla="*/ 107 w 51"/>
                <a:gd name="T37" fmla="*/ 155 h 43"/>
                <a:gd name="T38" fmla="*/ 102 w 51"/>
                <a:gd name="T39" fmla="*/ 127 h 43"/>
                <a:gd name="T40" fmla="*/ 102 w 51"/>
                <a:gd name="T41" fmla="*/ 122 h 43"/>
                <a:gd name="T42" fmla="*/ 95 w 51"/>
                <a:gd name="T43" fmla="*/ 61 h 43"/>
                <a:gd name="T44" fmla="*/ 107 w 51"/>
                <a:gd name="T45" fmla="*/ 38 h 43"/>
                <a:gd name="T46" fmla="*/ 130 w 51"/>
                <a:gd name="T47" fmla="*/ 16 h 43"/>
                <a:gd name="T48" fmla="*/ 202 w 51"/>
                <a:gd name="T49" fmla="*/ 5 h 43"/>
                <a:gd name="T50" fmla="*/ 266 w 51"/>
                <a:gd name="T51" fmla="*/ 54 h 43"/>
                <a:gd name="T52" fmla="*/ 282 w 51"/>
                <a:gd name="T53" fmla="*/ 99 h 43"/>
                <a:gd name="T54" fmla="*/ 282 w 51"/>
                <a:gd name="T55" fmla="*/ 155 h 43"/>
                <a:gd name="T56" fmla="*/ 214 w 51"/>
                <a:gd name="T57" fmla="*/ 155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43"/>
                <a:gd name="T89" fmla="*/ 51 w 51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43">
                  <a:moveTo>
                    <a:pt x="38" y="28"/>
                  </a:moveTo>
                  <a:cubicBezTo>
                    <a:pt x="39" y="25"/>
                    <a:pt x="40" y="22"/>
                    <a:pt x="40" y="20"/>
                  </a:cubicBezTo>
                  <a:cubicBezTo>
                    <a:pt x="40" y="18"/>
                    <a:pt x="39" y="16"/>
                    <a:pt x="38" y="15"/>
                  </a:cubicBezTo>
                  <a:cubicBezTo>
                    <a:pt x="37" y="13"/>
                    <a:pt x="36" y="12"/>
                    <a:pt x="35" y="12"/>
                  </a:cubicBezTo>
                  <a:cubicBezTo>
                    <a:pt x="33" y="11"/>
                    <a:pt x="32" y="12"/>
                    <a:pt x="31" y="12"/>
                  </a:cubicBezTo>
                  <a:cubicBezTo>
                    <a:pt x="29" y="13"/>
                    <a:pt x="29" y="14"/>
                    <a:pt x="28" y="15"/>
                  </a:cubicBezTo>
                  <a:cubicBezTo>
                    <a:pt x="28" y="17"/>
                    <a:pt x="29" y="19"/>
                    <a:pt x="30" y="22"/>
                  </a:cubicBezTo>
                  <a:cubicBezTo>
                    <a:pt x="31" y="27"/>
                    <a:pt x="31" y="31"/>
                    <a:pt x="31" y="33"/>
                  </a:cubicBezTo>
                  <a:cubicBezTo>
                    <a:pt x="30" y="36"/>
                    <a:pt x="28" y="38"/>
                    <a:pt x="25" y="40"/>
                  </a:cubicBezTo>
                  <a:cubicBezTo>
                    <a:pt x="21" y="42"/>
                    <a:pt x="17" y="43"/>
                    <a:pt x="13" y="42"/>
                  </a:cubicBezTo>
                  <a:cubicBezTo>
                    <a:pt x="9" y="41"/>
                    <a:pt x="6" y="38"/>
                    <a:pt x="3" y="34"/>
                  </a:cubicBezTo>
                  <a:cubicBezTo>
                    <a:pt x="2" y="32"/>
                    <a:pt x="1" y="30"/>
                    <a:pt x="0" y="27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1"/>
                    <a:pt x="9" y="22"/>
                    <a:pt x="10" y="24"/>
                  </a:cubicBezTo>
                  <a:cubicBezTo>
                    <a:pt x="10" y="26"/>
                    <a:pt x="10" y="27"/>
                    <a:pt x="11" y="28"/>
                  </a:cubicBezTo>
                  <a:cubicBezTo>
                    <a:pt x="12" y="30"/>
                    <a:pt x="13" y="31"/>
                    <a:pt x="14" y="31"/>
                  </a:cubicBezTo>
                  <a:cubicBezTo>
                    <a:pt x="15" y="31"/>
                    <a:pt x="16" y="31"/>
                    <a:pt x="17" y="31"/>
                  </a:cubicBezTo>
                  <a:cubicBezTo>
                    <a:pt x="18" y="30"/>
                    <a:pt x="19" y="29"/>
                    <a:pt x="19" y="28"/>
                  </a:cubicBezTo>
                  <a:cubicBezTo>
                    <a:pt x="19" y="27"/>
                    <a:pt x="19" y="25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17"/>
                    <a:pt x="16" y="13"/>
                    <a:pt x="17" y="11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5"/>
                    <a:pt x="21" y="4"/>
                    <a:pt x="23" y="3"/>
                  </a:cubicBezTo>
                  <a:cubicBezTo>
                    <a:pt x="27" y="0"/>
                    <a:pt x="32" y="0"/>
                    <a:pt x="36" y="1"/>
                  </a:cubicBezTo>
                  <a:cubicBezTo>
                    <a:pt x="40" y="2"/>
                    <a:pt x="44" y="5"/>
                    <a:pt x="47" y="10"/>
                  </a:cubicBezTo>
                  <a:cubicBezTo>
                    <a:pt x="49" y="12"/>
                    <a:pt x="50" y="15"/>
                    <a:pt x="50" y="18"/>
                  </a:cubicBezTo>
                  <a:cubicBezTo>
                    <a:pt x="51" y="21"/>
                    <a:pt x="50" y="24"/>
                    <a:pt x="50" y="28"/>
                  </a:cubicBezTo>
                  <a:lnTo>
                    <a:pt x="3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7" name="Freeform 39"/>
            <p:cNvSpPr>
              <a:spLocks/>
            </p:cNvSpPr>
            <p:nvPr/>
          </p:nvSpPr>
          <p:spPr bwMode="auto">
            <a:xfrm>
              <a:off x="1797" y="2639"/>
              <a:ext cx="125" cy="99"/>
            </a:xfrm>
            <a:custGeom>
              <a:avLst/>
              <a:gdLst>
                <a:gd name="T0" fmla="*/ 125 w 125"/>
                <a:gd name="T1" fmla="*/ 26 h 99"/>
                <a:gd name="T2" fmla="*/ 47 w 125"/>
                <a:gd name="T3" fmla="*/ 66 h 99"/>
                <a:gd name="T4" fmla="*/ 59 w 125"/>
                <a:gd name="T5" fmla="*/ 87 h 99"/>
                <a:gd name="T6" fmla="*/ 36 w 125"/>
                <a:gd name="T7" fmla="*/ 99 h 99"/>
                <a:gd name="T8" fmla="*/ 0 w 125"/>
                <a:gd name="T9" fmla="*/ 28 h 99"/>
                <a:gd name="T10" fmla="*/ 24 w 125"/>
                <a:gd name="T11" fmla="*/ 17 h 99"/>
                <a:gd name="T12" fmla="*/ 36 w 125"/>
                <a:gd name="T13" fmla="*/ 38 h 99"/>
                <a:gd name="T14" fmla="*/ 111 w 125"/>
                <a:gd name="T15" fmla="*/ 0 h 99"/>
                <a:gd name="T16" fmla="*/ 125 w 125"/>
                <a:gd name="T17" fmla="*/ 26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99"/>
                <a:gd name="T29" fmla="*/ 125 w 125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99">
                  <a:moveTo>
                    <a:pt x="125" y="26"/>
                  </a:moveTo>
                  <a:lnTo>
                    <a:pt x="47" y="66"/>
                  </a:lnTo>
                  <a:lnTo>
                    <a:pt x="59" y="87"/>
                  </a:lnTo>
                  <a:lnTo>
                    <a:pt x="36" y="99"/>
                  </a:lnTo>
                  <a:lnTo>
                    <a:pt x="0" y="28"/>
                  </a:lnTo>
                  <a:lnTo>
                    <a:pt x="24" y="17"/>
                  </a:lnTo>
                  <a:lnTo>
                    <a:pt x="36" y="38"/>
                  </a:lnTo>
                  <a:lnTo>
                    <a:pt x="111" y="0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" name="Freeform 40"/>
            <p:cNvSpPr>
              <a:spLocks/>
            </p:cNvSpPr>
            <p:nvPr/>
          </p:nvSpPr>
          <p:spPr bwMode="auto">
            <a:xfrm>
              <a:off x="1762" y="2540"/>
              <a:ext cx="127" cy="106"/>
            </a:xfrm>
            <a:custGeom>
              <a:avLst/>
              <a:gdLst>
                <a:gd name="T0" fmla="*/ 127 w 127"/>
                <a:gd name="T1" fmla="*/ 61 h 106"/>
                <a:gd name="T2" fmla="*/ 26 w 127"/>
                <a:gd name="T3" fmla="*/ 106 h 106"/>
                <a:gd name="T4" fmla="*/ 0 w 127"/>
                <a:gd name="T5" fmla="*/ 42 h 106"/>
                <a:gd name="T6" fmla="*/ 21 w 127"/>
                <a:gd name="T7" fmla="*/ 33 h 106"/>
                <a:gd name="T8" fmla="*/ 35 w 127"/>
                <a:gd name="T9" fmla="*/ 68 h 106"/>
                <a:gd name="T10" fmla="*/ 54 w 127"/>
                <a:gd name="T11" fmla="*/ 61 h 106"/>
                <a:gd name="T12" fmla="*/ 40 w 127"/>
                <a:gd name="T13" fmla="*/ 26 h 106"/>
                <a:gd name="T14" fmla="*/ 63 w 127"/>
                <a:gd name="T15" fmla="*/ 19 h 106"/>
                <a:gd name="T16" fmla="*/ 75 w 127"/>
                <a:gd name="T17" fmla="*/ 52 h 106"/>
                <a:gd name="T18" fmla="*/ 94 w 127"/>
                <a:gd name="T19" fmla="*/ 45 h 106"/>
                <a:gd name="T20" fmla="*/ 80 w 127"/>
                <a:gd name="T21" fmla="*/ 9 h 106"/>
                <a:gd name="T22" fmla="*/ 101 w 127"/>
                <a:gd name="T23" fmla="*/ 0 h 106"/>
                <a:gd name="T24" fmla="*/ 127 w 127"/>
                <a:gd name="T25" fmla="*/ 61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6"/>
                <a:gd name="T41" fmla="*/ 127 w 127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6">
                  <a:moveTo>
                    <a:pt x="127" y="61"/>
                  </a:moveTo>
                  <a:lnTo>
                    <a:pt x="26" y="106"/>
                  </a:lnTo>
                  <a:lnTo>
                    <a:pt x="0" y="42"/>
                  </a:lnTo>
                  <a:lnTo>
                    <a:pt x="21" y="33"/>
                  </a:lnTo>
                  <a:lnTo>
                    <a:pt x="35" y="68"/>
                  </a:lnTo>
                  <a:lnTo>
                    <a:pt x="54" y="61"/>
                  </a:lnTo>
                  <a:lnTo>
                    <a:pt x="40" y="26"/>
                  </a:lnTo>
                  <a:lnTo>
                    <a:pt x="63" y="19"/>
                  </a:lnTo>
                  <a:lnTo>
                    <a:pt x="75" y="52"/>
                  </a:lnTo>
                  <a:lnTo>
                    <a:pt x="94" y="45"/>
                  </a:lnTo>
                  <a:lnTo>
                    <a:pt x="80" y="9"/>
                  </a:lnTo>
                  <a:lnTo>
                    <a:pt x="101" y="0"/>
                  </a:lnTo>
                  <a:lnTo>
                    <a:pt x="12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" name="Freeform 41"/>
            <p:cNvSpPr>
              <a:spLocks/>
            </p:cNvSpPr>
            <p:nvPr/>
          </p:nvSpPr>
          <p:spPr bwMode="auto">
            <a:xfrm>
              <a:off x="1717" y="2396"/>
              <a:ext cx="142" cy="146"/>
            </a:xfrm>
            <a:custGeom>
              <a:avLst/>
              <a:gdLst>
                <a:gd name="T0" fmla="*/ 246 w 60"/>
                <a:gd name="T1" fmla="*/ 0 h 62"/>
                <a:gd name="T2" fmla="*/ 263 w 60"/>
                <a:gd name="T3" fmla="*/ 66 h 62"/>
                <a:gd name="T4" fmla="*/ 156 w 60"/>
                <a:gd name="T5" fmla="*/ 111 h 62"/>
                <a:gd name="T6" fmla="*/ 135 w 60"/>
                <a:gd name="T7" fmla="*/ 122 h 62"/>
                <a:gd name="T8" fmla="*/ 102 w 60"/>
                <a:gd name="T9" fmla="*/ 134 h 62"/>
                <a:gd name="T10" fmla="*/ 147 w 60"/>
                <a:gd name="T11" fmla="*/ 134 h 62"/>
                <a:gd name="T12" fmla="*/ 156 w 60"/>
                <a:gd name="T13" fmla="*/ 134 h 62"/>
                <a:gd name="T14" fmla="*/ 286 w 60"/>
                <a:gd name="T15" fmla="*/ 134 h 62"/>
                <a:gd name="T16" fmla="*/ 296 w 60"/>
                <a:gd name="T17" fmla="*/ 177 h 62"/>
                <a:gd name="T18" fmla="*/ 189 w 60"/>
                <a:gd name="T19" fmla="*/ 250 h 62"/>
                <a:gd name="T20" fmla="*/ 180 w 60"/>
                <a:gd name="T21" fmla="*/ 250 h 62"/>
                <a:gd name="T22" fmla="*/ 147 w 60"/>
                <a:gd name="T23" fmla="*/ 271 h 62"/>
                <a:gd name="T24" fmla="*/ 173 w 60"/>
                <a:gd name="T25" fmla="*/ 266 h 62"/>
                <a:gd name="T26" fmla="*/ 201 w 60"/>
                <a:gd name="T27" fmla="*/ 261 h 62"/>
                <a:gd name="T28" fmla="*/ 320 w 60"/>
                <a:gd name="T29" fmla="*/ 245 h 62"/>
                <a:gd name="T30" fmla="*/ 336 w 60"/>
                <a:gd name="T31" fmla="*/ 311 h 62"/>
                <a:gd name="T32" fmla="*/ 66 w 60"/>
                <a:gd name="T33" fmla="*/ 344 h 62"/>
                <a:gd name="T34" fmla="*/ 50 w 60"/>
                <a:gd name="T35" fmla="*/ 278 h 62"/>
                <a:gd name="T36" fmla="*/ 168 w 60"/>
                <a:gd name="T37" fmla="*/ 200 h 62"/>
                <a:gd name="T38" fmla="*/ 173 w 60"/>
                <a:gd name="T39" fmla="*/ 200 h 62"/>
                <a:gd name="T40" fmla="*/ 201 w 60"/>
                <a:gd name="T41" fmla="*/ 184 h 62"/>
                <a:gd name="T42" fmla="*/ 185 w 60"/>
                <a:gd name="T43" fmla="*/ 184 h 62"/>
                <a:gd name="T44" fmla="*/ 163 w 60"/>
                <a:gd name="T45" fmla="*/ 184 h 62"/>
                <a:gd name="T46" fmla="*/ 21 w 60"/>
                <a:gd name="T47" fmla="*/ 184 h 62"/>
                <a:gd name="T48" fmla="*/ 0 w 60"/>
                <a:gd name="T49" fmla="*/ 115 h 62"/>
                <a:gd name="T50" fmla="*/ 246 w 60"/>
                <a:gd name="T51" fmla="*/ 0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62"/>
                <a:gd name="T80" fmla="*/ 60 w 60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62">
                  <a:moveTo>
                    <a:pt x="44" y="0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1"/>
                    <a:pt x="25" y="22"/>
                    <a:pt x="24" y="22"/>
                  </a:cubicBezTo>
                  <a:cubicBezTo>
                    <a:pt x="22" y="23"/>
                    <a:pt x="20" y="24"/>
                    <a:pt x="18" y="24"/>
                  </a:cubicBezTo>
                  <a:cubicBezTo>
                    <a:pt x="20" y="24"/>
                    <a:pt x="23" y="24"/>
                    <a:pt x="26" y="24"/>
                  </a:cubicBezTo>
                  <a:cubicBezTo>
                    <a:pt x="27" y="24"/>
                    <a:pt x="27" y="24"/>
                    <a:pt x="2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2" y="45"/>
                  </a:cubicBezTo>
                  <a:cubicBezTo>
                    <a:pt x="30" y="47"/>
                    <a:pt x="27" y="48"/>
                    <a:pt x="26" y="49"/>
                  </a:cubicBezTo>
                  <a:cubicBezTo>
                    <a:pt x="27" y="49"/>
                    <a:pt x="29" y="48"/>
                    <a:pt x="31" y="48"/>
                  </a:cubicBezTo>
                  <a:cubicBezTo>
                    <a:pt x="33" y="48"/>
                    <a:pt x="34" y="48"/>
                    <a:pt x="36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3" y="34"/>
                    <a:pt x="35" y="33"/>
                    <a:pt x="36" y="33"/>
                  </a:cubicBezTo>
                  <a:cubicBezTo>
                    <a:pt x="35" y="33"/>
                    <a:pt x="34" y="33"/>
                    <a:pt x="33" y="33"/>
                  </a:cubicBezTo>
                  <a:cubicBezTo>
                    <a:pt x="32" y="33"/>
                    <a:pt x="31" y="33"/>
                    <a:pt x="2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0" name="Freeform 42"/>
            <p:cNvSpPr>
              <a:spLocks/>
            </p:cNvSpPr>
            <p:nvPr/>
          </p:nvSpPr>
          <p:spPr bwMode="auto">
            <a:xfrm>
              <a:off x="1698" y="2311"/>
              <a:ext cx="120" cy="87"/>
            </a:xfrm>
            <a:custGeom>
              <a:avLst/>
              <a:gdLst>
                <a:gd name="T0" fmla="*/ 200 w 51"/>
                <a:gd name="T1" fmla="*/ 167 h 37"/>
                <a:gd name="T2" fmla="*/ 216 w 51"/>
                <a:gd name="T3" fmla="*/ 132 h 37"/>
                <a:gd name="T4" fmla="*/ 221 w 51"/>
                <a:gd name="T5" fmla="*/ 99 h 37"/>
                <a:gd name="T6" fmla="*/ 209 w 51"/>
                <a:gd name="T7" fmla="*/ 78 h 37"/>
                <a:gd name="T8" fmla="*/ 188 w 51"/>
                <a:gd name="T9" fmla="*/ 73 h 37"/>
                <a:gd name="T10" fmla="*/ 172 w 51"/>
                <a:gd name="T11" fmla="*/ 82 h 37"/>
                <a:gd name="T12" fmla="*/ 160 w 51"/>
                <a:gd name="T13" fmla="*/ 122 h 37"/>
                <a:gd name="T14" fmla="*/ 144 w 51"/>
                <a:gd name="T15" fmla="*/ 176 h 37"/>
                <a:gd name="T16" fmla="*/ 106 w 51"/>
                <a:gd name="T17" fmla="*/ 205 h 37"/>
                <a:gd name="T18" fmla="*/ 38 w 51"/>
                <a:gd name="T19" fmla="*/ 188 h 37"/>
                <a:gd name="T20" fmla="*/ 5 w 51"/>
                <a:gd name="T21" fmla="*/ 127 h 37"/>
                <a:gd name="T22" fmla="*/ 0 w 51"/>
                <a:gd name="T23" fmla="*/ 89 h 37"/>
                <a:gd name="T24" fmla="*/ 12 w 51"/>
                <a:gd name="T25" fmla="*/ 45 h 37"/>
                <a:gd name="T26" fmla="*/ 66 w 51"/>
                <a:gd name="T27" fmla="*/ 61 h 37"/>
                <a:gd name="T28" fmla="*/ 56 w 51"/>
                <a:gd name="T29" fmla="*/ 89 h 37"/>
                <a:gd name="T30" fmla="*/ 56 w 51"/>
                <a:gd name="T31" fmla="*/ 111 h 37"/>
                <a:gd name="T32" fmla="*/ 66 w 51"/>
                <a:gd name="T33" fmla="*/ 132 h 37"/>
                <a:gd name="T34" fmla="*/ 82 w 51"/>
                <a:gd name="T35" fmla="*/ 139 h 37"/>
                <a:gd name="T36" fmla="*/ 94 w 51"/>
                <a:gd name="T37" fmla="*/ 127 h 37"/>
                <a:gd name="T38" fmla="*/ 106 w 51"/>
                <a:gd name="T39" fmla="*/ 99 h 37"/>
                <a:gd name="T40" fmla="*/ 106 w 51"/>
                <a:gd name="T41" fmla="*/ 94 h 37"/>
                <a:gd name="T42" fmla="*/ 122 w 51"/>
                <a:gd name="T43" fmla="*/ 33 h 37"/>
                <a:gd name="T44" fmla="*/ 139 w 51"/>
                <a:gd name="T45" fmla="*/ 16 h 37"/>
                <a:gd name="T46" fmla="*/ 167 w 51"/>
                <a:gd name="T47" fmla="*/ 5 h 37"/>
                <a:gd name="T48" fmla="*/ 238 w 51"/>
                <a:gd name="T49" fmla="*/ 21 h 37"/>
                <a:gd name="T50" fmla="*/ 278 w 51"/>
                <a:gd name="T51" fmla="*/ 89 h 37"/>
                <a:gd name="T52" fmla="*/ 278 w 51"/>
                <a:gd name="T53" fmla="*/ 139 h 37"/>
                <a:gd name="T54" fmla="*/ 254 w 51"/>
                <a:gd name="T55" fmla="*/ 188 h 37"/>
                <a:gd name="T56" fmla="*/ 200 w 51"/>
                <a:gd name="T57" fmla="*/ 167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37"/>
                <a:gd name="T89" fmla="*/ 51 w 51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37">
                  <a:moveTo>
                    <a:pt x="36" y="30"/>
                  </a:moveTo>
                  <a:cubicBezTo>
                    <a:pt x="37" y="28"/>
                    <a:pt x="39" y="26"/>
                    <a:pt x="39" y="24"/>
                  </a:cubicBezTo>
                  <a:cubicBezTo>
                    <a:pt x="40" y="22"/>
                    <a:pt x="40" y="20"/>
                    <a:pt x="40" y="18"/>
                  </a:cubicBezTo>
                  <a:cubicBezTo>
                    <a:pt x="40" y="16"/>
                    <a:pt x="39" y="15"/>
                    <a:pt x="38" y="14"/>
                  </a:cubicBezTo>
                  <a:cubicBezTo>
                    <a:pt x="37" y="13"/>
                    <a:pt x="36" y="13"/>
                    <a:pt x="34" y="13"/>
                  </a:cubicBezTo>
                  <a:cubicBezTo>
                    <a:pt x="33" y="13"/>
                    <a:pt x="31" y="14"/>
                    <a:pt x="31" y="15"/>
                  </a:cubicBezTo>
                  <a:cubicBezTo>
                    <a:pt x="30" y="16"/>
                    <a:pt x="30" y="18"/>
                    <a:pt x="29" y="22"/>
                  </a:cubicBezTo>
                  <a:cubicBezTo>
                    <a:pt x="29" y="27"/>
                    <a:pt x="28" y="30"/>
                    <a:pt x="26" y="32"/>
                  </a:cubicBezTo>
                  <a:cubicBezTo>
                    <a:pt x="25" y="35"/>
                    <a:pt x="22" y="36"/>
                    <a:pt x="19" y="37"/>
                  </a:cubicBezTo>
                  <a:cubicBezTo>
                    <a:pt x="14" y="37"/>
                    <a:pt x="10" y="36"/>
                    <a:pt x="7" y="34"/>
                  </a:cubicBezTo>
                  <a:cubicBezTo>
                    <a:pt x="4" y="32"/>
                    <a:pt x="1" y="28"/>
                    <a:pt x="1" y="23"/>
                  </a:cubicBezTo>
                  <a:cubicBezTo>
                    <a:pt x="0" y="21"/>
                    <a:pt x="0" y="18"/>
                    <a:pt x="0" y="16"/>
                  </a:cubicBezTo>
                  <a:cubicBezTo>
                    <a:pt x="1" y="13"/>
                    <a:pt x="1" y="11"/>
                    <a:pt x="2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1" y="14"/>
                    <a:pt x="10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6" y="25"/>
                    <a:pt x="17" y="24"/>
                    <a:pt x="17" y="23"/>
                  </a:cubicBezTo>
                  <a:cubicBezTo>
                    <a:pt x="18" y="22"/>
                    <a:pt x="18" y="20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2"/>
                    <a:pt x="20" y="8"/>
                    <a:pt x="22" y="6"/>
                  </a:cubicBezTo>
                  <a:cubicBezTo>
                    <a:pt x="22" y="5"/>
                    <a:pt x="24" y="4"/>
                    <a:pt x="25" y="3"/>
                  </a:cubicBezTo>
                  <a:cubicBezTo>
                    <a:pt x="27" y="2"/>
                    <a:pt x="28" y="2"/>
                    <a:pt x="30" y="1"/>
                  </a:cubicBezTo>
                  <a:cubicBezTo>
                    <a:pt x="35" y="0"/>
                    <a:pt x="40" y="1"/>
                    <a:pt x="43" y="4"/>
                  </a:cubicBezTo>
                  <a:cubicBezTo>
                    <a:pt x="47" y="7"/>
                    <a:pt x="49" y="11"/>
                    <a:pt x="50" y="16"/>
                  </a:cubicBezTo>
                  <a:cubicBezTo>
                    <a:pt x="51" y="20"/>
                    <a:pt x="51" y="23"/>
                    <a:pt x="50" y="25"/>
                  </a:cubicBezTo>
                  <a:cubicBezTo>
                    <a:pt x="49" y="28"/>
                    <a:pt x="48" y="31"/>
                    <a:pt x="46" y="34"/>
                  </a:cubicBez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1" name="Freeform 43"/>
            <p:cNvSpPr>
              <a:spLocks/>
            </p:cNvSpPr>
            <p:nvPr/>
          </p:nvSpPr>
          <p:spPr bwMode="auto">
            <a:xfrm>
              <a:off x="1776" y="2259"/>
              <a:ext cx="52" cy="38"/>
            </a:xfrm>
            <a:custGeom>
              <a:avLst/>
              <a:gdLst>
                <a:gd name="T0" fmla="*/ 2 w 52"/>
                <a:gd name="T1" fmla="*/ 28 h 38"/>
                <a:gd name="T2" fmla="*/ 0 w 52"/>
                <a:gd name="T3" fmla="*/ 0 h 38"/>
                <a:gd name="T4" fmla="*/ 49 w 52"/>
                <a:gd name="T5" fmla="*/ 19 h 38"/>
                <a:gd name="T6" fmla="*/ 52 w 52"/>
                <a:gd name="T7" fmla="*/ 38 h 38"/>
                <a:gd name="T8" fmla="*/ 2 w 52"/>
                <a:gd name="T9" fmla="*/ 2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8"/>
                <a:gd name="T17" fmla="*/ 52 w 5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8">
                  <a:moveTo>
                    <a:pt x="2" y="28"/>
                  </a:moveTo>
                  <a:lnTo>
                    <a:pt x="0" y="0"/>
                  </a:lnTo>
                  <a:lnTo>
                    <a:pt x="49" y="19"/>
                  </a:lnTo>
                  <a:lnTo>
                    <a:pt x="52" y="3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" name="Freeform 44"/>
            <p:cNvSpPr>
              <a:spLocks noEditPoints="1"/>
            </p:cNvSpPr>
            <p:nvPr/>
          </p:nvSpPr>
          <p:spPr bwMode="auto">
            <a:xfrm>
              <a:off x="1681" y="2129"/>
              <a:ext cx="118" cy="118"/>
            </a:xfrm>
            <a:custGeom>
              <a:avLst/>
              <a:gdLst>
                <a:gd name="T0" fmla="*/ 139 w 50"/>
                <a:gd name="T1" fmla="*/ 0 h 50"/>
                <a:gd name="T2" fmla="*/ 189 w 50"/>
                <a:gd name="T3" fmla="*/ 5 h 50"/>
                <a:gd name="T4" fmla="*/ 234 w 50"/>
                <a:gd name="T5" fmla="*/ 40 h 50"/>
                <a:gd name="T6" fmla="*/ 267 w 50"/>
                <a:gd name="T7" fmla="*/ 83 h 50"/>
                <a:gd name="T8" fmla="*/ 278 w 50"/>
                <a:gd name="T9" fmla="*/ 135 h 50"/>
                <a:gd name="T10" fmla="*/ 267 w 50"/>
                <a:gd name="T11" fmla="*/ 189 h 50"/>
                <a:gd name="T12" fmla="*/ 238 w 50"/>
                <a:gd name="T13" fmla="*/ 234 h 50"/>
                <a:gd name="T14" fmla="*/ 196 w 50"/>
                <a:gd name="T15" fmla="*/ 267 h 50"/>
                <a:gd name="T16" fmla="*/ 144 w 50"/>
                <a:gd name="T17" fmla="*/ 278 h 50"/>
                <a:gd name="T18" fmla="*/ 90 w 50"/>
                <a:gd name="T19" fmla="*/ 274 h 50"/>
                <a:gd name="T20" fmla="*/ 45 w 50"/>
                <a:gd name="T21" fmla="*/ 238 h 50"/>
                <a:gd name="T22" fmla="*/ 12 w 50"/>
                <a:gd name="T23" fmla="*/ 196 h 50"/>
                <a:gd name="T24" fmla="*/ 0 w 50"/>
                <a:gd name="T25" fmla="*/ 144 h 50"/>
                <a:gd name="T26" fmla="*/ 12 w 50"/>
                <a:gd name="T27" fmla="*/ 90 h 50"/>
                <a:gd name="T28" fmla="*/ 40 w 50"/>
                <a:gd name="T29" fmla="*/ 40 h 50"/>
                <a:gd name="T30" fmla="*/ 83 w 50"/>
                <a:gd name="T31" fmla="*/ 12 h 50"/>
                <a:gd name="T32" fmla="*/ 139 w 50"/>
                <a:gd name="T33" fmla="*/ 0 h 50"/>
                <a:gd name="T34" fmla="*/ 217 w 50"/>
                <a:gd name="T35" fmla="*/ 139 h 50"/>
                <a:gd name="T36" fmla="*/ 196 w 50"/>
                <a:gd name="T37" fmla="*/ 90 h 50"/>
                <a:gd name="T38" fmla="*/ 139 w 50"/>
                <a:gd name="T39" fmla="*/ 73 h 50"/>
                <a:gd name="T40" fmla="*/ 83 w 50"/>
                <a:gd name="T41" fmla="*/ 90 h 50"/>
                <a:gd name="T42" fmla="*/ 61 w 50"/>
                <a:gd name="T43" fmla="*/ 139 h 50"/>
                <a:gd name="T44" fmla="*/ 83 w 50"/>
                <a:gd name="T45" fmla="*/ 189 h 50"/>
                <a:gd name="T46" fmla="*/ 139 w 50"/>
                <a:gd name="T47" fmla="*/ 205 h 50"/>
                <a:gd name="T48" fmla="*/ 196 w 50"/>
                <a:gd name="T49" fmla="*/ 189 h 50"/>
                <a:gd name="T50" fmla="*/ 217 w 50"/>
                <a:gd name="T51" fmla="*/ 139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50"/>
                <a:gd name="T80" fmla="*/ 50 w 50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50">
                  <a:moveTo>
                    <a:pt x="25" y="0"/>
                  </a:moveTo>
                  <a:cubicBezTo>
                    <a:pt x="28" y="0"/>
                    <a:pt x="31" y="0"/>
                    <a:pt x="34" y="1"/>
                  </a:cubicBezTo>
                  <a:cubicBezTo>
                    <a:pt x="37" y="2"/>
                    <a:pt x="40" y="4"/>
                    <a:pt x="42" y="7"/>
                  </a:cubicBezTo>
                  <a:cubicBezTo>
                    <a:pt x="45" y="9"/>
                    <a:pt x="47" y="12"/>
                    <a:pt x="48" y="15"/>
                  </a:cubicBezTo>
                  <a:cubicBezTo>
                    <a:pt x="49" y="18"/>
                    <a:pt x="50" y="21"/>
                    <a:pt x="50" y="24"/>
                  </a:cubicBezTo>
                  <a:cubicBezTo>
                    <a:pt x="50" y="28"/>
                    <a:pt x="50" y="31"/>
                    <a:pt x="48" y="34"/>
                  </a:cubicBezTo>
                  <a:cubicBezTo>
                    <a:pt x="47" y="37"/>
                    <a:pt x="45" y="40"/>
                    <a:pt x="43" y="42"/>
                  </a:cubicBezTo>
                  <a:cubicBezTo>
                    <a:pt x="41" y="45"/>
                    <a:pt x="38" y="47"/>
                    <a:pt x="35" y="48"/>
                  </a:cubicBezTo>
                  <a:cubicBezTo>
                    <a:pt x="32" y="50"/>
                    <a:pt x="29" y="50"/>
                    <a:pt x="26" y="50"/>
                  </a:cubicBezTo>
                  <a:cubicBezTo>
                    <a:pt x="22" y="50"/>
                    <a:pt x="19" y="50"/>
                    <a:pt x="16" y="49"/>
                  </a:cubicBezTo>
                  <a:cubicBezTo>
                    <a:pt x="13" y="48"/>
                    <a:pt x="10" y="46"/>
                    <a:pt x="8" y="43"/>
                  </a:cubicBezTo>
                  <a:cubicBezTo>
                    <a:pt x="6" y="41"/>
                    <a:pt x="4" y="38"/>
                    <a:pt x="2" y="35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22"/>
                    <a:pt x="1" y="19"/>
                    <a:pt x="2" y="16"/>
                  </a:cubicBezTo>
                  <a:cubicBezTo>
                    <a:pt x="3" y="13"/>
                    <a:pt x="5" y="10"/>
                    <a:pt x="7" y="7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0"/>
                    <a:pt x="21" y="0"/>
                    <a:pt x="25" y="0"/>
                  </a:cubicBezTo>
                  <a:close/>
                  <a:moveTo>
                    <a:pt x="39" y="25"/>
                  </a:moveTo>
                  <a:cubicBezTo>
                    <a:pt x="39" y="21"/>
                    <a:pt x="38" y="18"/>
                    <a:pt x="35" y="16"/>
                  </a:cubicBezTo>
                  <a:cubicBezTo>
                    <a:pt x="32" y="14"/>
                    <a:pt x="29" y="12"/>
                    <a:pt x="25" y="13"/>
                  </a:cubicBezTo>
                  <a:cubicBezTo>
                    <a:pt x="21" y="13"/>
                    <a:pt x="18" y="14"/>
                    <a:pt x="15" y="16"/>
                  </a:cubicBezTo>
                  <a:cubicBezTo>
                    <a:pt x="12" y="19"/>
                    <a:pt x="11" y="22"/>
                    <a:pt x="11" y="25"/>
                  </a:cubicBezTo>
                  <a:cubicBezTo>
                    <a:pt x="11" y="29"/>
                    <a:pt x="13" y="32"/>
                    <a:pt x="15" y="34"/>
                  </a:cubicBezTo>
                  <a:cubicBezTo>
                    <a:pt x="18" y="36"/>
                    <a:pt x="21" y="38"/>
                    <a:pt x="25" y="37"/>
                  </a:cubicBezTo>
                  <a:cubicBezTo>
                    <a:pt x="30" y="37"/>
                    <a:pt x="33" y="36"/>
                    <a:pt x="35" y="34"/>
                  </a:cubicBezTo>
                  <a:cubicBezTo>
                    <a:pt x="38" y="31"/>
                    <a:pt x="39" y="28"/>
                    <a:pt x="39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" name="Freeform 45"/>
            <p:cNvSpPr>
              <a:spLocks/>
            </p:cNvSpPr>
            <p:nvPr/>
          </p:nvSpPr>
          <p:spPr bwMode="auto">
            <a:xfrm>
              <a:off x="1684" y="2030"/>
              <a:ext cx="120" cy="85"/>
            </a:xfrm>
            <a:custGeom>
              <a:avLst/>
              <a:gdLst>
                <a:gd name="T0" fmla="*/ 184 w 51"/>
                <a:gd name="T1" fmla="*/ 168 h 36"/>
                <a:gd name="T2" fmla="*/ 209 w 51"/>
                <a:gd name="T3" fmla="*/ 135 h 36"/>
                <a:gd name="T4" fmla="*/ 221 w 51"/>
                <a:gd name="T5" fmla="*/ 106 h 36"/>
                <a:gd name="T6" fmla="*/ 216 w 51"/>
                <a:gd name="T7" fmla="*/ 83 h 36"/>
                <a:gd name="T8" fmla="*/ 200 w 51"/>
                <a:gd name="T9" fmla="*/ 73 h 36"/>
                <a:gd name="T10" fmla="*/ 176 w 51"/>
                <a:gd name="T11" fmla="*/ 78 h 36"/>
                <a:gd name="T12" fmla="*/ 160 w 51"/>
                <a:gd name="T13" fmla="*/ 111 h 36"/>
                <a:gd name="T14" fmla="*/ 127 w 51"/>
                <a:gd name="T15" fmla="*/ 168 h 36"/>
                <a:gd name="T16" fmla="*/ 82 w 51"/>
                <a:gd name="T17" fmla="*/ 179 h 36"/>
                <a:gd name="T18" fmla="*/ 21 w 51"/>
                <a:gd name="T19" fmla="*/ 144 h 36"/>
                <a:gd name="T20" fmla="*/ 5 w 51"/>
                <a:gd name="T21" fmla="*/ 78 h 36"/>
                <a:gd name="T22" fmla="*/ 12 w 51"/>
                <a:gd name="T23" fmla="*/ 40 h 36"/>
                <a:gd name="T24" fmla="*/ 33 w 51"/>
                <a:gd name="T25" fmla="*/ 5 h 36"/>
                <a:gd name="T26" fmla="*/ 82 w 51"/>
                <a:gd name="T27" fmla="*/ 28 h 36"/>
                <a:gd name="T28" fmla="*/ 66 w 51"/>
                <a:gd name="T29" fmla="*/ 57 h 36"/>
                <a:gd name="T30" fmla="*/ 61 w 51"/>
                <a:gd name="T31" fmla="*/ 78 h 36"/>
                <a:gd name="T32" fmla="*/ 61 w 51"/>
                <a:gd name="T33" fmla="*/ 102 h 36"/>
                <a:gd name="T34" fmla="*/ 78 w 51"/>
                <a:gd name="T35" fmla="*/ 111 h 36"/>
                <a:gd name="T36" fmla="*/ 94 w 51"/>
                <a:gd name="T37" fmla="*/ 106 h 36"/>
                <a:gd name="T38" fmla="*/ 106 w 51"/>
                <a:gd name="T39" fmla="*/ 78 h 36"/>
                <a:gd name="T40" fmla="*/ 111 w 51"/>
                <a:gd name="T41" fmla="*/ 73 h 36"/>
                <a:gd name="T42" fmla="*/ 139 w 51"/>
                <a:gd name="T43" fmla="*/ 17 h 36"/>
                <a:gd name="T44" fmla="*/ 167 w 51"/>
                <a:gd name="T45" fmla="*/ 5 h 36"/>
                <a:gd name="T46" fmla="*/ 193 w 51"/>
                <a:gd name="T47" fmla="*/ 5 h 36"/>
                <a:gd name="T48" fmla="*/ 261 w 51"/>
                <a:gd name="T49" fmla="*/ 33 h 36"/>
                <a:gd name="T50" fmla="*/ 278 w 51"/>
                <a:gd name="T51" fmla="*/ 111 h 36"/>
                <a:gd name="T52" fmla="*/ 266 w 51"/>
                <a:gd name="T53" fmla="*/ 161 h 36"/>
                <a:gd name="T54" fmla="*/ 233 w 51"/>
                <a:gd name="T55" fmla="*/ 201 h 36"/>
                <a:gd name="T56" fmla="*/ 184 w 51"/>
                <a:gd name="T57" fmla="*/ 168 h 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36"/>
                <a:gd name="T89" fmla="*/ 51 w 51"/>
                <a:gd name="T90" fmla="*/ 36 h 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36">
                  <a:moveTo>
                    <a:pt x="33" y="30"/>
                  </a:moveTo>
                  <a:cubicBezTo>
                    <a:pt x="35" y="28"/>
                    <a:pt x="37" y="26"/>
                    <a:pt x="38" y="24"/>
                  </a:cubicBezTo>
                  <a:cubicBezTo>
                    <a:pt x="39" y="23"/>
                    <a:pt x="40" y="21"/>
                    <a:pt x="40" y="19"/>
                  </a:cubicBezTo>
                  <a:cubicBezTo>
                    <a:pt x="40" y="17"/>
                    <a:pt x="40" y="16"/>
                    <a:pt x="39" y="15"/>
                  </a:cubicBezTo>
                  <a:cubicBezTo>
                    <a:pt x="38" y="13"/>
                    <a:pt x="37" y="13"/>
                    <a:pt x="36" y="13"/>
                  </a:cubicBezTo>
                  <a:cubicBezTo>
                    <a:pt x="34" y="13"/>
                    <a:pt x="33" y="13"/>
                    <a:pt x="32" y="14"/>
                  </a:cubicBezTo>
                  <a:cubicBezTo>
                    <a:pt x="31" y="15"/>
                    <a:pt x="30" y="17"/>
                    <a:pt x="29" y="20"/>
                  </a:cubicBezTo>
                  <a:cubicBezTo>
                    <a:pt x="27" y="25"/>
                    <a:pt x="25" y="28"/>
                    <a:pt x="23" y="30"/>
                  </a:cubicBezTo>
                  <a:cubicBezTo>
                    <a:pt x="21" y="31"/>
                    <a:pt x="18" y="32"/>
                    <a:pt x="15" y="32"/>
                  </a:cubicBezTo>
                  <a:cubicBezTo>
                    <a:pt x="10" y="31"/>
                    <a:pt x="7" y="30"/>
                    <a:pt x="4" y="26"/>
                  </a:cubicBezTo>
                  <a:cubicBezTo>
                    <a:pt x="1" y="23"/>
                    <a:pt x="0" y="19"/>
                    <a:pt x="1" y="14"/>
                  </a:cubicBezTo>
                  <a:cubicBezTo>
                    <a:pt x="1" y="12"/>
                    <a:pt x="1" y="9"/>
                    <a:pt x="2" y="7"/>
                  </a:cubicBezTo>
                  <a:cubicBezTo>
                    <a:pt x="3" y="5"/>
                    <a:pt x="5" y="3"/>
                    <a:pt x="6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7"/>
                    <a:pt x="13" y="8"/>
                    <a:pt x="12" y="10"/>
                  </a:cubicBezTo>
                  <a:cubicBezTo>
                    <a:pt x="11" y="11"/>
                    <a:pt x="11" y="13"/>
                    <a:pt x="11" y="14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2" y="19"/>
                    <a:pt x="13" y="20"/>
                    <a:pt x="14" y="20"/>
                  </a:cubicBezTo>
                  <a:cubicBezTo>
                    <a:pt x="15" y="20"/>
                    <a:pt x="16" y="19"/>
                    <a:pt x="17" y="19"/>
                  </a:cubicBezTo>
                  <a:cubicBezTo>
                    <a:pt x="18" y="18"/>
                    <a:pt x="19" y="16"/>
                    <a:pt x="19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8"/>
                    <a:pt x="23" y="5"/>
                    <a:pt x="25" y="3"/>
                  </a:cubicBezTo>
                  <a:cubicBezTo>
                    <a:pt x="26" y="2"/>
                    <a:pt x="28" y="1"/>
                    <a:pt x="30" y="1"/>
                  </a:cubicBezTo>
                  <a:cubicBezTo>
                    <a:pt x="31" y="1"/>
                    <a:pt x="33" y="0"/>
                    <a:pt x="35" y="1"/>
                  </a:cubicBezTo>
                  <a:cubicBezTo>
                    <a:pt x="40" y="1"/>
                    <a:pt x="44" y="3"/>
                    <a:pt x="47" y="6"/>
                  </a:cubicBezTo>
                  <a:cubicBezTo>
                    <a:pt x="50" y="10"/>
                    <a:pt x="51" y="15"/>
                    <a:pt x="50" y="20"/>
                  </a:cubicBezTo>
                  <a:cubicBezTo>
                    <a:pt x="50" y="23"/>
                    <a:pt x="49" y="26"/>
                    <a:pt x="48" y="29"/>
                  </a:cubicBezTo>
                  <a:cubicBezTo>
                    <a:pt x="47" y="32"/>
                    <a:pt x="45" y="34"/>
                    <a:pt x="42" y="36"/>
                  </a:cubicBezTo>
                  <a:lnTo>
                    <a:pt x="3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" name="Freeform 46"/>
            <p:cNvSpPr>
              <a:spLocks noEditPoints="1"/>
            </p:cNvSpPr>
            <p:nvPr/>
          </p:nvSpPr>
          <p:spPr bwMode="auto">
            <a:xfrm>
              <a:off x="1698" y="1916"/>
              <a:ext cx="125" cy="114"/>
            </a:xfrm>
            <a:custGeom>
              <a:avLst/>
              <a:gdLst>
                <a:gd name="T0" fmla="*/ 245 w 53"/>
                <a:gd name="T1" fmla="*/ 271 h 48"/>
                <a:gd name="T2" fmla="*/ 0 w 53"/>
                <a:gd name="T3" fmla="*/ 135 h 48"/>
                <a:gd name="T4" fmla="*/ 17 w 53"/>
                <a:gd name="T5" fmla="*/ 45 h 48"/>
                <a:gd name="T6" fmla="*/ 295 w 53"/>
                <a:gd name="T7" fmla="*/ 0 h 48"/>
                <a:gd name="T8" fmla="*/ 283 w 53"/>
                <a:gd name="T9" fmla="*/ 74 h 48"/>
                <a:gd name="T10" fmla="*/ 233 w 53"/>
                <a:gd name="T11" fmla="*/ 74 h 48"/>
                <a:gd name="T12" fmla="*/ 217 w 53"/>
                <a:gd name="T13" fmla="*/ 176 h 48"/>
                <a:gd name="T14" fmla="*/ 262 w 53"/>
                <a:gd name="T15" fmla="*/ 197 h 48"/>
                <a:gd name="T16" fmla="*/ 245 w 53"/>
                <a:gd name="T17" fmla="*/ 271 h 48"/>
                <a:gd name="T18" fmla="*/ 167 w 53"/>
                <a:gd name="T19" fmla="*/ 152 h 48"/>
                <a:gd name="T20" fmla="*/ 177 w 53"/>
                <a:gd name="T21" fmla="*/ 78 h 48"/>
                <a:gd name="T22" fmla="*/ 90 w 53"/>
                <a:gd name="T23" fmla="*/ 95 h 48"/>
                <a:gd name="T24" fmla="*/ 78 w 53"/>
                <a:gd name="T25" fmla="*/ 95 h 48"/>
                <a:gd name="T26" fmla="*/ 50 w 53"/>
                <a:gd name="T27" fmla="*/ 95 h 48"/>
                <a:gd name="T28" fmla="*/ 73 w 53"/>
                <a:gd name="T29" fmla="*/ 102 h 48"/>
                <a:gd name="T30" fmla="*/ 83 w 53"/>
                <a:gd name="T31" fmla="*/ 114 h 48"/>
                <a:gd name="T32" fmla="*/ 167 w 53"/>
                <a:gd name="T33" fmla="*/ 152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8"/>
                <a:gd name="T53" fmla="*/ 53 w 5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8">
                  <a:moveTo>
                    <a:pt x="44" y="48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7" y="35"/>
                    <a:pt x="47" y="35"/>
                    <a:pt x="47" y="35"/>
                  </a:cubicBezTo>
                  <a:lnTo>
                    <a:pt x="44" y="48"/>
                  </a:lnTo>
                  <a:close/>
                  <a:moveTo>
                    <a:pt x="30" y="27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14" y="19"/>
                    <a:pt x="14" y="19"/>
                    <a:pt x="15" y="20"/>
                  </a:cubicBezTo>
                  <a:lnTo>
                    <a:pt x="3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" name="Freeform 47"/>
            <p:cNvSpPr>
              <a:spLocks/>
            </p:cNvSpPr>
            <p:nvPr/>
          </p:nvSpPr>
          <p:spPr bwMode="auto">
            <a:xfrm>
              <a:off x="1717" y="1777"/>
              <a:ext cx="137" cy="127"/>
            </a:xfrm>
            <a:custGeom>
              <a:avLst/>
              <a:gdLst>
                <a:gd name="T0" fmla="*/ 108 w 137"/>
                <a:gd name="T1" fmla="*/ 127 h 127"/>
                <a:gd name="T2" fmla="*/ 0 w 137"/>
                <a:gd name="T3" fmla="*/ 97 h 127"/>
                <a:gd name="T4" fmla="*/ 9 w 137"/>
                <a:gd name="T5" fmla="*/ 68 h 127"/>
                <a:gd name="T6" fmla="*/ 59 w 137"/>
                <a:gd name="T7" fmla="*/ 83 h 127"/>
                <a:gd name="T8" fmla="*/ 19 w 137"/>
                <a:gd name="T9" fmla="*/ 35 h 127"/>
                <a:gd name="T10" fmla="*/ 28 w 137"/>
                <a:gd name="T11" fmla="*/ 0 h 127"/>
                <a:gd name="T12" fmla="*/ 71 w 137"/>
                <a:gd name="T13" fmla="*/ 54 h 127"/>
                <a:gd name="T14" fmla="*/ 137 w 137"/>
                <a:gd name="T15" fmla="*/ 28 h 127"/>
                <a:gd name="T16" fmla="*/ 127 w 137"/>
                <a:gd name="T17" fmla="*/ 64 h 127"/>
                <a:gd name="T18" fmla="*/ 68 w 137"/>
                <a:gd name="T19" fmla="*/ 85 h 127"/>
                <a:gd name="T20" fmla="*/ 118 w 137"/>
                <a:gd name="T21" fmla="*/ 99 h 127"/>
                <a:gd name="T22" fmla="*/ 108 w 137"/>
                <a:gd name="T23" fmla="*/ 127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27"/>
                <a:gd name="T38" fmla="*/ 137 w 137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27">
                  <a:moveTo>
                    <a:pt x="108" y="127"/>
                  </a:moveTo>
                  <a:lnTo>
                    <a:pt x="0" y="97"/>
                  </a:lnTo>
                  <a:lnTo>
                    <a:pt x="9" y="68"/>
                  </a:lnTo>
                  <a:lnTo>
                    <a:pt x="59" y="83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71" y="54"/>
                  </a:lnTo>
                  <a:lnTo>
                    <a:pt x="137" y="28"/>
                  </a:lnTo>
                  <a:lnTo>
                    <a:pt x="127" y="64"/>
                  </a:lnTo>
                  <a:lnTo>
                    <a:pt x="68" y="85"/>
                  </a:lnTo>
                  <a:lnTo>
                    <a:pt x="118" y="99"/>
                  </a:lnTo>
                  <a:lnTo>
                    <a:pt x="108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" name="Freeform 48"/>
            <p:cNvSpPr>
              <a:spLocks noEditPoints="1"/>
            </p:cNvSpPr>
            <p:nvPr/>
          </p:nvSpPr>
          <p:spPr bwMode="auto">
            <a:xfrm>
              <a:off x="1764" y="1697"/>
              <a:ext cx="132" cy="111"/>
            </a:xfrm>
            <a:custGeom>
              <a:avLst/>
              <a:gdLst>
                <a:gd name="T0" fmla="*/ 212 w 56"/>
                <a:gd name="T1" fmla="*/ 262 h 47"/>
                <a:gd name="T2" fmla="*/ 0 w 56"/>
                <a:gd name="T3" fmla="*/ 83 h 47"/>
                <a:gd name="T4" fmla="*/ 33 w 56"/>
                <a:gd name="T5" fmla="*/ 0 h 47"/>
                <a:gd name="T6" fmla="*/ 311 w 56"/>
                <a:gd name="T7" fmla="*/ 12 h 47"/>
                <a:gd name="T8" fmla="*/ 283 w 56"/>
                <a:gd name="T9" fmla="*/ 78 h 47"/>
                <a:gd name="T10" fmla="*/ 233 w 56"/>
                <a:gd name="T11" fmla="*/ 73 h 47"/>
                <a:gd name="T12" fmla="*/ 196 w 56"/>
                <a:gd name="T13" fmla="*/ 168 h 47"/>
                <a:gd name="T14" fmla="*/ 233 w 56"/>
                <a:gd name="T15" fmla="*/ 196 h 47"/>
                <a:gd name="T16" fmla="*/ 212 w 56"/>
                <a:gd name="T17" fmla="*/ 262 h 47"/>
                <a:gd name="T18" fmla="*/ 156 w 56"/>
                <a:gd name="T19" fmla="*/ 135 h 47"/>
                <a:gd name="T20" fmla="*/ 184 w 56"/>
                <a:gd name="T21" fmla="*/ 66 h 47"/>
                <a:gd name="T22" fmla="*/ 90 w 56"/>
                <a:gd name="T23" fmla="*/ 61 h 47"/>
                <a:gd name="T24" fmla="*/ 78 w 56"/>
                <a:gd name="T25" fmla="*/ 57 h 47"/>
                <a:gd name="T26" fmla="*/ 57 w 56"/>
                <a:gd name="T27" fmla="*/ 57 h 47"/>
                <a:gd name="T28" fmla="*/ 73 w 56"/>
                <a:gd name="T29" fmla="*/ 66 h 47"/>
                <a:gd name="T30" fmla="*/ 83 w 56"/>
                <a:gd name="T31" fmla="*/ 78 h 47"/>
                <a:gd name="T32" fmla="*/ 156 w 56"/>
                <a:gd name="T33" fmla="*/ 135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7"/>
                <a:gd name="T53" fmla="*/ 56 w 56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7">
                  <a:moveTo>
                    <a:pt x="38" y="4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2" y="35"/>
                    <a:pt x="42" y="35"/>
                    <a:pt x="42" y="35"/>
                  </a:cubicBezTo>
                  <a:lnTo>
                    <a:pt x="38" y="47"/>
                  </a:lnTo>
                  <a:close/>
                  <a:moveTo>
                    <a:pt x="28" y="24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10"/>
                    <a:pt x="11" y="10"/>
                    <a:pt x="10" y="10"/>
                  </a:cubicBezTo>
                  <a:cubicBezTo>
                    <a:pt x="11" y="11"/>
                    <a:pt x="12" y="11"/>
                    <a:pt x="13" y="12"/>
                  </a:cubicBezTo>
                  <a:cubicBezTo>
                    <a:pt x="13" y="13"/>
                    <a:pt x="14" y="13"/>
                    <a:pt x="15" y="14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7" name="Freeform 49"/>
            <p:cNvSpPr>
              <a:spLocks noEditPoints="1"/>
            </p:cNvSpPr>
            <p:nvPr/>
          </p:nvSpPr>
          <p:spPr bwMode="auto">
            <a:xfrm>
              <a:off x="1825" y="1531"/>
              <a:ext cx="111" cy="116"/>
            </a:xfrm>
            <a:custGeom>
              <a:avLst/>
              <a:gdLst>
                <a:gd name="T0" fmla="*/ 262 w 47"/>
                <a:gd name="T1" fmla="*/ 218 h 49"/>
                <a:gd name="T2" fmla="*/ 229 w 47"/>
                <a:gd name="T3" fmla="*/ 275 h 49"/>
                <a:gd name="T4" fmla="*/ 0 w 47"/>
                <a:gd name="T5" fmla="*/ 147 h 49"/>
                <a:gd name="T6" fmla="*/ 40 w 47"/>
                <a:gd name="T7" fmla="*/ 78 h 49"/>
                <a:gd name="T8" fmla="*/ 73 w 47"/>
                <a:gd name="T9" fmla="*/ 28 h 49"/>
                <a:gd name="T10" fmla="*/ 102 w 47"/>
                <a:gd name="T11" fmla="*/ 5 h 49"/>
                <a:gd name="T12" fmla="*/ 139 w 47"/>
                <a:gd name="T13" fmla="*/ 5 h 49"/>
                <a:gd name="T14" fmla="*/ 179 w 47"/>
                <a:gd name="T15" fmla="*/ 17 h 49"/>
                <a:gd name="T16" fmla="*/ 213 w 47"/>
                <a:gd name="T17" fmla="*/ 45 h 49"/>
                <a:gd name="T18" fmla="*/ 222 w 47"/>
                <a:gd name="T19" fmla="*/ 78 h 49"/>
                <a:gd name="T20" fmla="*/ 222 w 47"/>
                <a:gd name="T21" fmla="*/ 107 h 49"/>
                <a:gd name="T22" fmla="*/ 201 w 47"/>
                <a:gd name="T23" fmla="*/ 152 h 49"/>
                <a:gd name="T24" fmla="*/ 196 w 47"/>
                <a:gd name="T25" fmla="*/ 163 h 49"/>
                <a:gd name="T26" fmla="*/ 189 w 47"/>
                <a:gd name="T27" fmla="*/ 173 h 49"/>
                <a:gd name="T28" fmla="*/ 262 w 47"/>
                <a:gd name="T29" fmla="*/ 218 h 49"/>
                <a:gd name="T30" fmla="*/ 139 w 47"/>
                <a:gd name="T31" fmla="*/ 147 h 49"/>
                <a:gd name="T32" fmla="*/ 144 w 47"/>
                <a:gd name="T33" fmla="*/ 135 h 49"/>
                <a:gd name="T34" fmla="*/ 156 w 47"/>
                <a:gd name="T35" fmla="*/ 95 h 49"/>
                <a:gd name="T36" fmla="*/ 139 w 47"/>
                <a:gd name="T37" fmla="*/ 78 h 49"/>
                <a:gd name="T38" fmla="*/ 118 w 47"/>
                <a:gd name="T39" fmla="*/ 73 h 49"/>
                <a:gd name="T40" fmla="*/ 90 w 47"/>
                <a:gd name="T41" fmla="*/ 102 h 49"/>
                <a:gd name="T42" fmla="*/ 83 w 47"/>
                <a:gd name="T43" fmla="*/ 111 h 49"/>
                <a:gd name="T44" fmla="*/ 139 w 47"/>
                <a:gd name="T45" fmla="*/ 147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9"/>
                <a:gd name="T71" fmla="*/ 47 w 47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9">
                  <a:moveTo>
                    <a:pt x="47" y="39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9"/>
                    <a:pt x="12" y="6"/>
                    <a:pt x="13" y="5"/>
                  </a:cubicBezTo>
                  <a:cubicBezTo>
                    <a:pt x="15" y="3"/>
                    <a:pt x="16" y="2"/>
                    <a:pt x="18" y="1"/>
                  </a:cubicBezTo>
                  <a:cubicBezTo>
                    <a:pt x="20" y="1"/>
                    <a:pt x="23" y="0"/>
                    <a:pt x="25" y="1"/>
                  </a:cubicBezTo>
                  <a:cubicBezTo>
                    <a:pt x="27" y="1"/>
                    <a:pt x="30" y="2"/>
                    <a:pt x="32" y="3"/>
                  </a:cubicBezTo>
                  <a:cubicBezTo>
                    <a:pt x="34" y="4"/>
                    <a:pt x="36" y="6"/>
                    <a:pt x="38" y="8"/>
                  </a:cubicBezTo>
                  <a:cubicBezTo>
                    <a:pt x="39" y="10"/>
                    <a:pt x="40" y="12"/>
                    <a:pt x="40" y="14"/>
                  </a:cubicBezTo>
                  <a:cubicBezTo>
                    <a:pt x="40" y="16"/>
                    <a:pt x="40" y="17"/>
                    <a:pt x="40" y="19"/>
                  </a:cubicBezTo>
                  <a:cubicBezTo>
                    <a:pt x="39" y="21"/>
                    <a:pt x="38" y="24"/>
                    <a:pt x="36" y="27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1"/>
                    <a:pt x="34" y="31"/>
                    <a:pt x="34" y="31"/>
                  </a:cubicBezTo>
                  <a:lnTo>
                    <a:pt x="47" y="39"/>
                  </a:lnTo>
                  <a:close/>
                  <a:moveTo>
                    <a:pt x="25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8" y="21"/>
                    <a:pt x="28" y="19"/>
                    <a:pt x="28" y="17"/>
                  </a:cubicBezTo>
                  <a:cubicBezTo>
                    <a:pt x="28" y="16"/>
                    <a:pt x="27" y="15"/>
                    <a:pt x="25" y="14"/>
                  </a:cubicBezTo>
                  <a:cubicBezTo>
                    <a:pt x="24" y="13"/>
                    <a:pt x="22" y="12"/>
                    <a:pt x="21" y="13"/>
                  </a:cubicBezTo>
                  <a:cubicBezTo>
                    <a:pt x="19" y="14"/>
                    <a:pt x="18" y="15"/>
                    <a:pt x="16" y="18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8" name="Freeform 50"/>
            <p:cNvSpPr>
              <a:spLocks noEditPoints="1"/>
            </p:cNvSpPr>
            <p:nvPr/>
          </p:nvSpPr>
          <p:spPr bwMode="auto">
            <a:xfrm>
              <a:off x="1882" y="1441"/>
              <a:ext cx="142" cy="121"/>
            </a:xfrm>
            <a:custGeom>
              <a:avLst/>
              <a:gdLst>
                <a:gd name="T0" fmla="*/ 218 w 60"/>
                <a:gd name="T1" fmla="*/ 287 h 51"/>
                <a:gd name="T2" fmla="*/ 0 w 60"/>
                <a:gd name="T3" fmla="*/ 135 h 51"/>
                <a:gd name="T4" fmla="*/ 45 w 60"/>
                <a:gd name="T5" fmla="*/ 74 h 51"/>
                <a:gd name="T6" fmla="*/ 85 w 60"/>
                <a:gd name="T7" fmla="*/ 21 h 51"/>
                <a:gd name="T8" fmla="*/ 111 w 60"/>
                <a:gd name="T9" fmla="*/ 5 h 51"/>
                <a:gd name="T10" fmla="*/ 147 w 60"/>
                <a:gd name="T11" fmla="*/ 5 h 51"/>
                <a:gd name="T12" fmla="*/ 180 w 60"/>
                <a:gd name="T13" fmla="*/ 21 h 51"/>
                <a:gd name="T14" fmla="*/ 213 w 60"/>
                <a:gd name="T15" fmla="*/ 62 h 51"/>
                <a:gd name="T16" fmla="*/ 208 w 60"/>
                <a:gd name="T17" fmla="*/ 112 h 51"/>
                <a:gd name="T18" fmla="*/ 336 w 60"/>
                <a:gd name="T19" fmla="*/ 112 h 51"/>
                <a:gd name="T20" fmla="*/ 291 w 60"/>
                <a:gd name="T21" fmla="*/ 180 h 51"/>
                <a:gd name="T22" fmla="*/ 173 w 60"/>
                <a:gd name="T23" fmla="*/ 176 h 51"/>
                <a:gd name="T24" fmla="*/ 258 w 60"/>
                <a:gd name="T25" fmla="*/ 230 h 51"/>
                <a:gd name="T26" fmla="*/ 218 w 60"/>
                <a:gd name="T27" fmla="*/ 287 h 51"/>
                <a:gd name="T28" fmla="*/ 140 w 60"/>
                <a:gd name="T29" fmla="*/ 152 h 51"/>
                <a:gd name="T30" fmla="*/ 151 w 60"/>
                <a:gd name="T31" fmla="*/ 140 h 51"/>
                <a:gd name="T32" fmla="*/ 163 w 60"/>
                <a:gd name="T33" fmla="*/ 107 h 51"/>
                <a:gd name="T34" fmla="*/ 151 w 60"/>
                <a:gd name="T35" fmla="*/ 85 h 51"/>
                <a:gd name="T36" fmla="*/ 118 w 60"/>
                <a:gd name="T37" fmla="*/ 74 h 51"/>
                <a:gd name="T38" fmla="*/ 95 w 60"/>
                <a:gd name="T39" fmla="*/ 102 h 51"/>
                <a:gd name="T40" fmla="*/ 85 w 60"/>
                <a:gd name="T41" fmla="*/ 112 h 51"/>
                <a:gd name="T42" fmla="*/ 140 w 60"/>
                <a:gd name="T43" fmla="*/ 152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1"/>
                <a:gd name="T68" fmla="*/ 60 w 60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1">
                  <a:moveTo>
                    <a:pt x="39" y="5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8"/>
                    <a:pt x="13" y="6"/>
                    <a:pt x="15" y="4"/>
                  </a:cubicBezTo>
                  <a:cubicBezTo>
                    <a:pt x="16" y="3"/>
                    <a:pt x="18" y="2"/>
                    <a:pt x="20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30" y="2"/>
                    <a:pt x="32" y="4"/>
                  </a:cubicBezTo>
                  <a:cubicBezTo>
                    <a:pt x="35" y="6"/>
                    <a:pt x="37" y="8"/>
                    <a:pt x="38" y="11"/>
                  </a:cubicBezTo>
                  <a:cubicBezTo>
                    <a:pt x="39" y="14"/>
                    <a:pt x="39" y="17"/>
                    <a:pt x="37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39" y="51"/>
                  </a:lnTo>
                  <a:close/>
                  <a:moveTo>
                    <a:pt x="25" y="27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8" y="23"/>
                    <a:pt x="29" y="21"/>
                    <a:pt x="29" y="19"/>
                  </a:cubicBezTo>
                  <a:cubicBezTo>
                    <a:pt x="29" y="18"/>
                    <a:pt x="28" y="16"/>
                    <a:pt x="27" y="15"/>
                  </a:cubicBezTo>
                  <a:cubicBezTo>
                    <a:pt x="25" y="14"/>
                    <a:pt x="23" y="13"/>
                    <a:pt x="21" y="13"/>
                  </a:cubicBezTo>
                  <a:cubicBezTo>
                    <a:pt x="20" y="14"/>
                    <a:pt x="18" y="15"/>
                    <a:pt x="17" y="18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9" name="Freeform 51"/>
            <p:cNvSpPr>
              <a:spLocks/>
            </p:cNvSpPr>
            <p:nvPr/>
          </p:nvSpPr>
          <p:spPr bwMode="auto">
            <a:xfrm>
              <a:off x="1948" y="1356"/>
              <a:ext cx="130" cy="126"/>
            </a:xfrm>
            <a:custGeom>
              <a:avLst/>
              <a:gdLst>
                <a:gd name="T0" fmla="*/ 85 w 130"/>
                <a:gd name="T1" fmla="*/ 126 h 126"/>
                <a:gd name="T2" fmla="*/ 0 w 130"/>
                <a:gd name="T3" fmla="*/ 52 h 126"/>
                <a:gd name="T4" fmla="*/ 43 w 130"/>
                <a:gd name="T5" fmla="*/ 0 h 126"/>
                <a:gd name="T6" fmla="*/ 62 w 130"/>
                <a:gd name="T7" fmla="*/ 17 h 126"/>
                <a:gd name="T8" fmla="*/ 38 w 130"/>
                <a:gd name="T9" fmla="*/ 45 h 126"/>
                <a:gd name="T10" fmla="*/ 52 w 130"/>
                <a:gd name="T11" fmla="*/ 59 h 126"/>
                <a:gd name="T12" fmla="*/ 76 w 130"/>
                <a:gd name="T13" fmla="*/ 31 h 126"/>
                <a:gd name="T14" fmla="*/ 95 w 130"/>
                <a:gd name="T15" fmla="*/ 45 h 126"/>
                <a:gd name="T16" fmla="*/ 71 w 130"/>
                <a:gd name="T17" fmla="*/ 74 h 126"/>
                <a:gd name="T18" fmla="*/ 85 w 130"/>
                <a:gd name="T19" fmla="*/ 85 h 126"/>
                <a:gd name="T20" fmla="*/ 109 w 130"/>
                <a:gd name="T21" fmla="*/ 57 h 126"/>
                <a:gd name="T22" fmla="*/ 130 w 130"/>
                <a:gd name="T23" fmla="*/ 74 h 126"/>
                <a:gd name="T24" fmla="*/ 85 w 130"/>
                <a:gd name="T25" fmla="*/ 126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126"/>
                <a:gd name="T41" fmla="*/ 130 w 130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126">
                  <a:moveTo>
                    <a:pt x="85" y="126"/>
                  </a:moveTo>
                  <a:lnTo>
                    <a:pt x="0" y="52"/>
                  </a:lnTo>
                  <a:lnTo>
                    <a:pt x="43" y="0"/>
                  </a:lnTo>
                  <a:lnTo>
                    <a:pt x="62" y="17"/>
                  </a:lnTo>
                  <a:lnTo>
                    <a:pt x="38" y="45"/>
                  </a:lnTo>
                  <a:lnTo>
                    <a:pt x="52" y="59"/>
                  </a:lnTo>
                  <a:lnTo>
                    <a:pt x="76" y="31"/>
                  </a:lnTo>
                  <a:lnTo>
                    <a:pt x="95" y="45"/>
                  </a:lnTo>
                  <a:lnTo>
                    <a:pt x="71" y="74"/>
                  </a:lnTo>
                  <a:lnTo>
                    <a:pt x="85" y="85"/>
                  </a:lnTo>
                  <a:lnTo>
                    <a:pt x="109" y="57"/>
                  </a:lnTo>
                  <a:lnTo>
                    <a:pt x="130" y="74"/>
                  </a:lnTo>
                  <a:lnTo>
                    <a:pt x="85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0" name="Freeform 52"/>
            <p:cNvSpPr>
              <a:spLocks/>
            </p:cNvSpPr>
            <p:nvPr/>
          </p:nvSpPr>
          <p:spPr bwMode="auto">
            <a:xfrm>
              <a:off x="2012" y="1286"/>
              <a:ext cx="99" cy="127"/>
            </a:xfrm>
            <a:custGeom>
              <a:avLst/>
              <a:gdLst>
                <a:gd name="T0" fmla="*/ 78 w 99"/>
                <a:gd name="T1" fmla="*/ 127 h 127"/>
                <a:gd name="T2" fmla="*/ 0 w 99"/>
                <a:gd name="T3" fmla="*/ 49 h 127"/>
                <a:gd name="T4" fmla="*/ 47 w 99"/>
                <a:gd name="T5" fmla="*/ 0 h 127"/>
                <a:gd name="T6" fmla="*/ 66 w 99"/>
                <a:gd name="T7" fmla="*/ 18 h 127"/>
                <a:gd name="T8" fmla="*/ 38 w 99"/>
                <a:gd name="T9" fmla="*/ 44 h 127"/>
                <a:gd name="T10" fmla="*/ 52 w 99"/>
                <a:gd name="T11" fmla="*/ 59 h 127"/>
                <a:gd name="T12" fmla="*/ 78 w 99"/>
                <a:gd name="T13" fmla="*/ 33 h 127"/>
                <a:gd name="T14" fmla="*/ 95 w 99"/>
                <a:gd name="T15" fmla="*/ 49 h 127"/>
                <a:gd name="T16" fmla="*/ 69 w 99"/>
                <a:gd name="T17" fmla="*/ 75 h 127"/>
                <a:gd name="T18" fmla="*/ 99 w 99"/>
                <a:gd name="T19" fmla="*/ 106 h 127"/>
                <a:gd name="T20" fmla="*/ 78 w 99"/>
                <a:gd name="T21" fmla="*/ 127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127"/>
                <a:gd name="T35" fmla="*/ 99 w 99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127">
                  <a:moveTo>
                    <a:pt x="78" y="127"/>
                  </a:moveTo>
                  <a:lnTo>
                    <a:pt x="0" y="49"/>
                  </a:lnTo>
                  <a:lnTo>
                    <a:pt x="47" y="0"/>
                  </a:lnTo>
                  <a:lnTo>
                    <a:pt x="66" y="18"/>
                  </a:lnTo>
                  <a:lnTo>
                    <a:pt x="38" y="44"/>
                  </a:lnTo>
                  <a:lnTo>
                    <a:pt x="52" y="59"/>
                  </a:lnTo>
                  <a:lnTo>
                    <a:pt x="78" y="33"/>
                  </a:lnTo>
                  <a:lnTo>
                    <a:pt x="95" y="49"/>
                  </a:lnTo>
                  <a:lnTo>
                    <a:pt x="69" y="75"/>
                  </a:lnTo>
                  <a:lnTo>
                    <a:pt x="99" y="106"/>
                  </a:lnTo>
                  <a:lnTo>
                    <a:pt x="78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" name="Freeform 53"/>
            <p:cNvSpPr>
              <a:spLocks/>
            </p:cNvSpPr>
            <p:nvPr/>
          </p:nvSpPr>
          <p:spPr bwMode="auto">
            <a:xfrm>
              <a:off x="2078" y="1224"/>
              <a:ext cx="125" cy="130"/>
            </a:xfrm>
            <a:custGeom>
              <a:avLst/>
              <a:gdLst>
                <a:gd name="T0" fmla="*/ 73 w 125"/>
                <a:gd name="T1" fmla="*/ 130 h 130"/>
                <a:gd name="T2" fmla="*/ 0 w 125"/>
                <a:gd name="T3" fmla="*/ 45 h 130"/>
                <a:gd name="T4" fmla="*/ 52 w 125"/>
                <a:gd name="T5" fmla="*/ 0 h 130"/>
                <a:gd name="T6" fmla="*/ 69 w 125"/>
                <a:gd name="T7" fmla="*/ 19 h 130"/>
                <a:gd name="T8" fmla="*/ 40 w 125"/>
                <a:gd name="T9" fmla="*/ 45 h 130"/>
                <a:gd name="T10" fmla="*/ 52 w 125"/>
                <a:gd name="T11" fmla="*/ 59 h 130"/>
                <a:gd name="T12" fmla="*/ 80 w 125"/>
                <a:gd name="T13" fmla="*/ 36 h 130"/>
                <a:gd name="T14" fmla="*/ 95 w 125"/>
                <a:gd name="T15" fmla="*/ 54 h 130"/>
                <a:gd name="T16" fmla="*/ 69 w 125"/>
                <a:gd name="T17" fmla="*/ 78 h 130"/>
                <a:gd name="T18" fmla="*/ 80 w 125"/>
                <a:gd name="T19" fmla="*/ 92 h 130"/>
                <a:gd name="T20" fmla="*/ 109 w 125"/>
                <a:gd name="T21" fmla="*/ 66 h 130"/>
                <a:gd name="T22" fmla="*/ 125 w 125"/>
                <a:gd name="T23" fmla="*/ 85 h 130"/>
                <a:gd name="T24" fmla="*/ 73 w 125"/>
                <a:gd name="T25" fmla="*/ 13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30"/>
                <a:gd name="T41" fmla="*/ 125 w 125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30">
                  <a:moveTo>
                    <a:pt x="73" y="130"/>
                  </a:moveTo>
                  <a:lnTo>
                    <a:pt x="0" y="45"/>
                  </a:lnTo>
                  <a:lnTo>
                    <a:pt x="52" y="0"/>
                  </a:lnTo>
                  <a:lnTo>
                    <a:pt x="69" y="19"/>
                  </a:lnTo>
                  <a:lnTo>
                    <a:pt x="40" y="45"/>
                  </a:lnTo>
                  <a:lnTo>
                    <a:pt x="52" y="59"/>
                  </a:lnTo>
                  <a:lnTo>
                    <a:pt x="80" y="36"/>
                  </a:lnTo>
                  <a:lnTo>
                    <a:pt x="95" y="54"/>
                  </a:lnTo>
                  <a:lnTo>
                    <a:pt x="69" y="78"/>
                  </a:lnTo>
                  <a:lnTo>
                    <a:pt x="80" y="92"/>
                  </a:lnTo>
                  <a:lnTo>
                    <a:pt x="109" y="66"/>
                  </a:lnTo>
                  <a:lnTo>
                    <a:pt x="125" y="85"/>
                  </a:lnTo>
                  <a:lnTo>
                    <a:pt x="73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" name="Freeform 54"/>
            <p:cNvSpPr>
              <a:spLocks/>
            </p:cNvSpPr>
            <p:nvPr/>
          </p:nvSpPr>
          <p:spPr bwMode="auto">
            <a:xfrm>
              <a:off x="2170" y="1163"/>
              <a:ext cx="114" cy="118"/>
            </a:xfrm>
            <a:custGeom>
              <a:avLst/>
              <a:gdLst>
                <a:gd name="T0" fmla="*/ 124 w 48"/>
                <a:gd name="T1" fmla="*/ 0 h 50"/>
                <a:gd name="T2" fmla="*/ 176 w 48"/>
                <a:gd name="T3" fmla="*/ 61 h 50"/>
                <a:gd name="T4" fmla="*/ 135 w 48"/>
                <a:gd name="T5" fmla="*/ 61 h 50"/>
                <a:gd name="T6" fmla="*/ 102 w 48"/>
                <a:gd name="T7" fmla="*/ 73 h 50"/>
                <a:gd name="T8" fmla="*/ 74 w 48"/>
                <a:gd name="T9" fmla="*/ 118 h 50"/>
                <a:gd name="T10" fmla="*/ 90 w 48"/>
                <a:gd name="T11" fmla="*/ 172 h 50"/>
                <a:gd name="T12" fmla="*/ 140 w 48"/>
                <a:gd name="T13" fmla="*/ 205 h 50"/>
                <a:gd name="T14" fmla="*/ 192 w 48"/>
                <a:gd name="T15" fmla="*/ 196 h 50"/>
                <a:gd name="T16" fmla="*/ 214 w 48"/>
                <a:gd name="T17" fmla="*/ 168 h 50"/>
                <a:gd name="T18" fmla="*/ 226 w 48"/>
                <a:gd name="T19" fmla="*/ 135 h 50"/>
                <a:gd name="T20" fmla="*/ 271 w 48"/>
                <a:gd name="T21" fmla="*/ 196 h 50"/>
                <a:gd name="T22" fmla="*/ 249 w 48"/>
                <a:gd name="T23" fmla="*/ 229 h 50"/>
                <a:gd name="T24" fmla="*/ 226 w 48"/>
                <a:gd name="T25" fmla="*/ 250 h 50"/>
                <a:gd name="T26" fmla="*/ 185 w 48"/>
                <a:gd name="T27" fmla="*/ 267 h 50"/>
                <a:gd name="T28" fmla="*/ 152 w 48"/>
                <a:gd name="T29" fmla="*/ 278 h 50"/>
                <a:gd name="T30" fmla="*/ 86 w 48"/>
                <a:gd name="T31" fmla="*/ 262 h 50"/>
                <a:gd name="T32" fmla="*/ 33 w 48"/>
                <a:gd name="T33" fmla="*/ 217 h 50"/>
                <a:gd name="T34" fmla="*/ 5 w 48"/>
                <a:gd name="T35" fmla="*/ 168 h 50"/>
                <a:gd name="T36" fmla="*/ 5 w 48"/>
                <a:gd name="T37" fmla="*/ 111 h 50"/>
                <a:gd name="T38" fmla="*/ 24 w 48"/>
                <a:gd name="T39" fmla="*/ 61 h 50"/>
                <a:gd name="T40" fmla="*/ 62 w 48"/>
                <a:gd name="T41" fmla="*/ 28 h 50"/>
                <a:gd name="T42" fmla="*/ 90 w 48"/>
                <a:gd name="T43" fmla="*/ 12 h 50"/>
                <a:gd name="T44" fmla="*/ 124 w 48"/>
                <a:gd name="T45" fmla="*/ 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50"/>
                <a:gd name="T71" fmla="*/ 48 w 4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50">
                  <a:moveTo>
                    <a:pt x="22" y="0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28" y="11"/>
                    <a:pt x="26" y="11"/>
                    <a:pt x="24" y="11"/>
                  </a:cubicBezTo>
                  <a:cubicBezTo>
                    <a:pt x="22" y="11"/>
                    <a:pt x="20" y="12"/>
                    <a:pt x="18" y="13"/>
                  </a:cubicBezTo>
                  <a:cubicBezTo>
                    <a:pt x="15" y="15"/>
                    <a:pt x="14" y="18"/>
                    <a:pt x="13" y="21"/>
                  </a:cubicBezTo>
                  <a:cubicBezTo>
                    <a:pt x="13" y="25"/>
                    <a:pt x="14" y="28"/>
                    <a:pt x="16" y="31"/>
                  </a:cubicBezTo>
                  <a:cubicBezTo>
                    <a:pt x="18" y="35"/>
                    <a:pt x="21" y="36"/>
                    <a:pt x="25" y="37"/>
                  </a:cubicBezTo>
                  <a:cubicBezTo>
                    <a:pt x="28" y="38"/>
                    <a:pt x="31" y="37"/>
                    <a:pt x="34" y="35"/>
                  </a:cubicBezTo>
                  <a:cubicBezTo>
                    <a:pt x="36" y="34"/>
                    <a:pt x="37" y="32"/>
                    <a:pt x="38" y="30"/>
                  </a:cubicBezTo>
                  <a:cubicBezTo>
                    <a:pt x="39" y="29"/>
                    <a:pt x="39" y="27"/>
                    <a:pt x="40" y="24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3" y="42"/>
                    <a:pt x="41" y="44"/>
                    <a:pt x="40" y="45"/>
                  </a:cubicBezTo>
                  <a:cubicBezTo>
                    <a:pt x="38" y="46"/>
                    <a:pt x="35" y="48"/>
                    <a:pt x="33" y="48"/>
                  </a:cubicBezTo>
                  <a:cubicBezTo>
                    <a:pt x="31" y="49"/>
                    <a:pt x="29" y="50"/>
                    <a:pt x="27" y="50"/>
                  </a:cubicBezTo>
                  <a:cubicBezTo>
                    <a:pt x="22" y="50"/>
                    <a:pt x="18" y="49"/>
                    <a:pt x="15" y="47"/>
                  </a:cubicBezTo>
                  <a:cubicBezTo>
                    <a:pt x="11" y="45"/>
                    <a:pt x="8" y="42"/>
                    <a:pt x="6" y="39"/>
                  </a:cubicBezTo>
                  <a:cubicBezTo>
                    <a:pt x="3" y="36"/>
                    <a:pt x="2" y="33"/>
                    <a:pt x="1" y="30"/>
                  </a:cubicBezTo>
                  <a:cubicBezTo>
                    <a:pt x="0" y="27"/>
                    <a:pt x="0" y="23"/>
                    <a:pt x="1" y="20"/>
                  </a:cubicBezTo>
                  <a:cubicBezTo>
                    <a:pt x="1" y="17"/>
                    <a:pt x="2" y="14"/>
                    <a:pt x="4" y="11"/>
                  </a:cubicBezTo>
                  <a:cubicBezTo>
                    <a:pt x="6" y="9"/>
                    <a:pt x="8" y="7"/>
                    <a:pt x="11" y="5"/>
                  </a:cubicBezTo>
                  <a:cubicBezTo>
                    <a:pt x="12" y="3"/>
                    <a:pt x="14" y="2"/>
                    <a:pt x="16" y="2"/>
                  </a:cubicBezTo>
                  <a:cubicBezTo>
                    <a:pt x="18" y="1"/>
                    <a:pt x="20" y="0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3" name="Freeform 55"/>
            <p:cNvSpPr>
              <a:spLocks/>
            </p:cNvSpPr>
            <p:nvPr/>
          </p:nvSpPr>
          <p:spPr bwMode="auto">
            <a:xfrm>
              <a:off x="2236" y="1108"/>
              <a:ext cx="104" cy="126"/>
            </a:xfrm>
            <a:custGeom>
              <a:avLst/>
              <a:gdLst>
                <a:gd name="T0" fmla="*/ 78 w 104"/>
                <a:gd name="T1" fmla="*/ 126 h 126"/>
                <a:gd name="T2" fmla="*/ 33 w 104"/>
                <a:gd name="T3" fmla="*/ 50 h 126"/>
                <a:gd name="T4" fmla="*/ 12 w 104"/>
                <a:gd name="T5" fmla="*/ 64 h 126"/>
                <a:gd name="T6" fmla="*/ 0 w 104"/>
                <a:gd name="T7" fmla="*/ 41 h 126"/>
                <a:gd name="T8" fmla="*/ 69 w 104"/>
                <a:gd name="T9" fmla="*/ 0 h 126"/>
                <a:gd name="T10" fmla="*/ 83 w 104"/>
                <a:gd name="T11" fmla="*/ 22 h 126"/>
                <a:gd name="T12" fmla="*/ 62 w 104"/>
                <a:gd name="T13" fmla="*/ 36 h 126"/>
                <a:gd name="T14" fmla="*/ 104 w 104"/>
                <a:gd name="T15" fmla="*/ 109 h 126"/>
                <a:gd name="T16" fmla="*/ 78 w 104"/>
                <a:gd name="T17" fmla="*/ 126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126"/>
                <a:gd name="T29" fmla="*/ 104 w 104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126">
                  <a:moveTo>
                    <a:pt x="78" y="126"/>
                  </a:moveTo>
                  <a:lnTo>
                    <a:pt x="33" y="50"/>
                  </a:lnTo>
                  <a:lnTo>
                    <a:pt x="12" y="64"/>
                  </a:lnTo>
                  <a:lnTo>
                    <a:pt x="0" y="41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62" y="36"/>
                  </a:lnTo>
                  <a:lnTo>
                    <a:pt x="104" y="109"/>
                  </a:lnTo>
                  <a:lnTo>
                    <a:pt x="78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" name="Freeform 56"/>
            <p:cNvSpPr>
              <a:spLocks/>
            </p:cNvSpPr>
            <p:nvPr/>
          </p:nvSpPr>
          <p:spPr bwMode="auto">
            <a:xfrm>
              <a:off x="2326" y="1052"/>
              <a:ext cx="128" cy="134"/>
            </a:xfrm>
            <a:custGeom>
              <a:avLst/>
              <a:gdLst>
                <a:gd name="T0" fmla="*/ 0 w 54"/>
                <a:gd name="T1" fmla="*/ 106 h 57"/>
                <a:gd name="T2" fmla="*/ 66 w 54"/>
                <a:gd name="T3" fmla="*/ 73 h 57"/>
                <a:gd name="T4" fmla="*/ 123 w 54"/>
                <a:gd name="T5" fmla="*/ 188 h 57"/>
                <a:gd name="T6" fmla="*/ 140 w 54"/>
                <a:gd name="T7" fmla="*/ 221 h 57"/>
                <a:gd name="T8" fmla="*/ 152 w 54"/>
                <a:gd name="T9" fmla="*/ 237 h 57"/>
                <a:gd name="T10" fmla="*/ 173 w 54"/>
                <a:gd name="T11" fmla="*/ 249 h 57"/>
                <a:gd name="T12" fmla="*/ 197 w 54"/>
                <a:gd name="T13" fmla="*/ 242 h 57"/>
                <a:gd name="T14" fmla="*/ 218 w 54"/>
                <a:gd name="T15" fmla="*/ 226 h 57"/>
                <a:gd name="T16" fmla="*/ 225 w 54"/>
                <a:gd name="T17" fmla="*/ 205 h 57"/>
                <a:gd name="T18" fmla="*/ 218 w 54"/>
                <a:gd name="T19" fmla="*/ 188 h 57"/>
                <a:gd name="T20" fmla="*/ 209 w 54"/>
                <a:gd name="T21" fmla="*/ 148 h 57"/>
                <a:gd name="T22" fmla="*/ 197 w 54"/>
                <a:gd name="T23" fmla="*/ 132 h 57"/>
                <a:gd name="T24" fmla="*/ 152 w 54"/>
                <a:gd name="T25" fmla="*/ 33 h 57"/>
                <a:gd name="T26" fmla="*/ 213 w 54"/>
                <a:gd name="T27" fmla="*/ 0 h 57"/>
                <a:gd name="T28" fmla="*/ 275 w 54"/>
                <a:gd name="T29" fmla="*/ 127 h 57"/>
                <a:gd name="T30" fmla="*/ 299 w 54"/>
                <a:gd name="T31" fmla="*/ 188 h 57"/>
                <a:gd name="T32" fmla="*/ 299 w 54"/>
                <a:gd name="T33" fmla="*/ 226 h 57"/>
                <a:gd name="T34" fmla="*/ 275 w 54"/>
                <a:gd name="T35" fmla="*/ 266 h 57"/>
                <a:gd name="T36" fmla="*/ 225 w 54"/>
                <a:gd name="T37" fmla="*/ 299 h 57"/>
                <a:gd name="T38" fmla="*/ 168 w 54"/>
                <a:gd name="T39" fmla="*/ 315 h 57"/>
                <a:gd name="T40" fmla="*/ 123 w 54"/>
                <a:gd name="T41" fmla="*/ 310 h 57"/>
                <a:gd name="T42" fmla="*/ 95 w 54"/>
                <a:gd name="T43" fmla="*/ 282 h 57"/>
                <a:gd name="T44" fmla="*/ 62 w 54"/>
                <a:gd name="T45" fmla="*/ 226 h 57"/>
                <a:gd name="T46" fmla="*/ 50 w 54"/>
                <a:gd name="T47" fmla="*/ 205 h 57"/>
                <a:gd name="T48" fmla="*/ 0 w 54"/>
                <a:gd name="T49" fmla="*/ 106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0" y="19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7"/>
                    <a:pt x="24" y="39"/>
                    <a:pt x="25" y="40"/>
                  </a:cubicBezTo>
                  <a:cubicBezTo>
                    <a:pt x="26" y="42"/>
                    <a:pt x="27" y="43"/>
                    <a:pt x="27" y="43"/>
                  </a:cubicBezTo>
                  <a:cubicBezTo>
                    <a:pt x="28" y="44"/>
                    <a:pt x="30" y="45"/>
                    <a:pt x="31" y="45"/>
                  </a:cubicBezTo>
                  <a:cubicBezTo>
                    <a:pt x="32" y="45"/>
                    <a:pt x="34" y="44"/>
                    <a:pt x="35" y="44"/>
                  </a:cubicBezTo>
                  <a:cubicBezTo>
                    <a:pt x="37" y="43"/>
                    <a:pt x="38" y="42"/>
                    <a:pt x="39" y="41"/>
                  </a:cubicBezTo>
                  <a:cubicBezTo>
                    <a:pt x="40" y="40"/>
                    <a:pt x="40" y="39"/>
                    <a:pt x="40" y="37"/>
                  </a:cubicBezTo>
                  <a:cubicBezTo>
                    <a:pt x="40" y="36"/>
                    <a:pt x="40" y="35"/>
                    <a:pt x="39" y="34"/>
                  </a:cubicBezTo>
                  <a:cubicBezTo>
                    <a:pt x="39" y="32"/>
                    <a:pt x="38" y="30"/>
                    <a:pt x="37" y="27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8"/>
                    <a:pt x="53" y="31"/>
                    <a:pt x="53" y="34"/>
                  </a:cubicBezTo>
                  <a:cubicBezTo>
                    <a:pt x="54" y="36"/>
                    <a:pt x="54" y="39"/>
                    <a:pt x="53" y="41"/>
                  </a:cubicBezTo>
                  <a:cubicBezTo>
                    <a:pt x="52" y="43"/>
                    <a:pt x="51" y="46"/>
                    <a:pt x="49" y="48"/>
                  </a:cubicBezTo>
                  <a:cubicBezTo>
                    <a:pt x="47" y="50"/>
                    <a:pt x="44" y="52"/>
                    <a:pt x="40" y="54"/>
                  </a:cubicBezTo>
                  <a:cubicBezTo>
                    <a:pt x="36" y="55"/>
                    <a:pt x="33" y="56"/>
                    <a:pt x="30" y="57"/>
                  </a:cubicBezTo>
                  <a:cubicBezTo>
                    <a:pt x="27" y="57"/>
                    <a:pt x="25" y="57"/>
                    <a:pt x="22" y="56"/>
                  </a:cubicBezTo>
                  <a:cubicBezTo>
                    <a:pt x="20" y="55"/>
                    <a:pt x="18" y="53"/>
                    <a:pt x="17" y="51"/>
                  </a:cubicBezTo>
                  <a:cubicBezTo>
                    <a:pt x="15" y="49"/>
                    <a:pt x="13" y="46"/>
                    <a:pt x="11" y="41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" name="Freeform 57"/>
            <p:cNvSpPr>
              <a:spLocks noEditPoints="1"/>
            </p:cNvSpPr>
            <p:nvPr/>
          </p:nvSpPr>
          <p:spPr bwMode="auto">
            <a:xfrm>
              <a:off x="2449" y="1021"/>
              <a:ext cx="120" cy="125"/>
            </a:xfrm>
            <a:custGeom>
              <a:avLst/>
              <a:gdLst>
                <a:gd name="T0" fmla="*/ 89 w 51"/>
                <a:gd name="T1" fmla="*/ 295 h 53"/>
                <a:gd name="T2" fmla="*/ 0 w 51"/>
                <a:gd name="T3" fmla="*/ 45 h 53"/>
                <a:gd name="T4" fmla="*/ 73 w 51"/>
                <a:gd name="T5" fmla="*/ 21 h 53"/>
                <a:gd name="T6" fmla="*/ 127 w 51"/>
                <a:gd name="T7" fmla="*/ 5 h 53"/>
                <a:gd name="T8" fmla="*/ 160 w 51"/>
                <a:gd name="T9" fmla="*/ 5 h 53"/>
                <a:gd name="T10" fmla="*/ 193 w 51"/>
                <a:gd name="T11" fmla="*/ 21 h 53"/>
                <a:gd name="T12" fmla="*/ 209 w 51"/>
                <a:gd name="T13" fmla="*/ 57 h 53"/>
                <a:gd name="T14" fmla="*/ 216 w 51"/>
                <a:gd name="T15" fmla="*/ 111 h 53"/>
                <a:gd name="T16" fmla="*/ 184 w 51"/>
                <a:gd name="T17" fmla="*/ 151 h 53"/>
                <a:gd name="T18" fmla="*/ 282 w 51"/>
                <a:gd name="T19" fmla="*/ 222 h 53"/>
                <a:gd name="T20" fmla="*/ 209 w 51"/>
                <a:gd name="T21" fmla="*/ 250 h 53"/>
                <a:gd name="T22" fmla="*/ 115 w 51"/>
                <a:gd name="T23" fmla="*/ 172 h 53"/>
                <a:gd name="T24" fmla="*/ 151 w 51"/>
                <a:gd name="T25" fmla="*/ 274 h 53"/>
                <a:gd name="T26" fmla="*/ 89 w 51"/>
                <a:gd name="T27" fmla="*/ 295 h 53"/>
                <a:gd name="T28" fmla="*/ 106 w 51"/>
                <a:gd name="T29" fmla="*/ 139 h 53"/>
                <a:gd name="T30" fmla="*/ 115 w 51"/>
                <a:gd name="T31" fmla="*/ 134 h 53"/>
                <a:gd name="T32" fmla="*/ 151 w 51"/>
                <a:gd name="T33" fmla="*/ 118 h 53"/>
                <a:gd name="T34" fmla="*/ 151 w 51"/>
                <a:gd name="T35" fmla="*/ 90 h 53"/>
                <a:gd name="T36" fmla="*/ 127 w 51"/>
                <a:gd name="T37" fmla="*/ 66 h 53"/>
                <a:gd name="T38" fmla="*/ 94 w 51"/>
                <a:gd name="T39" fmla="*/ 73 h 53"/>
                <a:gd name="T40" fmla="*/ 82 w 51"/>
                <a:gd name="T41" fmla="*/ 73 h 53"/>
                <a:gd name="T42" fmla="*/ 106 w 51"/>
                <a:gd name="T43" fmla="*/ 139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53"/>
                <a:gd name="T68" fmla="*/ 51 w 51"/>
                <a:gd name="T69" fmla="*/ 53 h 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53">
                  <a:moveTo>
                    <a:pt x="16" y="5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8" y="2"/>
                    <a:pt x="21" y="1"/>
                    <a:pt x="23" y="1"/>
                  </a:cubicBezTo>
                  <a:cubicBezTo>
                    <a:pt x="26" y="0"/>
                    <a:pt x="28" y="1"/>
                    <a:pt x="29" y="1"/>
                  </a:cubicBezTo>
                  <a:cubicBezTo>
                    <a:pt x="31" y="2"/>
                    <a:pt x="33" y="3"/>
                    <a:pt x="35" y="4"/>
                  </a:cubicBezTo>
                  <a:cubicBezTo>
                    <a:pt x="36" y="6"/>
                    <a:pt x="37" y="8"/>
                    <a:pt x="38" y="10"/>
                  </a:cubicBezTo>
                  <a:cubicBezTo>
                    <a:pt x="39" y="14"/>
                    <a:pt x="40" y="17"/>
                    <a:pt x="39" y="20"/>
                  </a:cubicBezTo>
                  <a:cubicBezTo>
                    <a:pt x="38" y="22"/>
                    <a:pt x="36" y="25"/>
                    <a:pt x="33" y="27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7" y="49"/>
                    <a:pt x="27" y="49"/>
                    <a:pt x="27" y="49"/>
                  </a:cubicBezTo>
                  <a:lnTo>
                    <a:pt x="16" y="53"/>
                  </a:lnTo>
                  <a:close/>
                  <a:moveTo>
                    <a:pt x="19" y="25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4" y="23"/>
                    <a:pt x="26" y="22"/>
                    <a:pt x="27" y="21"/>
                  </a:cubicBezTo>
                  <a:cubicBezTo>
                    <a:pt x="27" y="20"/>
                    <a:pt x="28" y="18"/>
                    <a:pt x="27" y="16"/>
                  </a:cubicBezTo>
                  <a:cubicBezTo>
                    <a:pt x="26" y="14"/>
                    <a:pt x="25" y="13"/>
                    <a:pt x="23" y="12"/>
                  </a:cubicBezTo>
                  <a:cubicBezTo>
                    <a:pt x="22" y="11"/>
                    <a:pt x="20" y="12"/>
                    <a:pt x="17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" name="Freeform 58"/>
            <p:cNvSpPr>
              <a:spLocks/>
            </p:cNvSpPr>
            <p:nvPr/>
          </p:nvSpPr>
          <p:spPr bwMode="auto">
            <a:xfrm>
              <a:off x="2553" y="988"/>
              <a:ext cx="94" cy="125"/>
            </a:xfrm>
            <a:custGeom>
              <a:avLst/>
              <a:gdLst>
                <a:gd name="T0" fmla="*/ 28 w 94"/>
                <a:gd name="T1" fmla="*/ 125 h 125"/>
                <a:gd name="T2" fmla="*/ 0 w 94"/>
                <a:gd name="T3" fmla="*/ 16 h 125"/>
                <a:gd name="T4" fmla="*/ 66 w 94"/>
                <a:gd name="T5" fmla="*/ 0 h 125"/>
                <a:gd name="T6" fmla="*/ 73 w 94"/>
                <a:gd name="T7" fmla="*/ 24 h 125"/>
                <a:gd name="T8" fmla="*/ 35 w 94"/>
                <a:gd name="T9" fmla="*/ 33 h 125"/>
                <a:gd name="T10" fmla="*/ 40 w 94"/>
                <a:gd name="T11" fmla="*/ 52 h 125"/>
                <a:gd name="T12" fmla="*/ 75 w 94"/>
                <a:gd name="T13" fmla="*/ 42 h 125"/>
                <a:gd name="T14" fmla="*/ 83 w 94"/>
                <a:gd name="T15" fmla="*/ 66 h 125"/>
                <a:gd name="T16" fmla="*/ 47 w 94"/>
                <a:gd name="T17" fmla="*/ 76 h 125"/>
                <a:gd name="T18" fmla="*/ 52 w 94"/>
                <a:gd name="T19" fmla="*/ 94 h 125"/>
                <a:gd name="T20" fmla="*/ 90 w 94"/>
                <a:gd name="T21" fmla="*/ 85 h 125"/>
                <a:gd name="T22" fmla="*/ 94 w 94"/>
                <a:gd name="T23" fmla="*/ 109 h 125"/>
                <a:gd name="T24" fmla="*/ 28 w 94"/>
                <a:gd name="T25" fmla="*/ 125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25"/>
                <a:gd name="T41" fmla="*/ 94 w 94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25">
                  <a:moveTo>
                    <a:pt x="28" y="125"/>
                  </a:moveTo>
                  <a:lnTo>
                    <a:pt x="0" y="16"/>
                  </a:lnTo>
                  <a:lnTo>
                    <a:pt x="66" y="0"/>
                  </a:lnTo>
                  <a:lnTo>
                    <a:pt x="73" y="24"/>
                  </a:lnTo>
                  <a:lnTo>
                    <a:pt x="35" y="33"/>
                  </a:lnTo>
                  <a:lnTo>
                    <a:pt x="40" y="52"/>
                  </a:lnTo>
                  <a:lnTo>
                    <a:pt x="75" y="42"/>
                  </a:lnTo>
                  <a:lnTo>
                    <a:pt x="83" y="66"/>
                  </a:lnTo>
                  <a:lnTo>
                    <a:pt x="47" y="76"/>
                  </a:lnTo>
                  <a:lnTo>
                    <a:pt x="52" y="94"/>
                  </a:lnTo>
                  <a:lnTo>
                    <a:pt x="90" y="85"/>
                  </a:lnTo>
                  <a:lnTo>
                    <a:pt x="94" y="109"/>
                  </a:lnTo>
                  <a:lnTo>
                    <a:pt x="28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7" name="Freeform 59"/>
            <p:cNvSpPr>
              <a:spLocks/>
            </p:cNvSpPr>
            <p:nvPr/>
          </p:nvSpPr>
          <p:spPr bwMode="auto">
            <a:xfrm>
              <a:off x="2704" y="960"/>
              <a:ext cx="106" cy="122"/>
            </a:xfrm>
            <a:custGeom>
              <a:avLst/>
              <a:gdLst>
                <a:gd name="T0" fmla="*/ 0 w 45"/>
                <a:gd name="T1" fmla="*/ 28 h 52"/>
                <a:gd name="T2" fmla="*/ 66 w 45"/>
                <a:gd name="T3" fmla="*/ 21 h 52"/>
                <a:gd name="T4" fmla="*/ 82 w 45"/>
                <a:gd name="T5" fmla="*/ 148 h 52"/>
                <a:gd name="T6" fmla="*/ 90 w 45"/>
                <a:gd name="T7" fmla="*/ 188 h 52"/>
                <a:gd name="T8" fmla="*/ 94 w 45"/>
                <a:gd name="T9" fmla="*/ 204 h 52"/>
                <a:gd name="T10" fmla="*/ 111 w 45"/>
                <a:gd name="T11" fmla="*/ 221 h 52"/>
                <a:gd name="T12" fmla="*/ 139 w 45"/>
                <a:gd name="T13" fmla="*/ 221 h 52"/>
                <a:gd name="T14" fmla="*/ 160 w 45"/>
                <a:gd name="T15" fmla="*/ 216 h 52"/>
                <a:gd name="T16" fmla="*/ 172 w 45"/>
                <a:gd name="T17" fmla="*/ 197 h 52"/>
                <a:gd name="T18" fmla="*/ 177 w 45"/>
                <a:gd name="T19" fmla="*/ 176 h 52"/>
                <a:gd name="T20" fmla="*/ 172 w 45"/>
                <a:gd name="T21" fmla="*/ 138 h 52"/>
                <a:gd name="T22" fmla="*/ 172 w 45"/>
                <a:gd name="T23" fmla="*/ 122 h 52"/>
                <a:gd name="T24" fmla="*/ 160 w 45"/>
                <a:gd name="T25" fmla="*/ 12 h 52"/>
                <a:gd name="T26" fmla="*/ 233 w 45"/>
                <a:gd name="T27" fmla="*/ 0 h 52"/>
                <a:gd name="T28" fmla="*/ 245 w 45"/>
                <a:gd name="T29" fmla="*/ 138 h 52"/>
                <a:gd name="T30" fmla="*/ 250 w 45"/>
                <a:gd name="T31" fmla="*/ 204 h 52"/>
                <a:gd name="T32" fmla="*/ 233 w 45"/>
                <a:gd name="T33" fmla="*/ 242 h 52"/>
                <a:gd name="T34" fmla="*/ 200 w 45"/>
                <a:gd name="T35" fmla="*/ 270 h 52"/>
                <a:gd name="T36" fmla="*/ 144 w 45"/>
                <a:gd name="T37" fmla="*/ 282 h 52"/>
                <a:gd name="T38" fmla="*/ 90 w 45"/>
                <a:gd name="T39" fmla="*/ 282 h 52"/>
                <a:gd name="T40" fmla="*/ 45 w 45"/>
                <a:gd name="T41" fmla="*/ 258 h 52"/>
                <a:gd name="T42" fmla="*/ 28 w 45"/>
                <a:gd name="T43" fmla="*/ 225 h 52"/>
                <a:gd name="T44" fmla="*/ 12 w 45"/>
                <a:gd name="T45" fmla="*/ 164 h 52"/>
                <a:gd name="T46" fmla="*/ 12 w 45"/>
                <a:gd name="T47" fmla="*/ 138 h 52"/>
                <a:gd name="T48" fmla="*/ 0 w 45"/>
                <a:gd name="T49" fmla="*/ 28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52"/>
                <a:gd name="T77" fmla="*/ 45 w 45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52">
                  <a:moveTo>
                    <a:pt x="0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30"/>
                    <a:pt x="16" y="32"/>
                    <a:pt x="16" y="34"/>
                  </a:cubicBezTo>
                  <a:cubicBezTo>
                    <a:pt x="16" y="35"/>
                    <a:pt x="17" y="37"/>
                    <a:pt x="17" y="37"/>
                  </a:cubicBezTo>
                  <a:cubicBezTo>
                    <a:pt x="18" y="39"/>
                    <a:pt x="19" y="39"/>
                    <a:pt x="20" y="40"/>
                  </a:cubicBezTo>
                  <a:cubicBezTo>
                    <a:pt x="21" y="40"/>
                    <a:pt x="23" y="41"/>
                    <a:pt x="25" y="40"/>
                  </a:cubicBezTo>
                  <a:cubicBezTo>
                    <a:pt x="27" y="40"/>
                    <a:pt x="28" y="40"/>
                    <a:pt x="29" y="39"/>
                  </a:cubicBezTo>
                  <a:cubicBezTo>
                    <a:pt x="30" y="38"/>
                    <a:pt x="31" y="37"/>
                    <a:pt x="31" y="36"/>
                  </a:cubicBezTo>
                  <a:cubicBezTo>
                    <a:pt x="32" y="35"/>
                    <a:pt x="32" y="34"/>
                    <a:pt x="32" y="32"/>
                  </a:cubicBezTo>
                  <a:cubicBezTo>
                    <a:pt x="32" y="31"/>
                    <a:pt x="32" y="28"/>
                    <a:pt x="31" y="25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31"/>
                    <a:pt x="45" y="34"/>
                    <a:pt x="45" y="37"/>
                  </a:cubicBezTo>
                  <a:cubicBezTo>
                    <a:pt x="44" y="39"/>
                    <a:pt x="43" y="42"/>
                    <a:pt x="42" y="44"/>
                  </a:cubicBezTo>
                  <a:cubicBezTo>
                    <a:pt x="41" y="46"/>
                    <a:pt x="39" y="47"/>
                    <a:pt x="36" y="49"/>
                  </a:cubicBezTo>
                  <a:cubicBezTo>
                    <a:pt x="33" y="50"/>
                    <a:pt x="30" y="51"/>
                    <a:pt x="26" y="51"/>
                  </a:cubicBezTo>
                  <a:cubicBezTo>
                    <a:pt x="22" y="52"/>
                    <a:pt x="18" y="52"/>
                    <a:pt x="16" y="51"/>
                  </a:cubicBezTo>
                  <a:cubicBezTo>
                    <a:pt x="13" y="50"/>
                    <a:pt x="10" y="49"/>
                    <a:pt x="8" y="47"/>
                  </a:cubicBezTo>
                  <a:cubicBezTo>
                    <a:pt x="7" y="46"/>
                    <a:pt x="5" y="44"/>
                    <a:pt x="5" y="41"/>
                  </a:cubicBezTo>
                  <a:cubicBezTo>
                    <a:pt x="4" y="39"/>
                    <a:pt x="3" y="35"/>
                    <a:pt x="2" y="30"/>
                  </a:cubicBezTo>
                  <a:cubicBezTo>
                    <a:pt x="2" y="25"/>
                    <a:pt x="2" y="25"/>
                    <a:pt x="2" y="2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" name="Freeform 60"/>
            <p:cNvSpPr>
              <a:spLocks/>
            </p:cNvSpPr>
            <p:nvPr/>
          </p:nvSpPr>
          <p:spPr bwMode="auto">
            <a:xfrm>
              <a:off x="2839" y="960"/>
              <a:ext cx="108" cy="111"/>
            </a:xfrm>
            <a:custGeom>
              <a:avLst/>
              <a:gdLst>
                <a:gd name="T0" fmla="*/ 0 w 46"/>
                <a:gd name="T1" fmla="*/ 262 h 47"/>
                <a:gd name="T2" fmla="*/ 0 w 46"/>
                <a:gd name="T3" fmla="*/ 0 h 47"/>
                <a:gd name="T4" fmla="*/ 73 w 46"/>
                <a:gd name="T5" fmla="*/ 0 h 47"/>
                <a:gd name="T6" fmla="*/ 164 w 46"/>
                <a:gd name="T7" fmla="*/ 135 h 47"/>
                <a:gd name="T8" fmla="*/ 176 w 46"/>
                <a:gd name="T9" fmla="*/ 151 h 47"/>
                <a:gd name="T10" fmla="*/ 188 w 46"/>
                <a:gd name="T11" fmla="*/ 184 h 47"/>
                <a:gd name="T12" fmla="*/ 188 w 46"/>
                <a:gd name="T13" fmla="*/ 151 h 47"/>
                <a:gd name="T14" fmla="*/ 188 w 46"/>
                <a:gd name="T15" fmla="*/ 128 h 47"/>
                <a:gd name="T16" fmla="*/ 188 w 46"/>
                <a:gd name="T17" fmla="*/ 0 h 47"/>
                <a:gd name="T18" fmla="*/ 254 w 46"/>
                <a:gd name="T19" fmla="*/ 0 h 47"/>
                <a:gd name="T20" fmla="*/ 254 w 46"/>
                <a:gd name="T21" fmla="*/ 262 h 47"/>
                <a:gd name="T22" fmla="*/ 188 w 46"/>
                <a:gd name="T23" fmla="*/ 262 h 47"/>
                <a:gd name="T24" fmla="*/ 89 w 46"/>
                <a:gd name="T25" fmla="*/ 128 h 47"/>
                <a:gd name="T26" fmla="*/ 77 w 46"/>
                <a:gd name="T27" fmla="*/ 111 h 47"/>
                <a:gd name="T28" fmla="*/ 66 w 46"/>
                <a:gd name="T29" fmla="*/ 78 h 47"/>
                <a:gd name="T30" fmla="*/ 66 w 46"/>
                <a:gd name="T31" fmla="*/ 111 h 47"/>
                <a:gd name="T32" fmla="*/ 66 w 46"/>
                <a:gd name="T33" fmla="*/ 135 h 47"/>
                <a:gd name="T34" fmla="*/ 66 w 46"/>
                <a:gd name="T35" fmla="*/ 262 h 47"/>
                <a:gd name="T36" fmla="*/ 0 w 46"/>
                <a:gd name="T37" fmla="*/ 262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47"/>
                <a:gd name="T59" fmla="*/ 46 w 46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47">
                  <a:moveTo>
                    <a:pt x="0" y="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5"/>
                    <a:pt x="31" y="26"/>
                    <a:pt x="32" y="27"/>
                  </a:cubicBezTo>
                  <a:cubicBezTo>
                    <a:pt x="33" y="29"/>
                    <a:pt x="34" y="31"/>
                    <a:pt x="34" y="33"/>
                  </a:cubicBezTo>
                  <a:cubicBezTo>
                    <a:pt x="34" y="31"/>
                    <a:pt x="34" y="29"/>
                    <a:pt x="34" y="27"/>
                  </a:cubicBezTo>
                  <a:cubicBezTo>
                    <a:pt x="34" y="26"/>
                    <a:pt x="34" y="24"/>
                    <a:pt x="34" y="2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4" y="20"/>
                  </a:cubicBezTo>
                  <a:cubicBezTo>
                    <a:pt x="13" y="18"/>
                    <a:pt x="13" y="16"/>
                    <a:pt x="12" y="14"/>
                  </a:cubicBezTo>
                  <a:cubicBezTo>
                    <a:pt x="12" y="16"/>
                    <a:pt x="12" y="18"/>
                    <a:pt x="12" y="20"/>
                  </a:cubicBezTo>
                  <a:cubicBezTo>
                    <a:pt x="12" y="21"/>
                    <a:pt x="12" y="22"/>
                    <a:pt x="12" y="24"/>
                  </a:cubicBezTo>
                  <a:cubicBezTo>
                    <a:pt x="12" y="47"/>
                    <a:pt x="12" y="47"/>
                    <a:pt x="12" y="47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9" name="Freeform 61"/>
            <p:cNvSpPr>
              <a:spLocks/>
            </p:cNvSpPr>
            <p:nvPr/>
          </p:nvSpPr>
          <p:spPr bwMode="auto">
            <a:xfrm>
              <a:off x="2971" y="962"/>
              <a:ext cx="42" cy="116"/>
            </a:xfrm>
            <a:custGeom>
              <a:avLst/>
              <a:gdLst>
                <a:gd name="T0" fmla="*/ 0 w 42"/>
                <a:gd name="T1" fmla="*/ 113 h 116"/>
                <a:gd name="T2" fmla="*/ 12 w 42"/>
                <a:gd name="T3" fmla="*/ 0 h 116"/>
                <a:gd name="T4" fmla="*/ 42 w 42"/>
                <a:gd name="T5" fmla="*/ 5 h 116"/>
                <a:gd name="T6" fmla="*/ 31 w 42"/>
                <a:gd name="T7" fmla="*/ 116 h 116"/>
                <a:gd name="T8" fmla="*/ 0 w 42"/>
                <a:gd name="T9" fmla="*/ 113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16"/>
                <a:gd name="T17" fmla="*/ 42 w 42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16">
                  <a:moveTo>
                    <a:pt x="0" y="113"/>
                  </a:moveTo>
                  <a:lnTo>
                    <a:pt x="12" y="0"/>
                  </a:lnTo>
                  <a:lnTo>
                    <a:pt x="42" y="5"/>
                  </a:lnTo>
                  <a:lnTo>
                    <a:pt x="31" y="116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" name="Freeform 62"/>
            <p:cNvSpPr>
              <a:spLocks/>
            </p:cNvSpPr>
            <p:nvPr/>
          </p:nvSpPr>
          <p:spPr bwMode="auto">
            <a:xfrm>
              <a:off x="3032" y="967"/>
              <a:ext cx="116" cy="123"/>
            </a:xfrm>
            <a:custGeom>
              <a:avLst/>
              <a:gdLst>
                <a:gd name="T0" fmla="*/ 62 w 49"/>
                <a:gd name="T1" fmla="*/ 279 h 52"/>
                <a:gd name="T2" fmla="*/ 0 w 49"/>
                <a:gd name="T3" fmla="*/ 0 h 52"/>
                <a:gd name="T4" fmla="*/ 73 w 49"/>
                <a:gd name="T5" fmla="*/ 12 h 52"/>
                <a:gd name="T6" fmla="*/ 102 w 49"/>
                <a:gd name="T7" fmla="*/ 168 h 52"/>
                <a:gd name="T8" fmla="*/ 102 w 49"/>
                <a:gd name="T9" fmla="*/ 180 h 52"/>
                <a:gd name="T10" fmla="*/ 107 w 49"/>
                <a:gd name="T11" fmla="*/ 208 h 52"/>
                <a:gd name="T12" fmla="*/ 111 w 49"/>
                <a:gd name="T13" fmla="*/ 185 h 52"/>
                <a:gd name="T14" fmla="*/ 118 w 49"/>
                <a:gd name="T15" fmla="*/ 173 h 52"/>
                <a:gd name="T16" fmla="*/ 196 w 49"/>
                <a:gd name="T17" fmla="*/ 33 h 52"/>
                <a:gd name="T18" fmla="*/ 275 w 49"/>
                <a:gd name="T19" fmla="*/ 50 h 52"/>
                <a:gd name="T20" fmla="*/ 118 w 49"/>
                <a:gd name="T21" fmla="*/ 291 h 52"/>
                <a:gd name="T22" fmla="*/ 62 w 49"/>
                <a:gd name="T23" fmla="*/ 279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2"/>
                <a:gd name="T38" fmla="*/ 49 w 49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2">
                  <a:moveTo>
                    <a:pt x="11" y="5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1"/>
                    <a:pt x="18" y="32"/>
                  </a:cubicBezTo>
                  <a:cubicBezTo>
                    <a:pt x="18" y="33"/>
                    <a:pt x="18" y="35"/>
                    <a:pt x="19" y="37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1" y="32"/>
                    <a:pt x="21" y="31"/>
                    <a:pt x="21" y="31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21" y="52"/>
                    <a:pt x="21" y="52"/>
                    <a:pt x="21" y="52"/>
                  </a:cubicBezTo>
                  <a:lnTo>
                    <a:pt x="1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1" name="Freeform 63"/>
            <p:cNvSpPr>
              <a:spLocks/>
            </p:cNvSpPr>
            <p:nvPr/>
          </p:nvSpPr>
          <p:spPr bwMode="auto">
            <a:xfrm>
              <a:off x="3136" y="993"/>
              <a:ext cx="97" cy="125"/>
            </a:xfrm>
            <a:custGeom>
              <a:avLst/>
              <a:gdLst>
                <a:gd name="T0" fmla="*/ 0 w 97"/>
                <a:gd name="T1" fmla="*/ 108 h 125"/>
                <a:gd name="T2" fmla="*/ 31 w 97"/>
                <a:gd name="T3" fmla="*/ 0 h 125"/>
                <a:gd name="T4" fmla="*/ 97 w 97"/>
                <a:gd name="T5" fmla="*/ 16 h 125"/>
                <a:gd name="T6" fmla="*/ 90 w 97"/>
                <a:gd name="T7" fmla="*/ 40 h 125"/>
                <a:gd name="T8" fmla="*/ 52 w 97"/>
                <a:gd name="T9" fmla="*/ 30 h 125"/>
                <a:gd name="T10" fmla="*/ 48 w 97"/>
                <a:gd name="T11" fmla="*/ 49 h 125"/>
                <a:gd name="T12" fmla="*/ 83 w 97"/>
                <a:gd name="T13" fmla="*/ 59 h 125"/>
                <a:gd name="T14" fmla="*/ 76 w 97"/>
                <a:gd name="T15" fmla="*/ 82 h 125"/>
                <a:gd name="T16" fmla="*/ 40 w 97"/>
                <a:gd name="T17" fmla="*/ 73 h 125"/>
                <a:gd name="T18" fmla="*/ 36 w 97"/>
                <a:gd name="T19" fmla="*/ 92 h 125"/>
                <a:gd name="T20" fmla="*/ 73 w 97"/>
                <a:gd name="T21" fmla="*/ 101 h 125"/>
                <a:gd name="T22" fmla="*/ 66 w 97"/>
                <a:gd name="T23" fmla="*/ 125 h 125"/>
                <a:gd name="T24" fmla="*/ 0 w 97"/>
                <a:gd name="T25" fmla="*/ 108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125"/>
                <a:gd name="T41" fmla="*/ 97 w 97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125">
                  <a:moveTo>
                    <a:pt x="0" y="108"/>
                  </a:moveTo>
                  <a:lnTo>
                    <a:pt x="31" y="0"/>
                  </a:lnTo>
                  <a:lnTo>
                    <a:pt x="97" y="16"/>
                  </a:lnTo>
                  <a:lnTo>
                    <a:pt x="90" y="40"/>
                  </a:lnTo>
                  <a:lnTo>
                    <a:pt x="52" y="30"/>
                  </a:lnTo>
                  <a:lnTo>
                    <a:pt x="48" y="49"/>
                  </a:lnTo>
                  <a:lnTo>
                    <a:pt x="83" y="59"/>
                  </a:lnTo>
                  <a:lnTo>
                    <a:pt x="76" y="82"/>
                  </a:lnTo>
                  <a:lnTo>
                    <a:pt x="40" y="73"/>
                  </a:lnTo>
                  <a:lnTo>
                    <a:pt x="36" y="92"/>
                  </a:lnTo>
                  <a:lnTo>
                    <a:pt x="73" y="101"/>
                  </a:lnTo>
                  <a:lnTo>
                    <a:pt x="66" y="12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2" name="Freeform 64"/>
            <p:cNvSpPr>
              <a:spLocks noEditPoints="1"/>
            </p:cNvSpPr>
            <p:nvPr/>
          </p:nvSpPr>
          <p:spPr bwMode="auto">
            <a:xfrm>
              <a:off x="3221" y="1019"/>
              <a:ext cx="109" cy="137"/>
            </a:xfrm>
            <a:custGeom>
              <a:avLst/>
              <a:gdLst>
                <a:gd name="T0" fmla="*/ 0 w 46"/>
                <a:gd name="T1" fmla="*/ 250 h 58"/>
                <a:gd name="T2" fmla="*/ 95 w 46"/>
                <a:gd name="T3" fmla="*/ 0 h 58"/>
                <a:gd name="T4" fmla="*/ 164 w 46"/>
                <a:gd name="T5" fmla="*/ 28 h 58"/>
                <a:gd name="T6" fmla="*/ 225 w 46"/>
                <a:gd name="T7" fmla="*/ 50 h 58"/>
                <a:gd name="T8" fmla="*/ 246 w 46"/>
                <a:gd name="T9" fmla="*/ 73 h 58"/>
                <a:gd name="T10" fmla="*/ 258 w 46"/>
                <a:gd name="T11" fmla="*/ 106 h 58"/>
                <a:gd name="T12" fmla="*/ 254 w 46"/>
                <a:gd name="T13" fmla="*/ 144 h 58"/>
                <a:gd name="T14" fmla="*/ 218 w 46"/>
                <a:gd name="T15" fmla="*/ 189 h 58"/>
                <a:gd name="T16" fmla="*/ 168 w 46"/>
                <a:gd name="T17" fmla="*/ 196 h 58"/>
                <a:gd name="T18" fmla="*/ 201 w 46"/>
                <a:gd name="T19" fmla="*/ 324 h 58"/>
                <a:gd name="T20" fmla="*/ 123 w 46"/>
                <a:gd name="T21" fmla="*/ 295 h 58"/>
                <a:gd name="T22" fmla="*/ 102 w 46"/>
                <a:gd name="T23" fmla="*/ 172 h 58"/>
                <a:gd name="T24" fmla="*/ 66 w 46"/>
                <a:gd name="T25" fmla="*/ 274 h 58"/>
                <a:gd name="T26" fmla="*/ 0 w 46"/>
                <a:gd name="T27" fmla="*/ 250 h 58"/>
                <a:gd name="T28" fmla="*/ 111 w 46"/>
                <a:gd name="T29" fmla="*/ 139 h 58"/>
                <a:gd name="T30" fmla="*/ 130 w 46"/>
                <a:gd name="T31" fmla="*/ 144 h 58"/>
                <a:gd name="T32" fmla="*/ 164 w 46"/>
                <a:gd name="T33" fmla="*/ 151 h 58"/>
                <a:gd name="T34" fmla="*/ 180 w 46"/>
                <a:gd name="T35" fmla="*/ 128 h 58"/>
                <a:gd name="T36" fmla="*/ 180 w 46"/>
                <a:gd name="T37" fmla="*/ 102 h 58"/>
                <a:gd name="T38" fmla="*/ 152 w 46"/>
                <a:gd name="T39" fmla="*/ 83 h 58"/>
                <a:gd name="T40" fmla="*/ 140 w 46"/>
                <a:gd name="T41" fmla="*/ 78 h 58"/>
                <a:gd name="T42" fmla="*/ 111 w 46"/>
                <a:gd name="T43" fmla="*/ 139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58"/>
                <a:gd name="T68" fmla="*/ 46 w 46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58">
                  <a:moveTo>
                    <a:pt x="0" y="45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7"/>
                    <a:pt x="38" y="8"/>
                    <a:pt x="40" y="9"/>
                  </a:cubicBezTo>
                  <a:cubicBezTo>
                    <a:pt x="41" y="10"/>
                    <a:pt x="43" y="12"/>
                    <a:pt x="44" y="13"/>
                  </a:cubicBezTo>
                  <a:cubicBezTo>
                    <a:pt x="45" y="15"/>
                    <a:pt x="46" y="17"/>
                    <a:pt x="46" y="19"/>
                  </a:cubicBezTo>
                  <a:cubicBezTo>
                    <a:pt x="46" y="22"/>
                    <a:pt x="46" y="24"/>
                    <a:pt x="45" y="26"/>
                  </a:cubicBezTo>
                  <a:cubicBezTo>
                    <a:pt x="44" y="30"/>
                    <a:pt x="42" y="32"/>
                    <a:pt x="39" y="34"/>
                  </a:cubicBezTo>
                  <a:cubicBezTo>
                    <a:pt x="37" y="35"/>
                    <a:pt x="34" y="36"/>
                    <a:pt x="30" y="35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2" y="49"/>
                    <a:pt x="12" y="49"/>
                    <a:pt x="12" y="49"/>
                  </a:cubicBezTo>
                  <a:lnTo>
                    <a:pt x="0" y="45"/>
                  </a:lnTo>
                  <a:close/>
                  <a:moveTo>
                    <a:pt x="20" y="25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5" y="27"/>
                    <a:pt x="27" y="27"/>
                    <a:pt x="29" y="27"/>
                  </a:cubicBezTo>
                  <a:cubicBezTo>
                    <a:pt x="30" y="27"/>
                    <a:pt x="32" y="25"/>
                    <a:pt x="32" y="23"/>
                  </a:cubicBezTo>
                  <a:cubicBezTo>
                    <a:pt x="33" y="21"/>
                    <a:pt x="33" y="19"/>
                    <a:pt x="32" y="18"/>
                  </a:cubicBezTo>
                  <a:cubicBezTo>
                    <a:pt x="31" y="17"/>
                    <a:pt x="30" y="16"/>
                    <a:pt x="27" y="15"/>
                  </a:cubicBezTo>
                  <a:cubicBezTo>
                    <a:pt x="25" y="14"/>
                    <a:pt x="25" y="14"/>
                    <a:pt x="25" y="14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3" name="Freeform 65"/>
            <p:cNvSpPr>
              <a:spLocks/>
            </p:cNvSpPr>
            <p:nvPr/>
          </p:nvSpPr>
          <p:spPr bwMode="auto">
            <a:xfrm>
              <a:off x="3313" y="1066"/>
              <a:ext cx="109" cy="116"/>
            </a:xfrm>
            <a:custGeom>
              <a:avLst/>
              <a:gdLst>
                <a:gd name="T0" fmla="*/ 57 w 46"/>
                <a:gd name="T1" fmla="*/ 152 h 49"/>
                <a:gd name="T2" fmla="*/ 73 w 46"/>
                <a:gd name="T3" fmla="*/ 189 h 49"/>
                <a:gd name="T4" fmla="*/ 95 w 46"/>
                <a:gd name="T5" fmla="*/ 213 h 49"/>
                <a:gd name="T6" fmla="*/ 123 w 46"/>
                <a:gd name="T7" fmla="*/ 213 h 49"/>
                <a:gd name="T8" fmla="*/ 140 w 46"/>
                <a:gd name="T9" fmla="*/ 201 h 49"/>
                <a:gd name="T10" fmla="*/ 140 w 46"/>
                <a:gd name="T11" fmla="*/ 180 h 49"/>
                <a:gd name="T12" fmla="*/ 111 w 46"/>
                <a:gd name="T13" fmla="*/ 152 h 49"/>
                <a:gd name="T14" fmla="*/ 73 w 46"/>
                <a:gd name="T15" fmla="*/ 102 h 49"/>
                <a:gd name="T16" fmla="*/ 78 w 46"/>
                <a:gd name="T17" fmla="*/ 50 h 49"/>
                <a:gd name="T18" fmla="*/ 130 w 46"/>
                <a:gd name="T19" fmla="*/ 5 h 49"/>
                <a:gd name="T20" fmla="*/ 197 w 46"/>
                <a:gd name="T21" fmla="*/ 12 h 49"/>
                <a:gd name="T22" fmla="*/ 237 w 46"/>
                <a:gd name="T23" fmla="*/ 33 h 49"/>
                <a:gd name="T24" fmla="*/ 258 w 46"/>
                <a:gd name="T25" fmla="*/ 66 h 49"/>
                <a:gd name="T26" fmla="*/ 218 w 46"/>
                <a:gd name="T27" fmla="*/ 107 h 49"/>
                <a:gd name="T28" fmla="*/ 201 w 46"/>
                <a:gd name="T29" fmla="*/ 78 h 49"/>
                <a:gd name="T30" fmla="*/ 180 w 46"/>
                <a:gd name="T31" fmla="*/ 62 h 49"/>
                <a:gd name="T32" fmla="*/ 156 w 46"/>
                <a:gd name="T33" fmla="*/ 62 h 49"/>
                <a:gd name="T34" fmla="*/ 147 w 46"/>
                <a:gd name="T35" fmla="*/ 73 h 49"/>
                <a:gd name="T36" fmla="*/ 147 w 46"/>
                <a:gd name="T37" fmla="*/ 90 h 49"/>
                <a:gd name="T38" fmla="*/ 164 w 46"/>
                <a:gd name="T39" fmla="*/ 111 h 49"/>
                <a:gd name="T40" fmla="*/ 168 w 46"/>
                <a:gd name="T41" fmla="*/ 111 h 49"/>
                <a:gd name="T42" fmla="*/ 209 w 46"/>
                <a:gd name="T43" fmla="*/ 163 h 49"/>
                <a:gd name="T44" fmla="*/ 213 w 46"/>
                <a:gd name="T45" fmla="*/ 189 h 49"/>
                <a:gd name="T46" fmla="*/ 201 w 46"/>
                <a:gd name="T47" fmla="*/ 218 h 49"/>
                <a:gd name="T48" fmla="*/ 152 w 46"/>
                <a:gd name="T49" fmla="*/ 270 h 49"/>
                <a:gd name="T50" fmla="*/ 73 w 46"/>
                <a:gd name="T51" fmla="*/ 263 h 49"/>
                <a:gd name="T52" fmla="*/ 28 w 46"/>
                <a:gd name="T53" fmla="*/ 230 h 49"/>
                <a:gd name="T54" fmla="*/ 0 w 46"/>
                <a:gd name="T55" fmla="*/ 185 h 49"/>
                <a:gd name="T56" fmla="*/ 57 w 46"/>
                <a:gd name="T57" fmla="*/ 152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49"/>
                <a:gd name="T89" fmla="*/ 46 w 46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49">
                  <a:moveTo>
                    <a:pt x="10" y="27"/>
                  </a:moveTo>
                  <a:cubicBezTo>
                    <a:pt x="11" y="30"/>
                    <a:pt x="12" y="32"/>
                    <a:pt x="13" y="34"/>
                  </a:cubicBezTo>
                  <a:cubicBezTo>
                    <a:pt x="14" y="36"/>
                    <a:pt x="15" y="37"/>
                    <a:pt x="17" y="38"/>
                  </a:cubicBezTo>
                  <a:cubicBezTo>
                    <a:pt x="19" y="38"/>
                    <a:pt x="20" y="38"/>
                    <a:pt x="22" y="38"/>
                  </a:cubicBezTo>
                  <a:cubicBezTo>
                    <a:pt x="23" y="38"/>
                    <a:pt x="24" y="37"/>
                    <a:pt x="25" y="36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4" y="31"/>
                    <a:pt x="23" y="29"/>
                    <a:pt x="20" y="27"/>
                  </a:cubicBezTo>
                  <a:cubicBezTo>
                    <a:pt x="16" y="23"/>
                    <a:pt x="14" y="21"/>
                    <a:pt x="13" y="18"/>
                  </a:cubicBezTo>
                  <a:cubicBezTo>
                    <a:pt x="12" y="15"/>
                    <a:pt x="13" y="12"/>
                    <a:pt x="14" y="9"/>
                  </a:cubicBezTo>
                  <a:cubicBezTo>
                    <a:pt x="16" y="5"/>
                    <a:pt x="19" y="2"/>
                    <a:pt x="23" y="1"/>
                  </a:cubicBezTo>
                  <a:cubicBezTo>
                    <a:pt x="27" y="0"/>
                    <a:pt x="31" y="0"/>
                    <a:pt x="35" y="2"/>
                  </a:cubicBezTo>
                  <a:cubicBezTo>
                    <a:pt x="38" y="3"/>
                    <a:pt x="40" y="5"/>
                    <a:pt x="42" y="6"/>
                  </a:cubicBezTo>
                  <a:cubicBezTo>
                    <a:pt x="44" y="8"/>
                    <a:pt x="45" y="10"/>
                    <a:pt x="46" y="1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7"/>
                    <a:pt x="37" y="15"/>
                    <a:pt x="36" y="14"/>
                  </a:cubicBezTo>
                  <a:cubicBezTo>
                    <a:pt x="35" y="13"/>
                    <a:pt x="34" y="12"/>
                    <a:pt x="32" y="11"/>
                  </a:cubicBezTo>
                  <a:cubicBezTo>
                    <a:pt x="31" y="11"/>
                    <a:pt x="29" y="11"/>
                    <a:pt x="28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5" y="14"/>
                    <a:pt x="25" y="15"/>
                    <a:pt x="26" y="16"/>
                  </a:cubicBezTo>
                  <a:cubicBezTo>
                    <a:pt x="26" y="17"/>
                    <a:pt x="27" y="18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4" y="24"/>
                    <a:pt x="36" y="27"/>
                    <a:pt x="37" y="29"/>
                  </a:cubicBezTo>
                  <a:cubicBezTo>
                    <a:pt x="38" y="30"/>
                    <a:pt x="38" y="32"/>
                    <a:pt x="38" y="34"/>
                  </a:cubicBezTo>
                  <a:cubicBezTo>
                    <a:pt x="38" y="36"/>
                    <a:pt x="37" y="37"/>
                    <a:pt x="36" y="39"/>
                  </a:cubicBezTo>
                  <a:cubicBezTo>
                    <a:pt x="34" y="44"/>
                    <a:pt x="31" y="47"/>
                    <a:pt x="27" y="48"/>
                  </a:cubicBezTo>
                  <a:cubicBezTo>
                    <a:pt x="22" y="49"/>
                    <a:pt x="18" y="49"/>
                    <a:pt x="13" y="47"/>
                  </a:cubicBezTo>
                  <a:cubicBezTo>
                    <a:pt x="10" y="45"/>
                    <a:pt x="7" y="43"/>
                    <a:pt x="5" y="41"/>
                  </a:cubicBezTo>
                  <a:cubicBezTo>
                    <a:pt x="3" y="39"/>
                    <a:pt x="2" y="36"/>
                    <a:pt x="0" y="33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4" name="Freeform 66"/>
            <p:cNvSpPr>
              <a:spLocks/>
            </p:cNvSpPr>
            <p:nvPr/>
          </p:nvSpPr>
          <p:spPr bwMode="auto">
            <a:xfrm>
              <a:off x="3398" y="1101"/>
              <a:ext cx="83" cy="114"/>
            </a:xfrm>
            <a:custGeom>
              <a:avLst/>
              <a:gdLst>
                <a:gd name="T0" fmla="*/ 0 w 83"/>
                <a:gd name="T1" fmla="*/ 100 h 114"/>
                <a:gd name="T2" fmla="*/ 55 w 83"/>
                <a:gd name="T3" fmla="*/ 0 h 114"/>
                <a:gd name="T4" fmla="*/ 83 w 83"/>
                <a:gd name="T5" fmla="*/ 17 h 114"/>
                <a:gd name="T6" fmla="*/ 29 w 83"/>
                <a:gd name="T7" fmla="*/ 114 h 114"/>
                <a:gd name="T8" fmla="*/ 0 w 83"/>
                <a:gd name="T9" fmla="*/ 10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14"/>
                <a:gd name="T17" fmla="*/ 83 w 8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14">
                  <a:moveTo>
                    <a:pt x="0" y="100"/>
                  </a:moveTo>
                  <a:lnTo>
                    <a:pt x="55" y="0"/>
                  </a:lnTo>
                  <a:lnTo>
                    <a:pt x="83" y="17"/>
                  </a:lnTo>
                  <a:lnTo>
                    <a:pt x="29" y="114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" name="Freeform 67"/>
            <p:cNvSpPr>
              <a:spLocks/>
            </p:cNvSpPr>
            <p:nvPr/>
          </p:nvSpPr>
          <p:spPr bwMode="auto">
            <a:xfrm>
              <a:off x="3460" y="1127"/>
              <a:ext cx="108" cy="126"/>
            </a:xfrm>
            <a:custGeom>
              <a:avLst/>
              <a:gdLst>
                <a:gd name="T0" fmla="*/ 0 w 108"/>
                <a:gd name="T1" fmla="*/ 109 h 126"/>
                <a:gd name="T2" fmla="*/ 47 w 108"/>
                <a:gd name="T3" fmla="*/ 38 h 126"/>
                <a:gd name="T4" fmla="*/ 26 w 108"/>
                <a:gd name="T5" fmla="*/ 24 h 126"/>
                <a:gd name="T6" fmla="*/ 40 w 108"/>
                <a:gd name="T7" fmla="*/ 0 h 126"/>
                <a:gd name="T8" fmla="*/ 108 w 108"/>
                <a:gd name="T9" fmla="*/ 45 h 126"/>
                <a:gd name="T10" fmla="*/ 94 w 108"/>
                <a:gd name="T11" fmla="*/ 66 h 126"/>
                <a:gd name="T12" fmla="*/ 73 w 108"/>
                <a:gd name="T13" fmla="*/ 55 h 126"/>
                <a:gd name="T14" fmla="*/ 26 w 108"/>
                <a:gd name="T15" fmla="*/ 126 h 126"/>
                <a:gd name="T16" fmla="*/ 0 w 108"/>
                <a:gd name="T17" fmla="*/ 109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26"/>
                <a:gd name="T29" fmla="*/ 108 w 108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26">
                  <a:moveTo>
                    <a:pt x="0" y="109"/>
                  </a:moveTo>
                  <a:lnTo>
                    <a:pt x="47" y="38"/>
                  </a:lnTo>
                  <a:lnTo>
                    <a:pt x="26" y="24"/>
                  </a:lnTo>
                  <a:lnTo>
                    <a:pt x="40" y="0"/>
                  </a:lnTo>
                  <a:lnTo>
                    <a:pt x="108" y="45"/>
                  </a:lnTo>
                  <a:lnTo>
                    <a:pt x="94" y="66"/>
                  </a:lnTo>
                  <a:lnTo>
                    <a:pt x="73" y="55"/>
                  </a:lnTo>
                  <a:lnTo>
                    <a:pt x="26" y="126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" name="Freeform 68"/>
            <p:cNvSpPr>
              <a:spLocks/>
            </p:cNvSpPr>
            <p:nvPr/>
          </p:nvSpPr>
          <p:spPr bwMode="auto">
            <a:xfrm>
              <a:off x="3535" y="1175"/>
              <a:ext cx="123" cy="129"/>
            </a:xfrm>
            <a:custGeom>
              <a:avLst/>
              <a:gdLst>
                <a:gd name="T0" fmla="*/ 0 w 52"/>
                <a:gd name="T1" fmla="*/ 265 h 55"/>
                <a:gd name="T2" fmla="*/ 73 w 52"/>
                <a:gd name="T3" fmla="*/ 171 h 55"/>
                <a:gd name="T4" fmla="*/ 90 w 52"/>
                <a:gd name="T5" fmla="*/ 0 h 55"/>
                <a:gd name="T6" fmla="*/ 156 w 52"/>
                <a:gd name="T7" fmla="*/ 49 h 55"/>
                <a:gd name="T8" fmla="*/ 140 w 52"/>
                <a:gd name="T9" fmla="*/ 127 h 55"/>
                <a:gd name="T10" fmla="*/ 140 w 52"/>
                <a:gd name="T11" fmla="*/ 127 h 55"/>
                <a:gd name="T12" fmla="*/ 135 w 52"/>
                <a:gd name="T13" fmla="*/ 148 h 55"/>
                <a:gd name="T14" fmla="*/ 151 w 52"/>
                <a:gd name="T15" fmla="*/ 138 h 55"/>
                <a:gd name="T16" fmla="*/ 156 w 52"/>
                <a:gd name="T17" fmla="*/ 138 h 55"/>
                <a:gd name="T18" fmla="*/ 225 w 52"/>
                <a:gd name="T19" fmla="*/ 106 h 55"/>
                <a:gd name="T20" fmla="*/ 291 w 52"/>
                <a:gd name="T21" fmla="*/ 155 h 55"/>
                <a:gd name="T22" fmla="*/ 128 w 52"/>
                <a:gd name="T23" fmla="*/ 209 h 55"/>
                <a:gd name="T24" fmla="*/ 57 w 52"/>
                <a:gd name="T25" fmla="*/ 303 h 55"/>
                <a:gd name="T26" fmla="*/ 0 w 52"/>
                <a:gd name="T27" fmla="*/ 265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55"/>
                <a:gd name="T44" fmla="*/ 52 w 52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55">
                  <a:moveTo>
                    <a:pt x="0" y="48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6"/>
                    <a:pt x="24" y="27"/>
                  </a:cubicBezTo>
                  <a:cubicBezTo>
                    <a:pt x="25" y="26"/>
                    <a:pt x="26" y="25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0" y="55"/>
                    <a:pt x="10" y="55"/>
                    <a:pt x="10" y="55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17" name="Picture 2" descr="C:\Users\kise\Pictures\logo\OPU\opulogo_v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59761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" name="Picture 2" descr="C:\Users\masa\Desktop\IMP_logo_ver1_outlin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331" y="116632"/>
            <a:ext cx="64615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" name="Picture 31" descr="ki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517" r="18750" b="30476"/>
          <a:stretch>
            <a:fillRect/>
          </a:stretch>
        </p:blipFill>
        <p:spPr bwMode="auto">
          <a:xfrm>
            <a:off x="6494264" y="4008034"/>
            <a:ext cx="1180866" cy="14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93" y="4005064"/>
            <a:ext cx="1120940" cy="148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図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80" y="4005064"/>
            <a:ext cx="1112237" cy="148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1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NN and Approximate NN Search</a:t>
            </a:r>
          </a:p>
          <a:p>
            <a:r>
              <a:rPr lang="en-US" altLang="ja-JP" dirty="0" smtClean="0"/>
              <a:t>Performance comparison</a:t>
            </a:r>
          </a:p>
          <a:p>
            <a:r>
              <a:rPr lang="en-US" altLang="ja-JP" dirty="0" smtClean="0"/>
              <a:t>Keys </a:t>
            </a:r>
            <a:r>
              <a:rPr lang="en-US" altLang="ja-JP" dirty="0"/>
              <a:t>to </a:t>
            </a:r>
            <a:r>
              <a:rPr lang="en-US" altLang="ja-JP"/>
              <a:t>improve </a:t>
            </a:r>
            <a:r>
              <a:rPr lang="en-US" altLang="ja-JP" smtClean="0"/>
              <a:t>performance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A0D0-187E-47D9-AC76-A3535FBBFF99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98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NN and Approximate NN Search</a:t>
            </a:r>
          </a:p>
          <a:p>
            <a:r>
              <a:rPr lang="en-US" altLang="ja-JP" dirty="0" smtClean="0"/>
              <a:t>Performance comparison</a:t>
            </a:r>
          </a:p>
          <a:p>
            <a:r>
              <a:rPr lang="en-US" altLang="ja-JP" dirty="0" smtClean="0"/>
              <a:t>Keys </a:t>
            </a:r>
            <a:r>
              <a:rPr lang="en-US" altLang="ja-JP" dirty="0"/>
              <a:t>to improve </a:t>
            </a:r>
            <a:r>
              <a:rPr lang="en-US" altLang="ja-JP" dirty="0" smtClean="0"/>
              <a:t>performance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A0D0-187E-47D9-AC76-A3535FBBFF99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27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Nearest </a:t>
            </a:r>
            <a:r>
              <a:rPr lang="en-US" altLang="ja-JP" dirty="0" smtClean="0"/>
              <a:t>Neighbor (NN) </a:t>
            </a:r>
            <a:r>
              <a:rPr lang="en-US" altLang="ja-JP" dirty="0"/>
              <a:t>Search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This is a problem that the true NN is always found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In a naïve way</a:t>
            </a:r>
            <a:endParaRPr lang="ja-JP" altLang="en-US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A0D0-187E-47D9-AC76-A3535FBBFF99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95536" y="2708920"/>
            <a:ext cx="4032448" cy="3600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1117605" y="283790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2265991" y="2992423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847779" y="5286181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3133829" y="2909917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405637" y="4206061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2917805" y="607826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4011065" y="601897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1097886" y="587495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2607372" y="5358189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星 5 14"/>
          <p:cNvSpPr/>
          <p:nvPr/>
        </p:nvSpPr>
        <p:spPr>
          <a:xfrm>
            <a:off x="2265991" y="4229200"/>
            <a:ext cx="254316" cy="241753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1905951" y="3672501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1979712" y="501317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/>
          <p:cNvCxnSpPr>
            <a:endCxn id="8" idx="1"/>
          </p:cNvCxnSpPr>
          <p:nvPr/>
        </p:nvCxnSpPr>
        <p:spPr>
          <a:xfrm>
            <a:off x="2518229" y="4467515"/>
            <a:ext cx="1350641" cy="8397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endCxn id="14" idx="0"/>
          </p:cNvCxnSpPr>
          <p:nvPr/>
        </p:nvCxnSpPr>
        <p:spPr>
          <a:xfrm>
            <a:off x="2423886" y="4489287"/>
            <a:ext cx="255494" cy="868902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endCxn id="16" idx="5"/>
          </p:cNvCxnSpPr>
          <p:nvPr/>
        </p:nvCxnSpPr>
        <p:spPr>
          <a:xfrm flipH="1" flipV="1">
            <a:off x="2028876" y="3795426"/>
            <a:ext cx="329697" cy="497919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0" idx="6"/>
          </p:cNvCxnSpPr>
          <p:nvPr/>
        </p:nvCxnSpPr>
        <p:spPr>
          <a:xfrm>
            <a:off x="1549653" y="4278069"/>
            <a:ext cx="750861" cy="9510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endCxn id="17" idx="0"/>
          </p:cNvCxnSpPr>
          <p:nvPr/>
        </p:nvCxnSpPr>
        <p:spPr>
          <a:xfrm flipH="1">
            <a:off x="2051720" y="4474773"/>
            <a:ext cx="292337" cy="538403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5" idx="4"/>
            <a:endCxn id="24" idx="2"/>
          </p:cNvCxnSpPr>
          <p:nvPr/>
        </p:nvCxnSpPr>
        <p:spPr>
          <a:xfrm flipV="1">
            <a:off x="2520307" y="3785288"/>
            <a:ext cx="869968" cy="536253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3390275" y="371328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5" name="直線矢印コネクタ 24"/>
          <p:cNvCxnSpPr>
            <a:endCxn id="12" idx="1"/>
          </p:cNvCxnSpPr>
          <p:nvPr/>
        </p:nvCxnSpPr>
        <p:spPr>
          <a:xfrm>
            <a:off x="2489200" y="4483968"/>
            <a:ext cx="1542956" cy="155609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endCxn id="11" idx="0"/>
          </p:cNvCxnSpPr>
          <p:nvPr/>
        </p:nvCxnSpPr>
        <p:spPr>
          <a:xfrm>
            <a:off x="2460171" y="4500421"/>
            <a:ext cx="529642" cy="1577848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endCxn id="13" idx="7"/>
          </p:cNvCxnSpPr>
          <p:nvPr/>
        </p:nvCxnSpPr>
        <p:spPr>
          <a:xfrm flipH="1">
            <a:off x="1220811" y="4433168"/>
            <a:ext cx="1115989" cy="1462879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9" idx="3"/>
          </p:cNvCxnSpPr>
          <p:nvPr/>
        </p:nvCxnSpPr>
        <p:spPr>
          <a:xfrm flipH="1">
            <a:off x="2476500" y="3032842"/>
            <a:ext cx="678420" cy="1247926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7" idx="4"/>
          </p:cNvCxnSpPr>
          <p:nvPr/>
        </p:nvCxnSpPr>
        <p:spPr>
          <a:xfrm>
            <a:off x="2337999" y="3136439"/>
            <a:ext cx="100401" cy="1118929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6" idx="4"/>
          </p:cNvCxnSpPr>
          <p:nvPr/>
        </p:nvCxnSpPr>
        <p:spPr>
          <a:xfrm>
            <a:off x="1189613" y="2981925"/>
            <a:ext cx="1076378" cy="1298843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四角形吹き出し 30"/>
          <p:cNvSpPr/>
          <p:nvPr/>
        </p:nvSpPr>
        <p:spPr>
          <a:xfrm>
            <a:off x="745590" y="3329873"/>
            <a:ext cx="770761" cy="446083"/>
          </a:xfrm>
          <a:prstGeom prst="wedgeRectCallout">
            <a:avLst>
              <a:gd name="adj1" fmla="val 102925"/>
              <a:gd name="adj2" fmla="val 4099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NN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4565958" y="2708920"/>
            <a:ext cx="1772740" cy="951131"/>
            <a:chOff x="5247532" y="4566101"/>
            <a:chExt cx="1772740" cy="951131"/>
          </a:xfrm>
        </p:grpSpPr>
        <p:sp>
          <p:nvSpPr>
            <p:cNvPr id="37" name="正方形/長方形 36"/>
            <p:cNvSpPr/>
            <p:nvPr/>
          </p:nvSpPr>
          <p:spPr>
            <a:xfrm>
              <a:off x="5247532" y="4566101"/>
              <a:ext cx="1772740" cy="95113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ja-JP" altLang="en-US" sz="2400" dirty="0" smtClean="0">
                  <a:solidFill>
                    <a:srgbClr val="000000"/>
                  </a:solidFill>
                </a:rPr>
                <a:t>　　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Data</a:t>
              </a:r>
              <a:endParaRPr lang="en-US" altLang="ja-JP" sz="2400" dirty="0">
                <a:solidFill>
                  <a:srgbClr val="000000"/>
                </a:solidFill>
              </a:endParaRPr>
            </a:p>
            <a:p>
              <a:pPr lvl="0"/>
              <a:r>
                <a:rPr lang="ja-JP" altLang="en-US" sz="2400" dirty="0" smtClean="0">
                  <a:solidFill>
                    <a:srgbClr val="000000"/>
                  </a:solidFill>
                </a:rPr>
                <a:t>　　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Query</a:t>
              </a:r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5517834" y="4755563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星 5 38"/>
            <p:cNvSpPr/>
            <p:nvPr/>
          </p:nvSpPr>
          <p:spPr>
            <a:xfrm>
              <a:off x="5450826" y="5072484"/>
              <a:ext cx="254316" cy="241753"/>
            </a:xfrm>
            <a:prstGeom prst="star5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3" name="角丸四角形 42"/>
          <p:cNvSpPr/>
          <p:nvPr/>
        </p:nvSpPr>
        <p:spPr>
          <a:xfrm>
            <a:off x="4727521" y="4558900"/>
            <a:ext cx="4176517" cy="10822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altLang="ja-JP" sz="2800" dirty="0"/>
              <a:t>For more data,</a:t>
            </a:r>
          </a:p>
          <a:p>
            <a:pPr algn="ctr" eaLnBrk="1" hangingPunct="1">
              <a:defRPr/>
            </a:pPr>
            <a:r>
              <a:rPr lang="en-US" altLang="ja-JP" sz="2800" dirty="0"/>
              <a:t>more time is required</a:t>
            </a:r>
          </a:p>
        </p:txBody>
      </p:sp>
    </p:spTree>
    <p:extLst>
      <p:ext uri="{BB962C8B-B14F-4D97-AF65-F5344CB8AC3E}">
        <p14:creationId xmlns:p14="http://schemas.microsoft.com/office/powerpoint/2010/main" val="28104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Nearest Neighbor (NN) Search</a:t>
            </a:r>
            <a:endParaRPr lang="ja-JP" altLang="en-US" dirty="0"/>
          </a:p>
        </p:txBody>
      </p:sp>
      <p:sp>
        <p:nvSpPr>
          <p:cNvPr id="139" name="コンテンツ プレースホルダー 13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/>
              <a:t>Finding </a:t>
            </a:r>
            <a:r>
              <a:rPr lang="en-US" altLang="ja-JP" dirty="0" smtClean="0"/>
              <a:t>nearest neighbor </a:t>
            </a:r>
            <a:r>
              <a:rPr lang="en-US" altLang="ja-JP" dirty="0" smtClean="0">
                <a:solidFill>
                  <a:srgbClr val="FF0000"/>
                </a:solidFill>
              </a:rPr>
              <a:t>efficiently</a:t>
            </a:r>
            <a:endParaRPr lang="ja-JP" altLang="en-US" dirty="0">
              <a:solidFill>
                <a:srgbClr val="FF0000"/>
              </a:solidFill>
            </a:endParaRP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A0D0-187E-47D9-AC76-A3535FBBFF99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395536" y="1772815"/>
            <a:ext cx="4032448" cy="3600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93" name="グループ化 92"/>
          <p:cNvGrpSpPr/>
          <p:nvPr/>
        </p:nvGrpSpPr>
        <p:grpSpPr>
          <a:xfrm>
            <a:off x="907856" y="2160046"/>
            <a:ext cx="3265642" cy="2295577"/>
            <a:chOff x="907856" y="1583983"/>
            <a:chExt cx="3265642" cy="2295577"/>
          </a:xfrm>
        </p:grpSpPr>
        <p:sp>
          <p:nvSpPr>
            <p:cNvPr id="94" name="正方形/長方形 93"/>
            <p:cNvSpPr/>
            <p:nvPr/>
          </p:nvSpPr>
          <p:spPr>
            <a:xfrm rot="2509481">
              <a:off x="2879652" y="1583983"/>
              <a:ext cx="1086361" cy="13219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5" name="正方形/長方形 94"/>
            <p:cNvSpPr/>
            <p:nvPr/>
          </p:nvSpPr>
          <p:spPr>
            <a:xfrm rot="2509481">
              <a:off x="907856" y="2557606"/>
              <a:ext cx="3265642" cy="13219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96" name="星 5 95"/>
          <p:cNvSpPr/>
          <p:nvPr/>
        </p:nvSpPr>
        <p:spPr>
          <a:xfrm>
            <a:off x="2265991" y="3293095"/>
            <a:ext cx="254316" cy="241753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円/楕円 100"/>
          <p:cNvSpPr/>
          <p:nvPr/>
        </p:nvSpPr>
        <p:spPr>
          <a:xfrm>
            <a:off x="1117605" y="190180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円/楕円 101"/>
          <p:cNvSpPr/>
          <p:nvPr/>
        </p:nvSpPr>
        <p:spPr>
          <a:xfrm>
            <a:off x="2265991" y="205631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円/楕円 102"/>
          <p:cNvSpPr/>
          <p:nvPr/>
        </p:nvSpPr>
        <p:spPr>
          <a:xfrm>
            <a:off x="3133829" y="197381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正方形/長方形 104"/>
          <p:cNvSpPr/>
          <p:nvPr/>
        </p:nvSpPr>
        <p:spPr>
          <a:xfrm>
            <a:off x="4685818" y="1782210"/>
            <a:ext cx="4344551" cy="49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/>
              <a:t>Before query is given</a:t>
            </a:r>
            <a:endParaRPr kumimoji="1" lang="ja-JP" altLang="en-US" sz="3200" dirty="0"/>
          </a:p>
        </p:txBody>
      </p:sp>
      <p:sp>
        <p:nvSpPr>
          <p:cNvPr id="106" name="角丸四角形 105"/>
          <p:cNvSpPr/>
          <p:nvPr/>
        </p:nvSpPr>
        <p:spPr>
          <a:xfrm>
            <a:off x="4664884" y="2348880"/>
            <a:ext cx="4365485" cy="5104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altLang="ja-JP" sz="2400" dirty="0" smtClean="0"/>
              <a:t>Index data</a:t>
            </a:r>
          </a:p>
        </p:txBody>
      </p:sp>
      <p:sp>
        <p:nvSpPr>
          <p:cNvPr id="108" name="円/楕円 107"/>
          <p:cNvSpPr/>
          <p:nvPr/>
        </p:nvSpPr>
        <p:spPr>
          <a:xfrm>
            <a:off x="3847779" y="435007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9" name="円/楕円 108"/>
          <p:cNvSpPr/>
          <p:nvPr/>
        </p:nvSpPr>
        <p:spPr>
          <a:xfrm>
            <a:off x="1405637" y="326995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円/楕円 109"/>
          <p:cNvSpPr/>
          <p:nvPr/>
        </p:nvSpPr>
        <p:spPr>
          <a:xfrm>
            <a:off x="2917805" y="514216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1" name="円/楕円 110"/>
          <p:cNvSpPr/>
          <p:nvPr/>
        </p:nvSpPr>
        <p:spPr>
          <a:xfrm>
            <a:off x="4011065" y="5082867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" name="円/楕円 111"/>
          <p:cNvSpPr/>
          <p:nvPr/>
        </p:nvSpPr>
        <p:spPr>
          <a:xfrm>
            <a:off x="1097886" y="4938851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3" name="円/楕円 112"/>
          <p:cNvSpPr/>
          <p:nvPr/>
        </p:nvSpPr>
        <p:spPr>
          <a:xfrm>
            <a:off x="1905951" y="273639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4" name="直線コネクタ 113"/>
          <p:cNvCxnSpPr/>
          <p:nvPr/>
        </p:nvCxnSpPr>
        <p:spPr>
          <a:xfrm flipV="1">
            <a:off x="3336966" y="4138661"/>
            <a:ext cx="1092530" cy="1206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flipV="1">
            <a:off x="1835696" y="2541463"/>
            <a:ext cx="2565235" cy="28317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V="1">
            <a:off x="425226" y="1787346"/>
            <a:ext cx="3195022" cy="3526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V="1">
            <a:off x="391886" y="1799221"/>
            <a:ext cx="1737810" cy="19183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>
            <a:off x="1282535" y="1766491"/>
            <a:ext cx="3158836" cy="2831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420390" y="2772998"/>
            <a:ext cx="2888347" cy="2588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409429" y="4542421"/>
            <a:ext cx="908732" cy="8144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3273197" y="1775471"/>
            <a:ext cx="1144424" cy="10257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円/楕円 121"/>
          <p:cNvSpPr/>
          <p:nvPr/>
        </p:nvSpPr>
        <p:spPr>
          <a:xfrm>
            <a:off x="3390275" y="2777175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3" name="円/楕円 122"/>
          <p:cNvSpPr/>
          <p:nvPr/>
        </p:nvSpPr>
        <p:spPr>
          <a:xfrm>
            <a:off x="2607372" y="442208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4" name="円/楕円 123"/>
          <p:cNvSpPr/>
          <p:nvPr/>
        </p:nvSpPr>
        <p:spPr>
          <a:xfrm>
            <a:off x="1979712" y="4077071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6" name="四角形吹き出し 125"/>
          <p:cNvSpPr/>
          <p:nvPr/>
        </p:nvSpPr>
        <p:spPr>
          <a:xfrm>
            <a:off x="980879" y="2260849"/>
            <a:ext cx="657227" cy="417075"/>
          </a:xfrm>
          <a:prstGeom prst="wedgeRectCallout">
            <a:avLst>
              <a:gd name="adj1" fmla="val 101144"/>
              <a:gd name="adj2" fmla="val 7404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NN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127" name="グループ化 126"/>
          <p:cNvGrpSpPr/>
          <p:nvPr/>
        </p:nvGrpSpPr>
        <p:grpSpPr>
          <a:xfrm>
            <a:off x="4664884" y="3170360"/>
            <a:ext cx="4365485" cy="1770808"/>
            <a:chOff x="4664884" y="2591981"/>
            <a:chExt cx="4365485" cy="1770808"/>
          </a:xfrm>
        </p:grpSpPr>
        <p:sp>
          <p:nvSpPr>
            <p:cNvPr id="128" name="角丸四角形 127"/>
            <p:cNvSpPr/>
            <p:nvPr/>
          </p:nvSpPr>
          <p:spPr>
            <a:xfrm>
              <a:off x="4664884" y="3160432"/>
              <a:ext cx="4365485" cy="120235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AutoNum type="arabicPeriod"/>
              </a:pPr>
              <a:r>
                <a:rPr lang="en-US" altLang="ja-JP" sz="2400" dirty="0" smtClean="0">
                  <a:solidFill>
                    <a:schemeClr val="tx1"/>
                  </a:solidFill>
                </a:rPr>
                <a:t>Select search regions</a:t>
              </a:r>
            </a:p>
            <a:p>
              <a:pPr marL="457200" indent="-457200">
                <a:buAutoNum type="arabicPeriod"/>
              </a:pPr>
              <a:r>
                <a:rPr kumimoji="1" lang="en-US" altLang="ja-JP" sz="2400" dirty="0" smtClean="0">
                  <a:solidFill>
                    <a:schemeClr val="tx1"/>
                  </a:solidFill>
                </a:rPr>
                <a:t>Calculate distances of selected data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4716016" y="2591981"/>
              <a:ext cx="4178453" cy="49200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200" dirty="0" smtClean="0"/>
                <a:t>After query is given</a:t>
              </a:r>
              <a:endParaRPr kumimoji="1" lang="ja-JP" altLang="en-US" sz="3200" dirty="0"/>
            </a:p>
          </p:txBody>
        </p:sp>
      </p:grpSp>
      <p:cxnSp>
        <p:nvCxnSpPr>
          <p:cNvPr id="131" name="直線矢印コネクタ 130"/>
          <p:cNvCxnSpPr>
            <a:endCxn id="108" idx="1"/>
          </p:cNvCxnSpPr>
          <p:nvPr/>
        </p:nvCxnSpPr>
        <p:spPr>
          <a:xfrm>
            <a:off x="2518229" y="3531410"/>
            <a:ext cx="1350641" cy="8397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>
            <a:endCxn id="123" idx="0"/>
          </p:cNvCxnSpPr>
          <p:nvPr/>
        </p:nvCxnSpPr>
        <p:spPr>
          <a:xfrm>
            <a:off x="2423886" y="3553182"/>
            <a:ext cx="255494" cy="868902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直線矢印コネクタ 132"/>
          <p:cNvCxnSpPr>
            <a:endCxn id="113" idx="5"/>
          </p:cNvCxnSpPr>
          <p:nvPr/>
        </p:nvCxnSpPr>
        <p:spPr>
          <a:xfrm flipH="1" flipV="1">
            <a:off x="2028876" y="2859321"/>
            <a:ext cx="329697" cy="497919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>
            <a:stCxn id="109" idx="6"/>
          </p:cNvCxnSpPr>
          <p:nvPr/>
        </p:nvCxnSpPr>
        <p:spPr>
          <a:xfrm>
            <a:off x="1549653" y="3341964"/>
            <a:ext cx="750861" cy="9510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>
            <a:endCxn id="124" idx="0"/>
          </p:cNvCxnSpPr>
          <p:nvPr/>
        </p:nvCxnSpPr>
        <p:spPr>
          <a:xfrm flipH="1">
            <a:off x="2051720" y="3538668"/>
            <a:ext cx="292337" cy="538403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>
            <a:stCxn id="96" idx="4"/>
            <a:endCxn id="122" idx="2"/>
          </p:cNvCxnSpPr>
          <p:nvPr/>
        </p:nvCxnSpPr>
        <p:spPr>
          <a:xfrm flipV="1">
            <a:off x="2520307" y="2849183"/>
            <a:ext cx="869968" cy="536253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2" name="四角形吹き出し 141"/>
          <p:cNvSpPr/>
          <p:nvPr/>
        </p:nvSpPr>
        <p:spPr>
          <a:xfrm>
            <a:off x="1357266" y="5477378"/>
            <a:ext cx="6036851" cy="847002"/>
          </a:xfrm>
          <a:prstGeom prst="wedgeRectCallout">
            <a:avLst>
              <a:gd name="adj1" fmla="val -39357"/>
              <a:gd name="adj2" fmla="val -4760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The true NN must be contained in the selected search regions</a:t>
            </a:r>
            <a:endParaRPr kumimoji="1" lang="ja-JP" altLang="en-US" sz="2800" dirty="0"/>
          </a:p>
        </p:txBody>
      </p:sp>
      <p:sp>
        <p:nvSpPr>
          <p:cNvPr id="143" name="角丸四角形 142"/>
          <p:cNvSpPr/>
          <p:nvPr/>
        </p:nvSpPr>
        <p:spPr>
          <a:xfrm>
            <a:off x="2324051" y="6321048"/>
            <a:ext cx="6064373" cy="501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altLang="ja-JP" sz="2800" dirty="0" smtClean="0"/>
              <a:t>Ensuring </a:t>
            </a:r>
            <a:r>
              <a:rPr lang="en-US" altLang="ja-JP" sz="2800" dirty="0"/>
              <a:t>this </a:t>
            </a:r>
            <a:r>
              <a:rPr lang="en-US" altLang="ja-JP" sz="2800" dirty="0" smtClean="0"/>
              <a:t>takes so long time</a:t>
            </a:r>
            <a:endParaRPr lang="en-US" altLang="ja-JP" sz="2800" dirty="0"/>
          </a:p>
        </p:txBody>
      </p:sp>
      <p:cxnSp>
        <p:nvCxnSpPr>
          <p:cNvPr id="5" name="カギ線コネクタ 4"/>
          <p:cNvCxnSpPr>
            <a:stCxn id="142" idx="1"/>
          </p:cNvCxnSpPr>
          <p:nvPr/>
        </p:nvCxnSpPr>
        <p:spPr>
          <a:xfrm rot="10800000">
            <a:off x="803402" y="4568417"/>
            <a:ext cx="553864" cy="1332463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四角形吹き出し 49"/>
          <p:cNvSpPr/>
          <p:nvPr/>
        </p:nvSpPr>
        <p:spPr>
          <a:xfrm>
            <a:off x="47317" y="3833533"/>
            <a:ext cx="1512169" cy="734883"/>
          </a:xfrm>
          <a:prstGeom prst="wedgeRectCallout">
            <a:avLst>
              <a:gd name="adj1" fmla="val 58762"/>
              <a:gd name="adj2" fmla="val -787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Search regions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3866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5" grpId="0" animBg="1"/>
      <p:bldP spid="106" grpId="0" animBg="1"/>
      <p:bldP spid="126" grpId="0" animBg="1"/>
      <p:bldP spid="142" grpId="0" animBg="1"/>
      <p:bldP spid="143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Approximate</a:t>
            </a:r>
            <a:r>
              <a:rPr lang="en-US" altLang="ja-JP" dirty="0" smtClean="0"/>
              <a:t> Nearest Neighbor Search</a:t>
            </a:r>
            <a:endParaRPr lang="ja-JP" altLang="en-US" dirty="0"/>
          </a:p>
        </p:txBody>
      </p:sp>
      <p:sp>
        <p:nvSpPr>
          <p:cNvPr id="139" name="コンテンツ プレースホルダー 13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/>
              <a:t>Finding nearest neighbor </a:t>
            </a:r>
            <a:r>
              <a:rPr lang="en-US" altLang="ja-JP" dirty="0" smtClean="0">
                <a:solidFill>
                  <a:srgbClr val="FF0000"/>
                </a:solidFill>
              </a:rPr>
              <a:t>more efficiently</a:t>
            </a:r>
            <a:endParaRPr lang="ja-JP" altLang="en-US" dirty="0">
              <a:solidFill>
                <a:srgbClr val="FF0000"/>
              </a:solidFill>
            </a:endParaRPr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A0D0-187E-47D9-AC76-A3535FBBFF99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395536" y="1772815"/>
            <a:ext cx="4032448" cy="3600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5" name="正方形/長方形 94"/>
          <p:cNvSpPr/>
          <p:nvPr/>
        </p:nvSpPr>
        <p:spPr>
          <a:xfrm rot="2509481">
            <a:off x="1048938" y="2764451"/>
            <a:ext cx="2158296" cy="13219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星 5 95"/>
          <p:cNvSpPr/>
          <p:nvPr/>
        </p:nvSpPr>
        <p:spPr>
          <a:xfrm>
            <a:off x="2265991" y="3293095"/>
            <a:ext cx="254316" cy="241753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0" name="グループ化 99"/>
          <p:cNvGrpSpPr/>
          <p:nvPr/>
        </p:nvGrpSpPr>
        <p:grpSpPr>
          <a:xfrm>
            <a:off x="391886" y="1766491"/>
            <a:ext cx="4049485" cy="3606725"/>
            <a:chOff x="391886" y="1190428"/>
            <a:chExt cx="4049485" cy="3606725"/>
          </a:xfrm>
        </p:grpSpPr>
        <p:sp>
          <p:nvSpPr>
            <p:cNvPr id="101" name="円/楕円 100"/>
            <p:cNvSpPr/>
            <p:nvPr/>
          </p:nvSpPr>
          <p:spPr>
            <a:xfrm>
              <a:off x="1117605" y="1325741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2265991" y="1480255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3133829" y="1397749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07" name="グループ化 106"/>
            <p:cNvGrpSpPr/>
            <p:nvPr/>
          </p:nvGrpSpPr>
          <p:grpSpPr>
            <a:xfrm>
              <a:off x="391886" y="1190428"/>
              <a:ext cx="4049485" cy="3606725"/>
              <a:chOff x="391886" y="1190428"/>
              <a:chExt cx="4049485" cy="3606725"/>
            </a:xfrm>
          </p:grpSpPr>
          <p:sp>
            <p:nvSpPr>
              <p:cNvPr id="108" name="円/楕円 107"/>
              <p:cNvSpPr/>
              <p:nvPr/>
            </p:nvSpPr>
            <p:spPr>
              <a:xfrm>
                <a:off x="3847779" y="3774013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1405637" y="2693893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2917805" y="4566101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4011065" y="450680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2" name="円/楕円 111"/>
              <p:cNvSpPr/>
              <p:nvPr/>
            </p:nvSpPr>
            <p:spPr>
              <a:xfrm>
                <a:off x="1097886" y="436278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3" name="円/楕円 112"/>
              <p:cNvSpPr/>
              <p:nvPr/>
            </p:nvSpPr>
            <p:spPr>
              <a:xfrm>
                <a:off x="1905951" y="2160333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14" name="直線コネクタ 113"/>
              <p:cNvCxnSpPr/>
              <p:nvPr/>
            </p:nvCxnSpPr>
            <p:spPr>
              <a:xfrm flipV="1">
                <a:off x="3336966" y="3562598"/>
                <a:ext cx="1092530" cy="120603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 flipV="1">
                <a:off x="1835696" y="1965400"/>
                <a:ext cx="2565235" cy="28317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425226" y="1211283"/>
                <a:ext cx="3195022" cy="352697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 flipV="1">
                <a:off x="391886" y="1223158"/>
                <a:ext cx="1737810" cy="191836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/>
              <p:cNvCxnSpPr/>
              <p:nvPr/>
            </p:nvCxnSpPr>
            <p:spPr>
              <a:xfrm>
                <a:off x="1282535" y="1190428"/>
                <a:ext cx="3158836" cy="28312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>
                <a:off x="420390" y="2196935"/>
                <a:ext cx="2888347" cy="25888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>
              <a:xfrm>
                <a:off x="409429" y="3966358"/>
                <a:ext cx="908732" cy="81449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>
                <a:off x="3273197" y="1199408"/>
                <a:ext cx="1144424" cy="10257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円/楕円 121"/>
              <p:cNvSpPr/>
              <p:nvPr/>
            </p:nvSpPr>
            <p:spPr>
              <a:xfrm>
                <a:off x="3390275" y="2201112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2607372" y="3846021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1979712" y="350100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126" name="四角形吹き出し 125"/>
          <p:cNvSpPr/>
          <p:nvPr/>
        </p:nvSpPr>
        <p:spPr>
          <a:xfrm>
            <a:off x="980879" y="2260849"/>
            <a:ext cx="657227" cy="417075"/>
          </a:xfrm>
          <a:prstGeom prst="wedgeRectCallout">
            <a:avLst>
              <a:gd name="adj1" fmla="val 101144"/>
              <a:gd name="adj2" fmla="val 7404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NN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0" name="四角形吹き出し 129"/>
          <p:cNvSpPr/>
          <p:nvPr/>
        </p:nvSpPr>
        <p:spPr>
          <a:xfrm>
            <a:off x="47317" y="3833533"/>
            <a:ext cx="1512169" cy="734883"/>
          </a:xfrm>
          <a:prstGeom prst="wedgeRectCallout">
            <a:avLst>
              <a:gd name="adj1" fmla="val 58762"/>
              <a:gd name="adj2" fmla="val -787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Search regions</a:t>
            </a:r>
            <a:endParaRPr kumimoji="1" lang="ja-JP" altLang="en-US" sz="2400" dirty="0"/>
          </a:p>
        </p:txBody>
      </p:sp>
      <p:cxnSp>
        <p:nvCxnSpPr>
          <p:cNvPr id="133" name="直線矢印コネクタ 132"/>
          <p:cNvCxnSpPr>
            <a:endCxn id="113" idx="5"/>
          </p:cNvCxnSpPr>
          <p:nvPr/>
        </p:nvCxnSpPr>
        <p:spPr>
          <a:xfrm flipH="1" flipV="1">
            <a:off x="2028876" y="2859321"/>
            <a:ext cx="329697" cy="497919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>
            <a:stCxn id="109" idx="6"/>
          </p:cNvCxnSpPr>
          <p:nvPr/>
        </p:nvCxnSpPr>
        <p:spPr>
          <a:xfrm>
            <a:off x="1549653" y="3341964"/>
            <a:ext cx="750861" cy="9510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>
            <a:endCxn id="124" idx="0"/>
          </p:cNvCxnSpPr>
          <p:nvPr/>
        </p:nvCxnSpPr>
        <p:spPr>
          <a:xfrm flipH="1">
            <a:off x="2051720" y="3538668"/>
            <a:ext cx="292337" cy="538403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角丸四角形 139"/>
          <p:cNvSpPr/>
          <p:nvPr/>
        </p:nvSpPr>
        <p:spPr>
          <a:xfrm>
            <a:off x="4945519" y="4031876"/>
            <a:ext cx="3423251" cy="6363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altLang="ja-JP" sz="2800" dirty="0" smtClean="0"/>
              <a:t>Much faster</a:t>
            </a:r>
            <a:endParaRPr lang="en-US" altLang="ja-JP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4523855" y="1839743"/>
            <a:ext cx="4448987" cy="18052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“Approximate” means that the true NN is </a:t>
            </a:r>
            <a:r>
              <a:rPr lang="en-US" altLang="ja-JP" sz="2800" dirty="0"/>
              <a:t>not </a:t>
            </a:r>
            <a:r>
              <a:rPr lang="en-US" altLang="ja-JP" sz="2800" dirty="0" smtClean="0"/>
              <a:t>guaranteed to </a:t>
            </a:r>
            <a:r>
              <a:rPr kumimoji="1" lang="en-US" altLang="ja-JP" sz="2800" dirty="0" smtClean="0"/>
              <a:t>be retrieved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53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Performance of approximate nearest neighbor search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71BEF-9542-4D52-BC87-BDA758B236E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grpSp>
        <p:nvGrpSpPr>
          <p:cNvPr id="77" name="グループ化 76"/>
          <p:cNvGrpSpPr>
            <a:grpSpLocks/>
          </p:cNvGrpSpPr>
          <p:nvPr/>
        </p:nvGrpSpPr>
        <p:grpSpPr bwMode="auto">
          <a:xfrm>
            <a:off x="104775" y="4197351"/>
            <a:ext cx="1498600" cy="2017713"/>
            <a:chOff x="5222875" y="984250"/>
            <a:chExt cx="1498601" cy="2017713"/>
          </a:xfrm>
        </p:grpSpPr>
        <p:sp>
          <p:nvSpPr>
            <p:cNvPr id="59414" name="Freeform 15"/>
            <p:cNvSpPr>
              <a:spLocks/>
            </p:cNvSpPr>
            <p:nvPr/>
          </p:nvSpPr>
          <p:spPr bwMode="auto">
            <a:xfrm>
              <a:off x="5726113" y="2327275"/>
              <a:ext cx="63500" cy="61913"/>
            </a:xfrm>
            <a:custGeom>
              <a:avLst/>
              <a:gdLst>
                <a:gd name="T0" fmla="*/ 0 w 40"/>
                <a:gd name="T1" fmla="*/ 31750 h 39"/>
                <a:gd name="T2" fmla="*/ 0 w 40"/>
                <a:gd name="T3" fmla="*/ 36513 h 39"/>
                <a:gd name="T4" fmla="*/ 1588 w 40"/>
                <a:gd name="T5" fmla="*/ 42863 h 39"/>
                <a:gd name="T6" fmla="*/ 4763 w 40"/>
                <a:gd name="T7" fmla="*/ 49213 h 39"/>
                <a:gd name="T8" fmla="*/ 7938 w 40"/>
                <a:gd name="T9" fmla="*/ 52388 h 39"/>
                <a:gd name="T10" fmla="*/ 14288 w 40"/>
                <a:gd name="T11" fmla="*/ 58738 h 39"/>
                <a:gd name="T12" fmla="*/ 20638 w 40"/>
                <a:gd name="T13" fmla="*/ 61913 h 39"/>
                <a:gd name="T14" fmla="*/ 26988 w 40"/>
                <a:gd name="T15" fmla="*/ 61913 h 39"/>
                <a:gd name="T16" fmla="*/ 33338 w 40"/>
                <a:gd name="T17" fmla="*/ 61913 h 39"/>
                <a:gd name="T18" fmla="*/ 38100 w 40"/>
                <a:gd name="T19" fmla="*/ 61913 h 39"/>
                <a:gd name="T20" fmla="*/ 44450 w 40"/>
                <a:gd name="T21" fmla="*/ 61913 h 39"/>
                <a:gd name="T22" fmla="*/ 47625 w 40"/>
                <a:gd name="T23" fmla="*/ 58738 h 39"/>
                <a:gd name="T24" fmla="*/ 53975 w 40"/>
                <a:gd name="T25" fmla="*/ 52388 h 39"/>
                <a:gd name="T26" fmla="*/ 57150 w 40"/>
                <a:gd name="T27" fmla="*/ 49213 h 39"/>
                <a:gd name="T28" fmla="*/ 60325 w 40"/>
                <a:gd name="T29" fmla="*/ 42863 h 39"/>
                <a:gd name="T30" fmla="*/ 63500 w 40"/>
                <a:gd name="T31" fmla="*/ 36513 h 39"/>
                <a:gd name="T32" fmla="*/ 63500 w 40"/>
                <a:gd name="T33" fmla="*/ 31750 h 39"/>
                <a:gd name="T34" fmla="*/ 63500 w 40"/>
                <a:gd name="T35" fmla="*/ 25400 h 39"/>
                <a:gd name="T36" fmla="*/ 60325 w 40"/>
                <a:gd name="T37" fmla="*/ 19050 h 39"/>
                <a:gd name="T38" fmla="*/ 57150 w 40"/>
                <a:gd name="T39" fmla="*/ 12700 h 39"/>
                <a:gd name="T40" fmla="*/ 53975 w 40"/>
                <a:gd name="T41" fmla="*/ 9525 h 39"/>
                <a:gd name="T42" fmla="*/ 47625 w 40"/>
                <a:gd name="T43" fmla="*/ 3175 h 39"/>
                <a:gd name="T44" fmla="*/ 44450 w 40"/>
                <a:gd name="T45" fmla="*/ 0 h 39"/>
                <a:gd name="T46" fmla="*/ 38100 w 40"/>
                <a:gd name="T47" fmla="*/ 0 h 39"/>
                <a:gd name="T48" fmla="*/ 33338 w 40"/>
                <a:gd name="T49" fmla="*/ 0 h 39"/>
                <a:gd name="T50" fmla="*/ 26988 w 40"/>
                <a:gd name="T51" fmla="*/ 0 h 39"/>
                <a:gd name="T52" fmla="*/ 20638 w 40"/>
                <a:gd name="T53" fmla="*/ 0 h 39"/>
                <a:gd name="T54" fmla="*/ 14288 w 40"/>
                <a:gd name="T55" fmla="*/ 3175 h 39"/>
                <a:gd name="T56" fmla="*/ 7938 w 40"/>
                <a:gd name="T57" fmla="*/ 9525 h 39"/>
                <a:gd name="T58" fmla="*/ 4763 w 40"/>
                <a:gd name="T59" fmla="*/ 12700 h 39"/>
                <a:gd name="T60" fmla="*/ 1588 w 40"/>
                <a:gd name="T61" fmla="*/ 19050 h 39"/>
                <a:gd name="T62" fmla="*/ 0 w 40"/>
                <a:gd name="T63" fmla="*/ 25400 h 39"/>
                <a:gd name="T64" fmla="*/ 0 w 40"/>
                <a:gd name="T65" fmla="*/ 3175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" h="39">
                  <a:moveTo>
                    <a:pt x="0" y="20"/>
                  </a:moveTo>
                  <a:lnTo>
                    <a:pt x="0" y="23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7"/>
                  </a:lnTo>
                  <a:lnTo>
                    <a:pt x="13" y="39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8" y="39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7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15" name="Freeform 16"/>
            <p:cNvSpPr>
              <a:spLocks/>
            </p:cNvSpPr>
            <p:nvPr/>
          </p:nvSpPr>
          <p:spPr bwMode="auto">
            <a:xfrm>
              <a:off x="5661025" y="2492375"/>
              <a:ext cx="65088" cy="63500"/>
            </a:xfrm>
            <a:custGeom>
              <a:avLst/>
              <a:gdLst>
                <a:gd name="T0" fmla="*/ 0 w 41"/>
                <a:gd name="T1" fmla="*/ 30163 h 40"/>
                <a:gd name="T2" fmla="*/ 3175 w 41"/>
                <a:gd name="T3" fmla="*/ 36513 h 40"/>
                <a:gd name="T4" fmla="*/ 3175 w 41"/>
                <a:gd name="T5" fmla="*/ 42863 h 40"/>
                <a:gd name="T6" fmla="*/ 6350 w 41"/>
                <a:gd name="T7" fmla="*/ 49213 h 40"/>
                <a:gd name="T8" fmla="*/ 9525 w 41"/>
                <a:gd name="T9" fmla="*/ 52388 h 40"/>
                <a:gd name="T10" fmla="*/ 15875 w 41"/>
                <a:gd name="T11" fmla="*/ 58738 h 40"/>
                <a:gd name="T12" fmla="*/ 22225 w 41"/>
                <a:gd name="T13" fmla="*/ 60325 h 40"/>
                <a:gd name="T14" fmla="*/ 28575 w 41"/>
                <a:gd name="T15" fmla="*/ 60325 h 40"/>
                <a:gd name="T16" fmla="*/ 33338 w 41"/>
                <a:gd name="T17" fmla="*/ 63500 h 40"/>
                <a:gd name="T18" fmla="*/ 39688 w 41"/>
                <a:gd name="T19" fmla="*/ 60325 h 40"/>
                <a:gd name="T20" fmla="*/ 46038 w 41"/>
                <a:gd name="T21" fmla="*/ 60325 h 40"/>
                <a:gd name="T22" fmla="*/ 52388 w 41"/>
                <a:gd name="T23" fmla="*/ 58738 h 40"/>
                <a:gd name="T24" fmla="*/ 55563 w 41"/>
                <a:gd name="T25" fmla="*/ 52388 h 40"/>
                <a:gd name="T26" fmla="*/ 58738 w 41"/>
                <a:gd name="T27" fmla="*/ 49213 h 40"/>
                <a:gd name="T28" fmla="*/ 61913 w 41"/>
                <a:gd name="T29" fmla="*/ 42863 h 40"/>
                <a:gd name="T30" fmla="*/ 65088 w 41"/>
                <a:gd name="T31" fmla="*/ 36513 h 40"/>
                <a:gd name="T32" fmla="*/ 65088 w 41"/>
                <a:gd name="T33" fmla="*/ 30163 h 40"/>
                <a:gd name="T34" fmla="*/ 65088 w 41"/>
                <a:gd name="T35" fmla="*/ 23813 h 40"/>
                <a:gd name="T36" fmla="*/ 61913 w 41"/>
                <a:gd name="T37" fmla="*/ 19050 h 40"/>
                <a:gd name="T38" fmla="*/ 58738 w 41"/>
                <a:gd name="T39" fmla="*/ 12700 h 40"/>
                <a:gd name="T40" fmla="*/ 55563 w 41"/>
                <a:gd name="T41" fmla="*/ 9525 h 40"/>
                <a:gd name="T42" fmla="*/ 52388 w 41"/>
                <a:gd name="T43" fmla="*/ 3175 h 40"/>
                <a:gd name="T44" fmla="*/ 46038 w 41"/>
                <a:gd name="T45" fmla="*/ 3175 h 40"/>
                <a:gd name="T46" fmla="*/ 39688 w 41"/>
                <a:gd name="T47" fmla="*/ 0 h 40"/>
                <a:gd name="T48" fmla="*/ 33338 w 41"/>
                <a:gd name="T49" fmla="*/ 0 h 40"/>
                <a:gd name="T50" fmla="*/ 28575 w 41"/>
                <a:gd name="T51" fmla="*/ 0 h 40"/>
                <a:gd name="T52" fmla="*/ 22225 w 41"/>
                <a:gd name="T53" fmla="*/ 3175 h 40"/>
                <a:gd name="T54" fmla="*/ 15875 w 41"/>
                <a:gd name="T55" fmla="*/ 3175 h 40"/>
                <a:gd name="T56" fmla="*/ 9525 w 41"/>
                <a:gd name="T57" fmla="*/ 9525 h 40"/>
                <a:gd name="T58" fmla="*/ 6350 w 41"/>
                <a:gd name="T59" fmla="*/ 12700 h 40"/>
                <a:gd name="T60" fmla="*/ 3175 w 41"/>
                <a:gd name="T61" fmla="*/ 19050 h 40"/>
                <a:gd name="T62" fmla="*/ 3175 w 41"/>
                <a:gd name="T63" fmla="*/ 23813 h 40"/>
                <a:gd name="T64" fmla="*/ 0 w 41"/>
                <a:gd name="T65" fmla="*/ 30163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" h="40">
                  <a:moveTo>
                    <a:pt x="0" y="19"/>
                  </a:moveTo>
                  <a:lnTo>
                    <a:pt x="2" y="23"/>
                  </a:lnTo>
                  <a:lnTo>
                    <a:pt x="2" y="27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1" y="40"/>
                  </a:lnTo>
                  <a:lnTo>
                    <a:pt x="25" y="38"/>
                  </a:lnTo>
                  <a:lnTo>
                    <a:pt x="29" y="38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9" y="27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3" y="2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16" name="Freeform 17"/>
            <p:cNvSpPr>
              <a:spLocks/>
            </p:cNvSpPr>
            <p:nvPr/>
          </p:nvSpPr>
          <p:spPr bwMode="auto">
            <a:xfrm>
              <a:off x="5780088" y="2443163"/>
              <a:ext cx="63500" cy="65088"/>
            </a:xfrm>
            <a:custGeom>
              <a:avLst/>
              <a:gdLst>
                <a:gd name="T0" fmla="*/ 0 w 40"/>
                <a:gd name="T1" fmla="*/ 33338 h 41"/>
                <a:gd name="T2" fmla="*/ 3175 w 40"/>
                <a:gd name="T3" fmla="*/ 39688 h 41"/>
                <a:gd name="T4" fmla="*/ 3175 w 40"/>
                <a:gd name="T5" fmla="*/ 46038 h 41"/>
                <a:gd name="T6" fmla="*/ 6350 w 40"/>
                <a:gd name="T7" fmla="*/ 52388 h 41"/>
                <a:gd name="T8" fmla="*/ 9525 w 40"/>
                <a:gd name="T9" fmla="*/ 55563 h 41"/>
                <a:gd name="T10" fmla="*/ 15875 w 40"/>
                <a:gd name="T11" fmla="*/ 58738 h 41"/>
                <a:gd name="T12" fmla="*/ 22225 w 40"/>
                <a:gd name="T13" fmla="*/ 61913 h 41"/>
                <a:gd name="T14" fmla="*/ 26988 w 40"/>
                <a:gd name="T15" fmla="*/ 65088 h 41"/>
                <a:gd name="T16" fmla="*/ 33338 w 40"/>
                <a:gd name="T17" fmla="*/ 65088 h 41"/>
                <a:gd name="T18" fmla="*/ 39688 w 40"/>
                <a:gd name="T19" fmla="*/ 65088 h 41"/>
                <a:gd name="T20" fmla="*/ 46038 w 40"/>
                <a:gd name="T21" fmla="*/ 61913 h 41"/>
                <a:gd name="T22" fmla="*/ 52388 w 40"/>
                <a:gd name="T23" fmla="*/ 58738 h 41"/>
                <a:gd name="T24" fmla="*/ 55563 w 40"/>
                <a:gd name="T25" fmla="*/ 55563 h 41"/>
                <a:gd name="T26" fmla="*/ 58738 w 40"/>
                <a:gd name="T27" fmla="*/ 52388 h 41"/>
                <a:gd name="T28" fmla="*/ 60325 w 40"/>
                <a:gd name="T29" fmla="*/ 46038 h 41"/>
                <a:gd name="T30" fmla="*/ 63500 w 40"/>
                <a:gd name="T31" fmla="*/ 39688 h 41"/>
                <a:gd name="T32" fmla="*/ 63500 w 40"/>
                <a:gd name="T33" fmla="*/ 33338 h 41"/>
                <a:gd name="T34" fmla="*/ 63500 w 40"/>
                <a:gd name="T35" fmla="*/ 28575 h 41"/>
                <a:gd name="T36" fmla="*/ 60325 w 40"/>
                <a:gd name="T37" fmla="*/ 22225 h 41"/>
                <a:gd name="T38" fmla="*/ 58738 w 40"/>
                <a:gd name="T39" fmla="*/ 15875 h 41"/>
                <a:gd name="T40" fmla="*/ 55563 w 40"/>
                <a:gd name="T41" fmla="*/ 9525 h 41"/>
                <a:gd name="T42" fmla="*/ 52388 w 40"/>
                <a:gd name="T43" fmla="*/ 6350 h 41"/>
                <a:gd name="T44" fmla="*/ 46038 w 40"/>
                <a:gd name="T45" fmla="*/ 3175 h 41"/>
                <a:gd name="T46" fmla="*/ 39688 w 40"/>
                <a:gd name="T47" fmla="*/ 3175 h 41"/>
                <a:gd name="T48" fmla="*/ 33338 w 40"/>
                <a:gd name="T49" fmla="*/ 0 h 41"/>
                <a:gd name="T50" fmla="*/ 26988 w 40"/>
                <a:gd name="T51" fmla="*/ 3175 h 41"/>
                <a:gd name="T52" fmla="*/ 22225 w 40"/>
                <a:gd name="T53" fmla="*/ 3175 h 41"/>
                <a:gd name="T54" fmla="*/ 15875 w 40"/>
                <a:gd name="T55" fmla="*/ 6350 h 41"/>
                <a:gd name="T56" fmla="*/ 9525 w 40"/>
                <a:gd name="T57" fmla="*/ 9525 h 41"/>
                <a:gd name="T58" fmla="*/ 6350 w 40"/>
                <a:gd name="T59" fmla="*/ 15875 h 41"/>
                <a:gd name="T60" fmla="*/ 3175 w 40"/>
                <a:gd name="T61" fmla="*/ 22225 h 41"/>
                <a:gd name="T62" fmla="*/ 3175 w 40"/>
                <a:gd name="T63" fmla="*/ 28575 h 41"/>
                <a:gd name="T64" fmla="*/ 0 w 40"/>
                <a:gd name="T65" fmla="*/ 33338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" h="41">
                  <a:moveTo>
                    <a:pt x="0" y="21"/>
                  </a:moveTo>
                  <a:lnTo>
                    <a:pt x="2" y="25"/>
                  </a:lnTo>
                  <a:lnTo>
                    <a:pt x="2" y="29"/>
                  </a:lnTo>
                  <a:lnTo>
                    <a:pt x="4" y="33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4" y="39"/>
                  </a:lnTo>
                  <a:lnTo>
                    <a:pt x="17" y="41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29" y="39"/>
                  </a:lnTo>
                  <a:lnTo>
                    <a:pt x="33" y="37"/>
                  </a:lnTo>
                  <a:lnTo>
                    <a:pt x="35" y="35"/>
                  </a:lnTo>
                  <a:lnTo>
                    <a:pt x="37" y="33"/>
                  </a:lnTo>
                  <a:lnTo>
                    <a:pt x="38" y="29"/>
                  </a:lnTo>
                  <a:lnTo>
                    <a:pt x="40" y="25"/>
                  </a:lnTo>
                  <a:lnTo>
                    <a:pt x="40" y="21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7" y="10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17" name="Freeform 18"/>
            <p:cNvSpPr>
              <a:spLocks/>
            </p:cNvSpPr>
            <p:nvPr/>
          </p:nvSpPr>
          <p:spPr bwMode="auto">
            <a:xfrm>
              <a:off x="5899150" y="2343150"/>
              <a:ext cx="63500" cy="63500"/>
            </a:xfrm>
            <a:custGeom>
              <a:avLst/>
              <a:gdLst>
                <a:gd name="T0" fmla="*/ 0 w 40"/>
                <a:gd name="T1" fmla="*/ 33338 h 40"/>
                <a:gd name="T2" fmla="*/ 0 w 40"/>
                <a:gd name="T3" fmla="*/ 39688 h 40"/>
                <a:gd name="T4" fmla="*/ 3175 w 40"/>
                <a:gd name="T5" fmla="*/ 46038 h 40"/>
                <a:gd name="T6" fmla="*/ 6350 w 40"/>
                <a:gd name="T7" fmla="*/ 49213 h 40"/>
                <a:gd name="T8" fmla="*/ 9525 w 40"/>
                <a:gd name="T9" fmla="*/ 55563 h 40"/>
                <a:gd name="T10" fmla="*/ 15875 w 40"/>
                <a:gd name="T11" fmla="*/ 57150 h 40"/>
                <a:gd name="T12" fmla="*/ 20638 w 40"/>
                <a:gd name="T13" fmla="*/ 60325 h 40"/>
                <a:gd name="T14" fmla="*/ 26988 w 40"/>
                <a:gd name="T15" fmla="*/ 63500 h 40"/>
                <a:gd name="T16" fmla="*/ 33338 w 40"/>
                <a:gd name="T17" fmla="*/ 63500 h 40"/>
                <a:gd name="T18" fmla="*/ 39688 w 40"/>
                <a:gd name="T19" fmla="*/ 63500 h 40"/>
                <a:gd name="T20" fmla="*/ 46038 w 40"/>
                <a:gd name="T21" fmla="*/ 60325 h 40"/>
                <a:gd name="T22" fmla="*/ 49213 w 40"/>
                <a:gd name="T23" fmla="*/ 57150 h 40"/>
                <a:gd name="T24" fmla="*/ 53975 w 40"/>
                <a:gd name="T25" fmla="*/ 55563 h 40"/>
                <a:gd name="T26" fmla="*/ 57150 w 40"/>
                <a:gd name="T27" fmla="*/ 49213 h 40"/>
                <a:gd name="T28" fmla="*/ 60325 w 40"/>
                <a:gd name="T29" fmla="*/ 46038 h 40"/>
                <a:gd name="T30" fmla="*/ 63500 w 40"/>
                <a:gd name="T31" fmla="*/ 39688 h 40"/>
                <a:gd name="T32" fmla="*/ 63500 w 40"/>
                <a:gd name="T33" fmla="*/ 33338 h 40"/>
                <a:gd name="T34" fmla="*/ 63500 w 40"/>
                <a:gd name="T35" fmla="*/ 23813 h 40"/>
                <a:gd name="T36" fmla="*/ 60325 w 40"/>
                <a:gd name="T37" fmla="*/ 19050 h 40"/>
                <a:gd name="T38" fmla="*/ 57150 w 40"/>
                <a:gd name="T39" fmla="*/ 15875 h 40"/>
                <a:gd name="T40" fmla="*/ 53975 w 40"/>
                <a:gd name="T41" fmla="*/ 9525 h 40"/>
                <a:gd name="T42" fmla="*/ 49213 w 40"/>
                <a:gd name="T43" fmla="*/ 6350 h 40"/>
                <a:gd name="T44" fmla="*/ 46038 w 40"/>
                <a:gd name="T45" fmla="*/ 3175 h 40"/>
                <a:gd name="T46" fmla="*/ 39688 w 40"/>
                <a:gd name="T47" fmla="*/ 0 h 40"/>
                <a:gd name="T48" fmla="*/ 33338 w 40"/>
                <a:gd name="T49" fmla="*/ 0 h 40"/>
                <a:gd name="T50" fmla="*/ 26988 w 40"/>
                <a:gd name="T51" fmla="*/ 0 h 40"/>
                <a:gd name="T52" fmla="*/ 20638 w 40"/>
                <a:gd name="T53" fmla="*/ 3175 h 40"/>
                <a:gd name="T54" fmla="*/ 15875 w 40"/>
                <a:gd name="T55" fmla="*/ 6350 h 40"/>
                <a:gd name="T56" fmla="*/ 9525 w 40"/>
                <a:gd name="T57" fmla="*/ 9525 h 40"/>
                <a:gd name="T58" fmla="*/ 6350 w 40"/>
                <a:gd name="T59" fmla="*/ 15875 h 40"/>
                <a:gd name="T60" fmla="*/ 3175 w 40"/>
                <a:gd name="T61" fmla="*/ 19050 h 40"/>
                <a:gd name="T62" fmla="*/ 0 w 40"/>
                <a:gd name="T63" fmla="*/ 23813 h 40"/>
                <a:gd name="T64" fmla="*/ 0 w 40"/>
                <a:gd name="T65" fmla="*/ 33338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" h="40">
                  <a:moveTo>
                    <a:pt x="0" y="21"/>
                  </a:moveTo>
                  <a:lnTo>
                    <a:pt x="0" y="25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6" y="35"/>
                  </a:lnTo>
                  <a:lnTo>
                    <a:pt x="10" y="36"/>
                  </a:lnTo>
                  <a:lnTo>
                    <a:pt x="13" y="38"/>
                  </a:lnTo>
                  <a:lnTo>
                    <a:pt x="17" y="40"/>
                  </a:lnTo>
                  <a:lnTo>
                    <a:pt x="21" y="40"/>
                  </a:lnTo>
                  <a:lnTo>
                    <a:pt x="25" y="40"/>
                  </a:lnTo>
                  <a:lnTo>
                    <a:pt x="29" y="38"/>
                  </a:lnTo>
                  <a:lnTo>
                    <a:pt x="31" y="36"/>
                  </a:lnTo>
                  <a:lnTo>
                    <a:pt x="34" y="35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0" y="25"/>
                  </a:lnTo>
                  <a:lnTo>
                    <a:pt x="40" y="21"/>
                  </a:lnTo>
                  <a:lnTo>
                    <a:pt x="40" y="15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18" name="Freeform 19"/>
            <p:cNvSpPr>
              <a:spLocks/>
            </p:cNvSpPr>
            <p:nvPr/>
          </p:nvSpPr>
          <p:spPr bwMode="auto">
            <a:xfrm>
              <a:off x="5813425" y="2251075"/>
              <a:ext cx="63500" cy="61913"/>
            </a:xfrm>
            <a:custGeom>
              <a:avLst/>
              <a:gdLst>
                <a:gd name="T0" fmla="*/ 0 w 40"/>
                <a:gd name="T1" fmla="*/ 31750 h 39"/>
                <a:gd name="T2" fmla="*/ 3175 w 40"/>
                <a:gd name="T3" fmla="*/ 36513 h 39"/>
                <a:gd name="T4" fmla="*/ 3175 w 40"/>
                <a:gd name="T5" fmla="*/ 42863 h 39"/>
                <a:gd name="T6" fmla="*/ 6350 w 40"/>
                <a:gd name="T7" fmla="*/ 49213 h 39"/>
                <a:gd name="T8" fmla="*/ 9525 w 40"/>
                <a:gd name="T9" fmla="*/ 52388 h 39"/>
                <a:gd name="T10" fmla="*/ 15875 w 40"/>
                <a:gd name="T11" fmla="*/ 58738 h 39"/>
                <a:gd name="T12" fmla="*/ 22225 w 40"/>
                <a:gd name="T13" fmla="*/ 61913 h 39"/>
                <a:gd name="T14" fmla="*/ 26988 w 40"/>
                <a:gd name="T15" fmla="*/ 61913 h 39"/>
                <a:gd name="T16" fmla="*/ 33338 w 40"/>
                <a:gd name="T17" fmla="*/ 61913 h 39"/>
                <a:gd name="T18" fmla="*/ 39688 w 40"/>
                <a:gd name="T19" fmla="*/ 61913 h 39"/>
                <a:gd name="T20" fmla="*/ 46038 w 40"/>
                <a:gd name="T21" fmla="*/ 61913 h 39"/>
                <a:gd name="T22" fmla="*/ 52388 w 40"/>
                <a:gd name="T23" fmla="*/ 58738 h 39"/>
                <a:gd name="T24" fmla="*/ 55563 w 40"/>
                <a:gd name="T25" fmla="*/ 52388 h 39"/>
                <a:gd name="T26" fmla="*/ 58738 w 40"/>
                <a:gd name="T27" fmla="*/ 49213 h 39"/>
                <a:gd name="T28" fmla="*/ 61913 w 40"/>
                <a:gd name="T29" fmla="*/ 42863 h 39"/>
                <a:gd name="T30" fmla="*/ 63500 w 40"/>
                <a:gd name="T31" fmla="*/ 36513 h 39"/>
                <a:gd name="T32" fmla="*/ 63500 w 40"/>
                <a:gd name="T33" fmla="*/ 31750 h 39"/>
                <a:gd name="T34" fmla="*/ 63500 w 40"/>
                <a:gd name="T35" fmla="*/ 25400 h 39"/>
                <a:gd name="T36" fmla="*/ 61913 w 40"/>
                <a:gd name="T37" fmla="*/ 19050 h 39"/>
                <a:gd name="T38" fmla="*/ 58738 w 40"/>
                <a:gd name="T39" fmla="*/ 12700 h 39"/>
                <a:gd name="T40" fmla="*/ 55563 w 40"/>
                <a:gd name="T41" fmla="*/ 9525 h 39"/>
                <a:gd name="T42" fmla="*/ 52388 w 40"/>
                <a:gd name="T43" fmla="*/ 3175 h 39"/>
                <a:gd name="T44" fmla="*/ 46038 w 40"/>
                <a:gd name="T45" fmla="*/ 0 h 39"/>
                <a:gd name="T46" fmla="*/ 39688 w 40"/>
                <a:gd name="T47" fmla="*/ 0 h 39"/>
                <a:gd name="T48" fmla="*/ 33338 w 40"/>
                <a:gd name="T49" fmla="*/ 0 h 39"/>
                <a:gd name="T50" fmla="*/ 26988 w 40"/>
                <a:gd name="T51" fmla="*/ 0 h 39"/>
                <a:gd name="T52" fmla="*/ 22225 w 40"/>
                <a:gd name="T53" fmla="*/ 0 h 39"/>
                <a:gd name="T54" fmla="*/ 15875 w 40"/>
                <a:gd name="T55" fmla="*/ 3175 h 39"/>
                <a:gd name="T56" fmla="*/ 9525 w 40"/>
                <a:gd name="T57" fmla="*/ 9525 h 39"/>
                <a:gd name="T58" fmla="*/ 6350 w 40"/>
                <a:gd name="T59" fmla="*/ 12700 h 39"/>
                <a:gd name="T60" fmla="*/ 3175 w 40"/>
                <a:gd name="T61" fmla="*/ 19050 h 39"/>
                <a:gd name="T62" fmla="*/ 3175 w 40"/>
                <a:gd name="T63" fmla="*/ 25400 h 39"/>
                <a:gd name="T64" fmla="*/ 0 w 40"/>
                <a:gd name="T65" fmla="*/ 3175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" h="39">
                  <a:moveTo>
                    <a:pt x="0" y="20"/>
                  </a:moveTo>
                  <a:lnTo>
                    <a:pt x="2" y="23"/>
                  </a:lnTo>
                  <a:lnTo>
                    <a:pt x="2" y="27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5" y="39"/>
                  </a:lnTo>
                  <a:lnTo>
                    <a:pt x="29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9" y="27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19" name="Freeform 20"/>
            <p:cNvSpPr>
              <a:spLocks/>
            </p:cNvSpPr>
            <p:nvPr/>
          </p:nvSpPr>
          <p:spPr bwMode="auto">
            <a:xfrm>
              <a:off x="6094413" y="2319338"/>
              <a:ext cx="63500" cy="63500"/>
            </a:xfrm>
            <a:custGeom>
              <a:avLst/>
              <a:gdLst>
                <a:gd name="T0" fmla="*/ 0 w 40"/>
                <a:gd name="T1" fmla="*/ 30163 h 40"/>
                <a:gd name="T2" fmla="*/ 0 w 40"/>
                <a:gd name="T3" fmla="*/ 36513 h 40"/>
                <a:gd name="T4" fmla="*/ 3175 w 40"/>
                <a:gd name="T5" fmla="*/ 42863 h 40"/>
                <a:gd name="T6" fmla="*/ 6350 w 40"/>
                <a:gd name="T7" fmla="*/ 47625 h 40"/>
                <a:gd name="T8" fmla="*/ 7938 w 40"/>
                <a:gd name="T9" fmla="*/ 53975 h 40"/>
                <a:gd name="T10" fmla="*/ 14288 w 40"/>
                <a:gd name="T11" fmla="*/ 57150 h 40"/>
                <a:gd name="T12" fmla="*/ 20638 w 40"/>
                <a:gd name="T13" fmla="*/ 60325 h 40"/>
                <a:gd name="T14" fmla="*/ 23813 w 40"/>
                <a:gd name="T15" fmla="*/ 60325 h 40"/>
                <a:gd name="T16" fmla="*/ 33338 w 40"/>
                <a:gd name="T17" fmla="*/ 63500 h 40"/>
                <a:gd name="T18" fmla="*/ 39688 w 40"/>
                <a:gd name="T19" fmla="*/ 60325 h 40"/>
                <a:gd name="T20" fmla="*/ 46038 w 40"/>
                <a:gd name="T21" fmla="*/ 60325 h 40"/>
                <a:gd name="T22" fmla="*/ 47625 w 40"/>
                <a:gd name="T23" fmla="*/ 57150 h 40"/>
                <a:gd name="T24" fmla="*/ 53975 w 40"/>
                <a:gd name="T25" fmla="*/ 53975 h 40"/>
                <a:gd name="T26" fmla="*/ 57150 w 40"/>
                <a:gd name="T27" fmla="*/ 47625 h 40"/>
                <a:gd name="T28" fmla="*/ 60325 w 40"/>
                <a:gd name="T29" fmla="*/ 42863 h 40"/>
                <a:gd name="T30" fmla="*/ 63500 w 40"/>
                <a:gd name="T31" fmla="*/ 36513 h 40"/>
                <a:gd name="T32" fmla="*/ 63500 w 40"/>
                <a:gd name="T33" fmla="*/ 30163 h 40"/>
                <a:gd name="T34" fmla="*/ 63500 w 40"/>
                <a:gd name="T35" fmla="*/ 23813 h 40"/>
                <a:gd name="T36" fmla="*/ 60325 w 40"/>
                <a:gd name="T37" fmla="*/ 17463 h 40"/>
                <a:gd name="T38" fmla="*/ 57150 w 40"/>
                <a:gd name="T39" fmla="*/ 11113 h 40"/>
                <a:gd name="T40" fmla="*/ 53975 w 40"/>
                <a:gd name="T41" fmla="*/ 7938 h 40"/>
                <a:gd name="T42" fmla="*/ 47625 w 40"/>
                <a:gd name="T43" fmla="*/ 4763 h 40"/>
                <a:gd name="T44" fmla="*/ 46038 w 40"/>
                <a:gd name="T45" fmla="*/ 3175 h 40"/>
                <a:gd name="T46" fmla="*/ 39688 w 40"/>
                <a:gd name="T47" fmla="*/ 0 h 40"/>
                <a:gd name="T48" fmla="*/ 33338 w 40"/>
                <a:gd name="T49" fmla="*/ 0 h 40"/>
                <a:gd name="T50" fmla="*/ 23813 w 40"/>
                <a:gd name="T51" fmla="*/ 0 h 40"/>
                <a:gd name="T52" fmla="*/ 20638 w 40"/>
                <a:gd name="T53" fmla="*/ 3175 h 40"/>
                <a:gd name="T54" fmla="*/ 14288 w 40"/>
                <a:gd name="T55" fmla="*/ 4763 h 40"/>
                <a:gd name="T56" fmla="*/ 7938 w 40"/>
                <a:gd name="T57" fmla="*/ 7938 h 40"/>
                <a:gd name="T58" fmla="*/ 6350 w 40"/>
                <a:gd name="T59" fmla="*/ 11113 h 40"/>
                <a:gd name="T60" fmla="*/ 3175 w 40"/>
                <a:gd name="T61" fmla="*/ 17463 h 40"/>
                <a:gd name="T62" fmla="*/ 0 w 40"/>
                <a:gd name="T63" fmla="*/ 23813 h 40"/>
                <a:gd name="T64" fmla="*/ 0 w 40"/>
                <a:gd name="T65" fmla="*/ 30163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" h="40">
                  <a:moveTo>
                    <a:pt x="0" y="19"/>
                  </a:moveTo>
                  <a:lnTo>
                    <a:pt x="0" y="23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5" y="34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21" y="40"/>
                  </a:lnTo>
                  <a:lnTo>
                    <a:pt x="25" y="38"/>
                  </a:lnTo>
                  <a:lnTo>
                    <a:pt x="29" y="38"/>
                  </a:lnTo>
                  <a:lnTo>
                    <a:pt x="30" y="36"/>
                  </a:lnTo>
                  <a:lnTo>
                    <a:pt x="34" y="34"/>
                  </a:lnTo>
                  <a:lnTo>
                    <a:pt x="36" y="30"/>
                  </a:lnTo>
                  <a:lnTo>
                    <a:pt x="38" y="27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8" y="11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0" name="Freeform 21"/>
            <p:cNvSpPr>
              <a:spLocks/>
            </p:cNvSpPr>
            <p:nvPr/>
          </p:nvSpPr>
          <p:spPr bwMode="auto">
            <a:xfrm>
              <a:off x="6203950" y="2322513"/>
              <a:ext cx="63500" cy="63500"/>
            </a:xfrm>
            <a:custGeom>
              <a:avLst/>
              <a:gdLst>
                <a:gd name="T0" fmla="*/ 0 w 40"/>
                <a:gd name="T1" fmla="*/ 30163 h 40"/>
                <a:gd name="T2" fmla="*/ 3175 w 40"/>
                <a:gd name="T3" fmla="*/ 36513 h 40"/>
                <a:gd name="T4" fmla="*/ 3175 w 40"/>
                <a:gd name="T5" fmla="*/ 41275 h 40"/>
                <a:gd name="T6" fmla="*/ 6350 w 40"/>
                <a:gd name="T7" fmla="*/ 47625 h 40"/>
                <a:gd name="T8" fmla="*/ 9525 w 40"/>
                <a:gd name="T9" fmla="*/ 53975 h 40"/>
                <a:gd name="T10" fmla="*/ 14288 w 40"/>
                <a:gd name="T11" fmla="*/ 57150 h 40"/>
                <a:gd name="T12" fmla="*/ 20638 w 40"/>
                <a:gd name="T13" fmla="*/ 60325 h 40"/>
                <a:gd name="T14" fmla="*/ 26988 w 40"/>
                <a:gd name="T15" fmla="*/ 60325 h 40"/>
                <a:gd name="T16" fmla="*/ 33338 w 40"/>
                <a:gd name="T17" fmla="*/ 63500 h 40"/>
                <a:gd name="T18" fmla="*/ 39688 w 40"/>
                <a:gd name="T19" fmla="*/ 60325 h 40"/>
                <a:gd name="T20" fmla="*/ 46038 w 40"/>
                <a:gd name="T21" fmla="*/ 60325 h 40"/>
                <a:gd name="T22" fmla="*/ 50800 w 40"/>
                <a:gd name="T23" fmla="*/ 57150 h 40"/>
                <a:gd name="T24" fmla="*/ 53975 w 40"/>
                <a:gd name="T25" fmla="*/ 53975 h 40"/>
                <a:gd name="T26" fmla="*/ 57150 w 40"/>
                <a:gd name="T27" fmla="*/ 47625 h 40"/>
                <a:gd name="T28" fmla="*/ 60325 w 40"/>
                <a:gd name="T29" fmla="*/ 41275 h 40"/>
                <a:gd name="T30" fmla="*/ 63500 w 40"/>
                <a:gd name="T31" fmla="*/ 36513 h 40"/>
                <a:gd name="T32" fmla="*/ 63500 w 40"/>
                <a:gd name="T33" fmla="*/ 30163 h 40"/>
                <a:gd name="T34" fmla="*/ 63500 w 40"/>
                <a:gd name="T35" fmla="*/ 23813 h 40"/>
                <a:gd name="T36" fmla="*/ 60325 w 40"/>
                <a:gd name="T37" fmla="*/ 17463 h 40"/>
                <a:gd name="T38" fmla="*/ 57150 w 40"/>
                <a:gd name="T39" fmla="*/ 11113 h 40"/>
                <a:gd name="T40" fmla="*/ 53975 w 40"/>
                <a:gd name="T41" fmla="*/ 7938 h 40"/>
                <a:gd name="T42" fmla="*/ 50800 w 40"/>
                <a:gd name="T43" fmla="*/ 4763 h 40"/>
                <a:gd name="T44" fmla="*/ 46038 w 40"/>
                <a:gd name="T45" fmla="*/ 1588 h 40"/>
                <a:gd name="T46" fmla="*/ 39688 w 40"/>
                <a:gd name="T47" fmla="*/ 0 h 40"/>
                <a:gd name="T48" fmla="*/ 33338 w 40"/>
                <a:gd name="T49" fmla="*/ 0 h 40"/>
                <a:gd name="T50" fmla="*/ 26988 w 40"/>
                <a:gd name="T51" fmla="*/ 0 h 40"/>
                <a:gd name="T52" fmla="*/ 20638 w 40"/>
                <a:gd name="T53" fmla="*/ 1588 h 40"/>
                <a:gd name="T54" fmla="*/ 14288 w 40"/>
                <a:gd name="T55" fmla="*/ 4763 h 40"/>
                <a:gd name="T56" fmla="*/ 9525 w 40"/>
                <a:gd name="T57" fmla="*/ 7938 h 40"/>
                <a:gd name="T58" fmla="*/ 6350 w 40"/>
                <a:gd name="T59" fmla="*/ 11113 h 40"/>
                <a:gd name="T60" fmla="*/ 3175 w 40"/>
                <a:gd name="T61" fmla="*/ 17463 h 40"/>
                <a:gd name="T62" fmla="*/ 3175 w 40"/>
                <a:gd name="T63" fmla="*/ 23813 h 40"/>
                <a:gd name="T64" fmla="*/ 0 w 40"/>
                <a:gd name="T65" fmla="*/ 30163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" h="40">
                  <a:moveTo>
                    <a:pt x="0" y="19"/>
                  </a:moveTo>
                  <a:lnTo>
                    <a:pt x="2" y="23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7" y="38"/>
                  </a:lnTo>
                  <a:lnTo>
                    <a:pt x="21" y="40"/>
                  </a:lnTo>
                  <a:lnTo>
                    <a:pt x="25" y="38"/>
                  </a:lnTo>
                  <a:lnTo>
                    <a:pt x="29" y="38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8" y="11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1" name="Freeform 22"/>
            <p:cNvSpPr>
              <a:spLocks/>
            </p:cNvSpPr>
            <p:nvPr/>
          </p:nvSpPr>
          <p:spPr bwMode="auto">
            <a:xfrm>
              <a:off x="6145213" y="2462213"/>
              <a:ext cx="65088" cy="63500"/>
            </a:xfrm>
            <a:custGeom>
              <a:avLst/>
              <a:gdLst>
                <a:gd name="T0" fmla="*/ 0 w 41"/>
                <a:gd name="T1" fmla="*/ 30163 h 40"/>
                <a:gd name="T2" fmla="*/ 0 w 41"/>
                <a:gd name="T3" fmla="*/ 36513 h 40"/>
                <a:gd name="T4" fmla="*/ 3175 w 41"/>
                <a:gd name="T5" fmla="*/ 42863 h 40"/>
                <a:gd name="T6" fmla="*/ 6350 w 41"/>
                <a:gd name="T7" fmla="*/ 49213 h 40"/>
                <a:gd name="T8" fmla="*/ 9525 w 41"/>
                <a:gd name="T9" fmla="*/ 53975 h 40"/>
                <a:gd name="T10" fmla="*/ 12700 w 41"/>
                <a:gd name="T11" fmla="*/ 57150 h 40"/>
                <a:gd name="T12" fmla="*/ 19050 w 41"/>
                <a:gd name="T13" fmla="*/ 60325 h 40"/>
                <a:gd name="T14" fmla="*/ 25400 w 41"/>
                <a:gd name="T15" fmla="*/ 63500 h 40"/>
                <a:gd name="T16" fmla="*/ 31750 w 41"/>
                <a:gd name="T17" fmla="*/ 63500 h 40"/>
                <a:gd name="T18" fmla="*/ 36513 w 41"/>
                <a:gd name="T19" fmla="*/ 63500 h 40"/>
                <a:gd name="T20" fmla="*/ 42863 w 41"/>
                <a:gd name="T21" fmla="*/ 60325 h 40"/>
                <a:gd name="T22" fmla="*/ 49213 w 41"/>
                <a:gd name="T23" fmla="*/ 57150 h 40"/>
                <a:gd name="T24" fmla="*/ 55563 w 41"/>
                <a:gd name="T25" fmla="*/ 53975 h 40"/>
                <a:gd name="T26" fmla="*/ 58738 w 41"/>
                <a:gd name="T27" fmla="*/ 49213 h 40"/>
                <a:gd name="T28" fmla="*/ 61913 w 41"/>
                <a:gd name="T29" fmla="*/ 42863 h 40"/>
                <a:gd name="T30" fmla="*/ 61913 w 41"/>
                <a:gd name="T31" fmla="*/ 36513 h 40"/>
                <a:gd name="T32" fmla="*/ 65088 w 41"/>
                <a:gd name="T33" fmla="*/ 30163 h 40"/>
                <a:gd name="T34" fmla="*/ 61913 w 41"/>
                <a:gd name="T35" fmla="*/ 23813 h 40"/>
                <a:gd name="T36" fmla="*/ 61913 w 41"/>
                <a:gd name="T37" fmla="*/ 17463 h 40"/>
                <a:gd name="T38" fmla="*/ 58738 w 41"/>
                <a:gd name="T39" fmla="*/ 14288 h 40"/>
                <a:gd name="T40" fmla="*/ 55563 w 41"/>
                <a:gd name="T41" fmla="*/ 9525 h 40"/>
                <a:gd name="T42" fmla="*/ 49213 w 41"/>
                <a:gd name="T43" fmla="*/ 6350 h 40"/>
                <a:gd name="T44" fmla="*/ 42863 w 41"/>
                <a:gd name="T45" fmla="*/ 3175 h 40"/>
                <a:gd name="T46" fmla="*/ 36513 w 41"/>
                <a:gd name="T47" fmla="*/ 0 h 40"/>
                <a:gd name="T48" fmla="*/ 31750 w 41"/>
                <a:gd name="T49" fmla="*/ 0 h 40"/>
                <a:gd name="T50" fmla="*/ 25400 w 41"/>
                <a:gd name="T51" fmla="*/ 0 h 40"/>
                <a:gd name="T52" fmla="*/ 19050 w 41"/>
                <a:gd name="T53" fmla="*/ 3175 h 40"/>
                <a:gd name="T54" fmla="*/ 12700 w 41"/>
                <a:gd name="T55" fmla="*/ 6350 h 40"/>
                <a:gd name="T56" fmla="*/ 9525 w 41"/>
                <a:gd name="T57" fmla="*/ 9525 h 40"/>
                <a:gd name="T58" fmla="*/ 6350 w 41"/>
                <a:gd name="T59" fmla="*/ 14288 h 40"/>
                <a:gd name="T60" fmla="*/ 3175 w 41"/>
                <a:gd name="T61" fmla="*/ 17463 h 40"/>
                <a:gd name="T62" fmla="*/ 0 w 41"/>
                <a:gd name="T63" fmla="*/ 23813 h 40"/>
                <a:gd name="T64" fmla="*/ 0 w 41"/>
                <a:gd name="T65" fmla="*/ 30163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" h="40">
                  <a:moveTo>
                    <a:pt x="0" y="19"/>
                  </a:moveTo>
                  <a:lnTo>
                    <a:pt x="0" y="23"/>
                  </a:lnTo>
                  <a:lnTo>
                    <a:pt x="2" y="27"/>
                  </a:lnTo>
                  <a:lnTo>
                    <a:pt x="4" y="31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7" y="38"/>
                  </a:lnTo>
                  <a:lnTo>
                    <a:pt x="31" y="36"/>
                  </a:lnTo>
                  <a:lnTo>
                    <a:pt x="35" y="34"/>
                  </a:lnTo>
                  <a:lnTo>
                    <a:pt x="37" y="31"/>
                  </a:lnTo>
                  <a:lnTo>
                    <a:pt x="39" y="27"/>
                  </a:lnTo>
                  <a:lnTo>
                    <a:pt x="39" y="23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2" name="Freeform 23"/>
            <p:cNvSpPr>
              <a:spLocks/>
            </p:cNvSpPr>
            <p:nvPr/>
          </p:nvSpPr>
          <p:spPr bwMode="auto">
            <a:xfrm>
              <a:off x="6234113" y="2562225"/>
              <a:ext cx="63500" cy="61913"/>
            </a:xfrm>
            <a:custGeom>
              <a:avLst/>
              <a:gdLst>
                <a:gd name="T0" fmla="*/ 0 w 40"/>
                <a:gd name="T1" fmla="*/ 30163 h 39"/>
                <a:gd name="T2" fmla="*/ 0 w 40"/>
                <a:gd name="T3" fmla="*/ 36513 h 39"/>
                <a:gd name="T4" fmla="*/ 3175 w 40"/>
                <a:gd name="T5" fmla="*/ 42863 h 39"/>
                <a:gd name="T6" fmla="*/ 6350 w 40"/>
                <a:gd name="T7" fmla="*/ 49213 h 39"/>
                <a:gd name="T8" fmla="*/ 9525 w 40"/>
                <a:gd name="T9" fmla="*/ 52388 h 39"/>
                <a:gd name="T10" fmla="*/ 15875 w 40"/>
                <a:gd name="T11" fmla="*/ 58738 h 39"/>
                <a:gd name="T12" fmla="*/ 19050 w 40"/>
                <a:gd name="T13" fmla="*/ 61913 h 39"/>
                <a:gd name="T14" fmla="*/ 23813 w 40"/>
                <a:gd name="T15" fmla="*/ 61913 h 39"/>
                <a:gd name="T16" fmla="*/ 30163 w 40"/>
                <a:gd name="T17" fmla="*/ 61913 h 39"/>
                <a:gd name="T18" fmla="*/ 39688 w 40"/>
                <a:gd name="T19" fmla="*/ 61913 h 39"/>
                <a:gd name="T20" fmla="*/ 42863 w 40"/>
                <a:gd name="T21" fmla="*/ 61913 h 39"/>
                <a:gd name="T22" fmla="*/ 49213 w 40"/>
                <a:gd name="T23" fmla="*/ 58738 h 39"/>
                <a:gd name="T24" fmla="*/ 55563 w 40"/>
                <a:gd name="T25" fmla="*/ 52388 h 39"/>
                <a:gd name="T26" fmla="*/ 57150 w 40"/>
                <a:gd name="T27" fmla="*/ 49213 h 39"/>
                <a:gd name="T28" fmla="*/ 60325 w 40"/>
                <a:gd name="T29" fmla="*/ 42863 h 39"/>
                <a:gd name="T30" fmla="*/ 63500 w 40"/>
                <a:gd name="T31" fmla="*/ 36513 h 39"/>
                <a:gd name="T32" fmla="*/ 63500 w 40"/>
                <a:gd name="T33" fmla="*/ 30163 h 39"/>
                <a:gd name="T34" fmla="*/ 63500 w 40"/>
                <a:gd name="T35" fmla="*/ 25400 h 39"/>
                <a:gd name="T36" fmla="*/ 60325 w 40"/>
                <a:gd name="T37" fmla="*/ 19050 h 39"/>
                <a:gd name="T38" fmla="*/ 57150 w 40"/>
                <a:gd name="T39" fmla="*/ 12700 h 39"/>
                <a:gd name="T40" fmla="*/ 55563 w 40"/>
                <a:gd name="T41" fmla="*/ 9525 h 39"/>
                <a:gd name="T42" fmla="*/ 49213 w 40"/>
                <a:gd name="T43" fmla="*/ 3175 h 39"/>
                <a:gd name="T44" fmla="*/ 42863 w 40"/>
                <a:gd name="T45" fmla="*/ 0 h 39"/>
                <a:gd name="T46" fmla="*/ 39688 w 40"/>
                <a:gd name="T47" fmla="*/ 0 h 39"/>
                <a:gd name="T48" fmla="*/ 30163 w 40"/>
                <a:gd name="T49" fmla="*/ 0 h 39"/>
                <a:gd name="T50" fmla="*/ 23813 w 40"/>
                <a:gd name="T51" fmla="*/ 0 h 39"/>
                <a:gd name="T52" fmla="*/ 19050 w 40"/>
                <a:gd name="T53" fmla="*/ 0 h 39"/>
                <a:gd name="T54" fmla="*/ 15875 w 40"/>
                <a:gd name="T55" fmla="*/ 3175 h 39"/>
                <a:gd name="T56" fmla="*/ 9525 w 40"/>
                <a:gd name="T57" fmla="*/ 9525 h 39"/>
                <a:gd name="T58" fmla="*/ 6350 w 40"/>
                <a:gd name="T59" fmla="*/ 12700 h 39"/>
                <a:gd name="T60" fmla="*/ 3175 w 40"/>
                <a:gd name="T61" fmla="*/ 19050 h 39"/>
                <a:gd name="T62" fmla="*/ 0 w 40"/>
                <a:gd name="T63" fmla="*/ 25400 h 39"/>
                <a:gd name="T64" fmla="*/ 0 w 40"/>
                <a:gd name="T65" fmla="*/ 30163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" h="39">
                  <a:moveTo>
                    <a:pt x="0" y="19"/>
                  </a:moveTo>
                  <a:lnTo>
                    <a:pt x="0" y="23"/>
                  </a:lnTo>
                  <a:lnTo>
                    <a:pt x="2" y="27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9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31" y="37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8" y="27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5" y="6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3" name="Freeform 24"/>
            <p:cNvSpPr>
              <a:spLocks/>
            </p:cNvSpPr>
            <p:nvPr/>
          </p:nvSpPr>
          <p:spPr bwMode="auto">
            <a:xfrm>
              <a:off x="6127750" y="2657475"/>
              <a:ext cx="63500" cy="63500"/>
            </a:xfrm>
            <a:custGeom>
              <a:avLst/>
              <a:gdLst>
                <a:gd name="T0" fmla="*/ 0 w 40"/>
                <a:gd name="T1" fmla="*/ 30163 h 40"/>
                <a:gd name="T2" fmla="*/ 0 w 40"/>
                <a:gd name="T3" fmla="*/ 36513 h 40"/>
                <a:gd name="T4" fmla="*/ 3175 w 40"/>
                <a:gd name="T5" fmla="*/ 42863 h 40"/>
                <a:gd name="T6" fmla="*/ 6350 w 40"/>
                <a:gd name="T7" fmla="*/ 47625 h 40"/>
                <a:gd name="T8" fmla="*/ 9525 w 40"/>
                <a:gd name="T9" fmla="*/ 53975 h 40"/>
                <a:gd name="T10" fmla="*/ 14288 w 40"/>
                <a:gd name="T11" fmla="*/ 57150 h 40"/>
                <a:gd name="T12" fmla="*/ 20638 w 40"/>
                <a:gd name="T13" fmla="*/ 60325 h 40"/>
                <a:gd name="T14" fmla="*/ 26988 w 40"/>
                <a:gd name="T15" fmla="*/ 60325 h 40"/>
                <a:gd name="T16" fmla="*/ 33338 w 40"/>
                <a:gd name="T17" fmla="*/ 63500 h 40"/>
                <a:gd name="T18" fmla="*/ 39688 w 40"/>
                <a:gd name="T19" fmla="*/ 60325 h 40"/>
                <a:gd name="T20" fmla="*/ 46038 w 40"/>
                <a:gd name="T21" fmla="*/ 60325 h 40"/>
                <a:gd name="T22" fmla="*/ 49213 w 40"/>
                <a:gd name="T23" fmla="*/ 57150 h 40"/>
                <a:gd name="T24" fmla="*/ 53975 w 40"/>
                <a:gd name="T25" fmla="*/ 53975 h 40"/>
                <a:gd name="T26" fmla="*/ 57150 w 40"/>
                <a:gd name="T27" fmla="*/ 47625 h 40"/>
                <a:gd name="T28" fmla="*/ 60325 w 40"/>
                <a:gd name="T29" fmla="*/ 42863 h 40"/>
                <a:gd name="T30" fmla="*/ 63500 w 40"/>
                <a:gd name="T31" fmla="*/ 36513 h 40"/>
                <a:gd name="T32" fmla="*/ 63500 w 40"/>
                <a:gd name="T33" fmla="*/ 30163 h 40"/>
                <a:gd name="T34" fmla="*/ 63500 w 40"/>
                <a:gd name="T35" fmla="*/ 23813 h 40"/>
                <a:gd name="T36" fmla="*/ 60325 w 40"/>
                <a:gd name="T37" fmla="*/ 17463 h 40"/>
                <a:gd name="T38" fmla="*/ 57150 w 40"/>
                <a:gd name="T39" fmla="*/ 11113 h 40"/>
                <a:gd name="T40" fmla="*/ 53975 w 40"/>
                <a:gd name="T41" fmla="*/ 7938 h 40"/>
                <a:gd name="T42" fmla="*/ 49213 w 40"/>
                <a:gd name="T43" fmla="*/ 6350 h 40"/>
                <a:gd name="T44" fmla="*/ 46038 w 40"/>
                <a:gd name="T45" fmla="*/ 3175 h 40"/>
                <a:gd name="T46" fmla="*/ 39688 w 40"/>
                <a:gd name="T47" fmla="*/ 0 h 40"/>
                <a:gd name="T48" fmla="*/ 33338 w 40"/>
                <a:gd name="T49" fmla="*/ 0 h 40"/>
                <a:gd name="T50" fmla="*/ 26988 w 40"/>
                <a:gd name="T51" fmla="*/ 0 h 40"/>
                <a:gd name="T52" fmla="*/ 20638 w 40"/>
                <a:gd name="T53" fmla="*/ 3175 h 40"/>
                <a:gd name="T54" fmla="*/ 14288 w 40"/>
                <a:gd name="T55" fmla="*/ 6350 h 40"/>
                <a:gd name="T56" fmla="*/ 9525 w 40"/>
                <a:gd name="T57" fmla="*/ 7938 h 40"/>
                <a:gd name="T58" fmla="*/ 6350 w 40"/>
                <a:gd name="T59" fmla="*/ 11113 h 40"/>
                <a:gd name="T60" fmla="*/ 3175 w 40"/>
                <a:gd name="T61" fmla="*/ 17463 h 40"/>
                <a:gd name="T62" fmla="*/ 0 w 40"/>
                <a:gd name="T63" fmla="*/ 23813 h 40"/>
                <a:gd name="T64" fmla="*/ 0 w 40"/>
                <a:gd name="T65" fmla="*/ 30163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" h="40">
                  <a:moveTo>
                    <a:pt x="0" y="19"/>
                  </a:moveTo>
                  <a:lnTo>
                    <a:pt x="0" y="23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7" y="38"/>
                  </a:lnTo>
                  <a:lnTo>
                    <a:pt x="21" y="40"/>
                  </a:lnTo>
                  <a:lnTo>
                    <a:pt x="25" y="38"/>
                  </a:lnTo>
                  <a:lnTo>
                    <a:pt x="29" y="38"/>
                  </a:lnTo>
                  <a:lnTo>
                    <a:pt x="31" y="36"/>
                  </a:lnTo>
                  <a:lnTo>
                    <a:pt x="34" y="34"/>
                  </a:lnTo>
                  <a:lnTo>
                    <a:pt x="36" y="30"/>
                  </a:lnTo>
                  <a:lnTo>
                    <a:pt x="38" y="27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8" y="11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4" name="Freeform 25"/>
            <p:cNvSpPr>
              <a:spLocks/>
            </p:cNvSpPr>
            <p:nvPr/>
          </p:nvSpPr>
          <p:spPr bwMode="auto">
            <a:xfrm>
              <a:off x="6230938" y="2747963"/>
              <a:ext cx="60325" cy="65088"/>
            </a:xfrm>
            <a:custGeom>
              <a:avLst/>
              <a:gdLst>
                <a:gd name="T0" fmla="*/ 0 w 38"/>
                <a:gd name="T1" fmla="*/ 33338 h 41"/>
                <a:gd name="T2" fmla="*/ 0 w 38"/>
                <a:gd name="T3" fmla="*/ 39688 h 41"/>
                <a:gd name="T4" fmla="*/ 0 w 38"/>
                <a:gd name="T5" fmla="*/ 46038 h 41"/>
                <a:gd name="T6" fmla="*/ 3175 w 38"/>
                <a:gd name="T7" fmla="*/ 52388 h 41"/>
                <a:gd name="T8" fmla="*/ 9525 w 38"/>
                <a:gd name="T9" fmla="*/ 55563 h 41"/>
                <a:gd name="T10" fmla="*/ 12700 w 38"/>
                <a:gd name="T11" fmla="*/ 58738 h 41"/>
                <a:gd name="T12" fmla="*/ 19050 w 38"/>
                <a:gd name="T13" fmla="*/ 61913 h 41"/>
                <a:gd name="T14" fmla="*/ 23813 w 38"/>
                <a:gd name="T15" fmla="*/ 65088 h 41"/>
                <a:gd name="T16" fmla="*/ 30163 w 38"/>
                <a:gd name="T17" fmla="*/ 65088 h 41"/>
                <a:gd name="T18" fmla="*/ 36513 w 38"/>
                <a:gd name="T19" fmla="*/ 65088 h 41"/>
                <a:gd name="T20" fmla="*/ 42863 w 38"/>
                <a:gd name="T21" fmla="*/ 61913 h 41"/>
                <a:gd name="T22" fmla="*/ 49213 w 38"/>
                <a:gd name="T23" fmla="*/ 58738 h 41"/>
                <a:gd name="T24" fmla="*/ 52388 w 38"/>
                <a:gd name="T25" fmla="*/ 55563 h 41"/>
                <a:gd name="T26" fmla="*/ 58738 w 38"/>
                <a:gd name="T27" fmla="*/ 52388 h 41"/>
                <a:gd name="T28" fmla="*/ 60325 w 38"/>
                <a:gd name="T29" fmla="*/ 46038 h 41"/>
                <a:gd name="T30" fmla="*/ 60325 w 38"/>
                <a:gd name="T31" fmla="*/ 39688 h 41"/>
                <a:gd name="T32" fmla="*/ 60325 w 38"/>
                <a:gd name="T33" fmla="*/ 33338 h 41"/>
                <a:gd name="T34" fmla="*/ 60325 w 38"/>
                <a:gd name="T35" fmla="*/ 28575 h 41"/>
                <a:gd name="T36" fmla="*/ 60325 w 38"/>
                <a:gd name="T37" fmla="*/ 22225 h 41"/>
                <a:gd name="T38" fmla="*/ 58738 w 38"/>
                <a:gd name="T39" fmla="*/ 15875 h 41"/>
                <a:gd name="T40" fmla="*/ 52388 w 38"/>
                <a:gd name="T41" fmla="*/ 9525 h 41"/>
                <a:gd name="T42" fmla="*/ 49213 w 38"/>
                <a:gd name="T43" fmla="*/ 6350 h 41"/>
                <a:gd name="T44" fmla="*/ 42863 w 38"/>
                <a:gd name="T45" fmla="*/ 3175 h 41"/>
                <a:gd name="T46" fmla="*/ 36513 w 38"/>
                <a:gd name="T47" fmla="*/ 3175 h 41"/>
                <a:gd name="T48" fmla="*/ 30163 w 38"/>
                <a:gd name="T49" fmla="*/ 0 h 41"/>
                <a:gd name="T50" fmla="*/ 23813 w 38"/>
                <a:gd name="T51" fmla="*/ 3175 h 41"/>
                <a:gd name="T52" fmla="*/ 19050 w 38"/>
                <a:gd name="T53" fmla="*/ 3175 h 41"/>
                <a:gd name="T54" fmla="*/ 12700 w 38"/>
                <a:gd name="T55" fmla="*/ 6350 h 41"/>
                <a:gd name="T56" fmla="*/ 9525 w 38"/>
                <a:gd name="T57" fmla="*/ 9525 h 41"/>
                <a:gd name="T58" fmla="*/ 3175 w 38"/>
                <a:gd name="T59" fmla="*/ 15875 h 41"/>
                <a:gd name="T60" fmla="*/ 0 w 38"/>
                <a:gd name="T61" fmla="*/ 22225 h 41"/>
                <a:gd name="T62" fmla="*/ 0 w 38"/>
                <a:gd name="T63" fmla="*/ 28575 h 41"/>
                <a:gd name="T64" fmla="*/ 0 w 38"/>
                <a:gd name="T65" fmla="*/ 33338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8" h="41">
                  <a:moveTo>
                    <a:pt x="0" y="21"/>
                  </a:move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6" y="35"/>
                  </a:lnTo>
                  <a:lnTo>
                    <a:pt x="8" y="37"/>
                  </a:lnTo>
                  <a:lnTo>
                    <a:pt x="12" y="39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39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7" y="33"/>
                  </a:lnTo>
                  <a:lnTo>
                    <a:pt x="38" y="29"/>
                  </a:lnTo>
                  <a:lnTo>
                    <a:pt x="38" y="25"/>
                  </a:lnTo>
                  <a:lnTo>
                    <a:pt x="38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7" y="10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5" name="Freeform 26"/>
            <p:cNvSpPr>
              <a:spLocks/>
            </p:cNvSpPr>
            <p:nvPr/>
          </p:nvSpPr>
          <p:spPr bwMode="auto">
            <a:xfrm>
              <a:off x="5945188" y="2736850"/>
              <a:ext cx="63500" cy="63500"/>
            </a:xfrm>
            <a:custGeom>
              <a:avLst/>
              <a:gdLst>
                <a:gd name="T0" fmla="*/ 0 w 40"/>
                <a:gd name="T1" fmla="*/ 33338 h 40"/>
                <a:gd name="T2" fmla="*/ 3175 w 40"/>
                <a:gd name="T3" fmla="*/ 39688 h 40"/>
                <a:gd name="T4" fmla="*/ 3175 w 40"/>
                <a:gd name="T5" fmla="*/ 44450 h 40"/>
                <a:gd name="T6" fmla="*/ 6350 w 40"/>
                <a:gd name="T7" fmla="*/ 47625 h 40"/>
                <a:gd name="T8" fmla="*/ 11113 w 40"/>
                <a:gd name="T9" fmla="*/ 53975 h 40"/>
                <a:gd name="T10" fmla="*/ 14288 w 40"/>
                <a:gd name="T11" fmla="*/ 57150 h 40"/>
                <a:gd name="T12" fmla="*/ 20638 w 40"/>
                <a:gd name="T13" fmla="*/ 60325 h 40"/>
                <a:gd name="T14" fmla="*/ 26988 w 40"/>
                <a:gd name="T15" fmla="*/ 63500 h 40"/>
                <a:gd name="T16" fmla="*/ 33338 w 40"/>
                <a:gd name="T17" fmla="*/ 63500 h 40"/>
                <a:gd name="T18" fmla="*/ 39688 w 40"/>
                <a:gd name="T19" fmla="*/ 63500 h 40"/>
                <a:gd name="T20" fmla="*/ 44450 w 40"/>
                <a:gd name="T21" fmla="*/ 60325 h 40"/>
                <a:gd name="T22" fmla="*/ 50800 w 40"/>
                <a:gd name="T23" fmla="*/ 57150 h 40"/>
                <a:gd name="T24" fmla="*/ 53975 w 40"/>
                <a:gd name="T25" fmla="*/ 53975 h 40"/>
                <a:gd name="T26" fmla="*/ 60325 w 40"/>
                <a:gd name="T27" fmla="*/ 47625 h 40"/>
                <a:gd name="T28" fmla="*/ 63500 w 40"/>
                <a:gd name="T29" fmla="*/ 44450 h 40"/>
                <a:gd name="T30" fmla="*/ 63500 w 40"/>
                <a:gd name="T31" fmla="*/ 39688 h 40"/>
                <a:gd name="T32" fmla="*/ 63500 w 40"/>
                <a:gd name="T33" fmla="*/ 33338 h 40"/>
                <a:gd name="T34" fmla="*/ 63500 w 40"/>
                <a:gd name="T35" fmla="*/ 26988 h 40"/>
                <a:gd name="T36" fmla="*/ 63500 w 40"/>
                <a:gd name="T37" fmla="*/ 20638 h 40"/>
                <a:gd name="T38" fmla="*/ 60325 w 40"/>
                <a:gd name="T39" fmla="*/ 14288 h 40"/>
                <a:gd name="T40" fmla="*/ 53975 w 40"/>
                <a:gd name="T41" fmla="*/ 7938 h 40"/>
                <a:gd name="T42" fmla="*/ 50800 w 40"/>
                <a:gd name="T43" fmla="*/ 4763 h 40"/>
                <a:gd name="T44" fmla="*/ 44450 w 40"/>
                <a:gd name="T45" fmla="*/ 3175 h 40"/>
                <a:gd name="T46" fmla="*/ 39688 w 40"/>
                <a:gd name="T47" fmla="*/ 0 h 40"/>
                <a:gd name="T48" fmla="*/ 33338 w 40"/>
                <a:gd name="T49" fmla="*/ 0 h 40"/>
                <a:gd name="T50" fmla="*/ 26988 w 40"/>
                <a:gd name="T51" fmla="*/ 0 h 40"/>
                <a:gd name="T52" fmla="*/ 20638 w 40"/>
                <a:gd name="T53" fmla="*/ 3175 h 40"/>
                <a:gd name="T54" fmla="*/ 14288 w 40"/>
                <a:gd name="T55" fmla="*/ 4763 h 40"/>
                <a:gd name="T56" fmla="*/ 11113 w 40"/>
                <a:gd name="T57" fmla="*/ 7938 h 40"/>
                <a:gd name="T58" fmla="*/ 6350 w 40"/>
                <a:gd name="T59" fmla="*/ 14288 h 40"/>
                <a:gd name="T60" fmla="*/ 3175 w 40"/>
                <a:gd name="T61" fmla="*/ 20638 h 40"/>
                <a:gd name="T62" fmla="*/ 3175 w 40"/>
                <a:gd name="T63" fmla="*/ 26988 h 40"/>
                <a:gd name="T64" fmla="*/ 0 w 40"/>
                <a:gd name="T65" fmla="*/ 33338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" h="40">
                  <a:moveTo>
                    <a:pt x="0" y="21"/>
                  </a:moveTo>
                  <a:lnTo>
                    <a:pt x="2" y="25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4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7" y="40"/>
                  </a:lnTo>
                  <a:lnTo>
                    <a:pt x="21" y="40"/>
                  </a:lnTo>
                  <a:lnTo>
                    <a:pt x="25" y="40"/>
                  </a:lnTo>
                  <a:lnTo>
                    <a:pt x="28" y="38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5"/>
                  </a:lnTo>
                  <a:lnTo>
                    <a:pt x="40" y="21"/>
                  </a:lnTo>
                  <a:lnTo>
                    <a:pt x="40" y="17"/>
                  </a:lnTo>
                  <a:lnTo>
                    <a:pt x="40" y="13"/>
                  </a:lnTo>
                  <a:lnTo>
                    <a:pt x="38" y="9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6" name="Freeform 27"/>
            <p:cNvSpPr>
              <a:spLocks/>
            </p:cNvSpPr>
            <p:nvPr/>
          </p:nvSpPr>
          <p:spPr bwMode="auto">
            <a:xfrm>
              <a:off x="5981700" y="2876550"/>
              <a:ext cx="60325" cy="63500"/>
            </a:xfrm>
            <a:custGeom>
              <a:avLst/>
              <a:gdLst>
                <a:gd name="T0" fmla="*/ 0 w 38"/>
                <a:gd name="T1" fmla="*/ 30163 h 40"/>
                <a:gd name="T2" fmla="*/ 0 w 38"/>
                <a:gd name="T3" fmla="*/ 39688 h 40"/>
                <a:gd name="T4" fmla="*/ 0 w 38"/>
                <a:gd name="T5" fmla="*/ 42863 h 40"/>
                <a:gd name="T6" fmla="*/ 3175 w 38"/>
                <a:gd name="T7" fmla="*/ 49213 h 40"/>
                <a:gd name="T8" fmla="*/ 7938 w 38"/>
                <a:gd name="T9" fmla="*/ 53975 h 40"/>
                <a:gd name="T10" fmla="*/ 11113 w 38"/>
                <a:gd name="T11" fmla="*/ 57150 h 40"/>
                <a:gd name="T12" fmla="*/ 17463 w 38"/>
                <a:gd name="T13" fmla="*/ 60325 h 40"/>
                <a:gd name="T14" fmla="*/ 23813 w 38"/>
                <a:gd name="T15" fmla="*/ 63500 h 40"/>
                <a:gd name="T16" fmla="*/ 30163 w 38"/>
                <a:gd name="T17" fmla="*/ 63500 h 40"/>
                <a:gd name="T18" fmla="*/ 36513 w 38"/>
                <a:gd name="T19" fmla="*/ 63500 h 40"/>
                <a:gd name="T20" fmla="*/ 42863 w 38"/>
                <a:gd name="T21" fmla="*/ 60325 h 40"/>
                <a:gd name="T22" fmla="*/ 47625 w 38"/>
                <a:gd name="T23" fmla="*/ 57150 h 40"/>
                <a:gd name="T24" fmla="*/ 50800 w 38"/>
                <a:gd name="T25" fmla="*/ 53975 h 40"/>
                <a:gd name="T26" fmla="*/ 57150 w 38"/>
                <a:gd name="T27" fmla="*/ 49213 h 40"/>
                <a:gd name="T28" fmla="*/ 60325 w 38"/>
                <a:gd name="T29" fmla="*/ 42863 h 40"/>
                <a:gd name="T30" fmla="*/ 60325 w 38"/>
                <a:gd name="T31" fmla="*/ 39688 h 40"/>
                <a:gd name="T32" fmla="*/ 60325 w 38"/>
                <a:gd name="T33" fmla="*/ 30163 h 40"/>
                <a:gd name="T34" fmla="*/ 60325 w 38"/>
                <a:gd name="T35" fmla="*/ 23813 h 40"/>
                <a:gd name="T36" fmla="*/ 60325 w 38"/>
                <a:gd name="T37" fmla="*/ 17463 h 40"/>
                <a:gd name="T38" fmla="*/ 57150 w 38"/>
                <a:gd name="T39" fmla="*/ 15875 h 40"/>
                <a:gd name="T40" fmla="*/ 50800 w 38"/>
                <a:gd name="T41" fmla="*/ 9525 h 40"/>
                <a:gd name="T42" fmla="*/ 47625 w 38"/>
                <a:gd name="T43" fmla="*/ 6350 h 40"/>
                <a:gd name="T44" fmla="*/ 42863 w 38"/>
                <a:gd name="T45" fmla="*/ 3175 h 40"/>
                <a:gd name="T46" fmla="*/ 36513 w 38"/>
                <a:gd name="T47" fmla="*/ 0 h 40"/>
                <a:gd name="T48" fmla="*/ 30163 w 38"/>
                <a:gd name="T49" fmla="*/ 0 h 40"/>
                <a:gd name="T50" fmla="*/ 23813 w 38"/>
                <a:gd name="T51" fmla="*/ 0 h 40"/>
                <a:gd name="T52" fmla="*/ 17463 w 38"/>
                <a:gd name="T53" fmla="*/ 3175 h 40"/>
                <a:gd name="T54" fmla="*/ 11113 w 38"/>
                <a:gd name="T55" fmla="*/ 6350 h 40"/>
                <a:gd name="T56" fmla="*/ 7938 w 38"/>
                <a:gd name="T57" fmla="*/ 9525 h 40"/>
                <a:gd name="T58" fmla="*/ 3175 w 38"/>
                <a:gd name="T59" fmla="*/ 15875 h 40"/>
                <a:gd name="T60" fmla="*/ 0 w 38"/>
                <a:gd name="T61" fmla="*/ 17463 h 40"/>
                <a:gd name="T62" fmla="*/ 0 w 38"/>
                <a:gd name="T63" fmla="*/ 23813 h 40"/>
                <a:gd name="T64" fmla="*/ 0 w 38"/>
                <a:gd name="T65" fmla="*/ 30163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8" h="40">
                  <a:moveTo>
                    <a:pt x="0" y="19"/>
                  </a:moveTo>
                  <a:lnTo>
                    <a:pt x="0" y="25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11" y="38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38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6" y="31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6" y="10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7" y="4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7" name="Freeform 28"/>
            <p:cNvSpPr>
              <a:spLocks/>
            </p:cNvSpPr>
            <p:nvPr/>
          </p:nvSpPr>
          <p:spPr bwMode="auto">
            <a:xfrm>
              <a:off x="5813425" y="2744788"/>
              <a:ext cx="63500" cy="65088"/>
            </a:xfrm>
            <a:custGeom>
              <a:avLst/>
              <a:gdLst>
                <a:gd name="T0" fmla="*/ 0 w 40"/>
                <a:gd name="T1" fmla="*/ 31750 h 41"/>
                <a:gd name="T2" fmla="*/ 3175 w 40"/>
                <a:gd name="T3" fmla="*/ 36513 h 41"/>
                <a:gd name="T4" fmla="*/ 3175 w 40"/>
                <a:gd name="T5" fmla="*/ 42863 h 41"/>
                <a:gd name="T6" fmla="*/ 6350 w 40"/>
                <a:gd name="T7" fmla="*/ 49213 h 41"/>
                <a:gd name="T8" fmla="*/ 9525 w 40"/>
                <a:gd name="T9" fmla="*/ 55563 h 41"/>
                <a:gd name="T10" fmla="*/ 15875 w 40"/>
                <a:gd name="T11" fmla="*/ 58738 h 41"/>
                <a:gd name="T12" fmla="*/ 22225 w 40"/>
                <a:gd name="T13" fmla="*/ 61913 h 41"/>
                <a:gd name="T14" fmla="*/ 26988 w 40"/>
                <a:gd name="T15" fmla="*/ 65088 h 41"/>
                <a:gd name="T16" fmla="*/ 33338 w 40"/>
                <a:gd name="T17" fmla="*/ 65088 h 41"/>
                <a:gd name="T18" fmla="*/ 39688 w 40"/>
                <a:gd name="T19" fmla="*/ 65088 h 41"/>
                <a:gd name="T20" fmla="*/ 46038 w 40"/>
                <a:gd name="T21" fmla="*/ 61913 h 41"/>
                <a:gd name="T22" fmla="*/ 52388 w 40"/>
                <a:gd name="T23" fmla="*/ 58738 h 41"/>
                <a:gd name="T24" fmla="*/ 55563 w 40"/>
                <a:gd name="T25" fmla="*/ 55563 h 41"/>
                <a:gd name="T26" fmla="*/ 58738 w 40"/>
                <a:gd name="T27" fmla="*/ 49213 h 41"/>
                <a:gd name="T28" fmla="*/ 61913 w 40"/>
                <a:gd name="T29" fmla="*/ 42863 h 41"/>
                <a:gd name="T30" fmla="*/ 63500 w 40"/>
                <a:gd name="T31" fmla="*/ 36513 h 41"/>
                <a:gd name="T32" fmla="*/ 63500 w 40"/>
                <a:gd name="T33" fmla="*/ 31750 h 41"/>
                <a:gd name="T34" fmla="*/ 63500 w 40"/>
                <a:gd name="T35" fmla="*/ 25400 h 41"/>
                <a:gd name="T36" fmla="*/ 61913 w 40"/>
                <a:gd name="T37" fmla="*/ 19050 h 41"/>
                <a:gd name="T38" fmla="*/ 58738 w 40"/>
                <a:gd name="T39" fmla="*/ 15875 h 41"/>
                <a:gd name="T40" fmla="*/ 55563 w 40"/>
                <a:gd name="T41" fmla="*/ 9525 h 41"/>
                <a:gd name="T42" fmla="*/ 52388 w 40"/>
                <a:gd name="T43" fmla="*/ 6350 h 41"/>
                <a:gd name="T44" fmla="*/ 46038 w 40"/>
                <a:gd name="T45" fmla="*/ 3175 h 41"/>
                <a:gd name="T46" fmla="*/ 39688 w 40"/>
                <a:gd name="T47" fmla="*/ 0 h 41"/>
                <a:gd name="T48" fmla="*/ 33338 w 40"/>
                <a:gd name="T49" fmla="*/ 0 h 41"/>
                <a:gd name="T50" fmla="*/ 26988 w 40"/>
                <a:gd name="T51" fmla="*/ 0 h 41"/>
                <a:gd name="T52" fmla="*/ 22225 w 40"/>
                <a:gd name="T53" fmla="*/ 3175 h 41"/>
                <a:gd name="T54" fmla="*/ 15875 w 40"/>
                <a:gd name="T55" fmla="*/ 6350 h 41"/>
                <a:gd name="T56" fmla="*/ 9525 w 40"/>
                <a:gd name="T57" fmla="*/ 9525 h 41"/>
                <a:gd name="T58" fmla="*/ 6350 w 40"/>
                <a:gd name="T59" fmla="*/ 15875 h 41"/>
                <a:gd name="T60" fmla="*/ 3175 w 40"/>
                <a:gd name="T61" fmla="*/ 19050 h 41"/>
                <a:gd name="T62" fmla="*/ 3175 w 40"/>
                <a:gd name="T63" fmla="*/ 25400 h 41"/>
                <a:gd name="T64" fmla="*/ 0 w 40"/>
                <a:gd name="T65" fmla="*/ 3175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" h="41">
                  <a:moveTo>
                    <a:pt x="0" y="20"/>
                  </a:moveTo>
                  <a:lnTo>
                    <a:pt x="2" y="23"/>
                  </a:lnTo>
                  <a:lnTo>
                    <a:pt x="2" y="27"/>
                  </a:lnTo>
                  <a:lnTo>
                    <a:pt x="4" y="31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4" y="39"/>
                  </a:lnTo>
                  <a:lnTo>
                    <a:pt x="17" y="41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29" y="39"/>
                  </a:lnTo>
                  <a:lnTo>
                    <a:pt x="33" y="37"/>
                  </a:lnTo>
                  <a:lnTo>
                    <a:pt x="35" y="35"/>
                  </a:lnTo>
                  <a:lnTo>
                    <a:pt x="37" y="31"/>
                  </a:lnTo>
                  <a:lnTo>
                    <a:pt x="39" y="27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8" name="Freeform 29"/>
            <p:cNvSpPr>
              <a:spLocks/>
            </p:cNvSpPr>
            <p:nvPr/>
          </p:nvSpPr>
          <p:spPr bwMode="auto">
            <a:xfrm>
              <a:off x="5640388" y="2730500"/>
              <a:ext cx="63500" cy="63500"/>
            </a:xfrm>
            <a:custGeom>
              <a:avLst/>
              <a:gdLst>
                <a:gd name="T0" fmla="*/ 0 w 40"/>
                <a:gd name="T1" fmla="*/ 33338 h 40"/>
                <a:gd name="T2" fmla="*/ 3175 w 40"/>
                <a:gd name="T3" fmla="*/ 39688 h 40"/>
                <a:gd name="T4" fmla="*/ 3175 w 40"/>
                <a:gd name="T5" fmla="*/ 46038 h 40"/>
                <a:gd name="T6" fmla="*/ 6350 w 40"/>
                <a:gd name="T7" fmla="*/ 50800 h 40"/>
                <a:gd name="T8" fmla="*/ 9525 w 40"/>
                <a:gd name="T9" fmla="*/ 53975 h 40"/>
                <a:gd name="T10" fmla="*/ 14288 w 40"/>
                <a:gd name="T11" fmla="*/ 57150 h 40"/>
                <a:gd name="T12" fmla="*/ 20638 w 40"/>
                <a:gd name="T13" fmla="*/ 60325 h 40"/>
                <a:gd name="T14" fmla="*/ 26988 w 40"/>
                <a:gd name="T15" fmla="*/ 63500 h 40"/>
                <a:gd name="T16" fmla="*/ 33338 w 40"/>
                <a:gd name="T17" fmla="*/ 63500 h 40"/>
                <a:gd name="T18" fmla="*/ 39688 w 40"/>
                <a:gd name="T19" fmla="*/ 63500 h 40"/>
                <a:gd name="T20" fmla="*/ 46038 w 40"/>
                <a:gd name="T21" fmla="*/ 60325 h 40"/>
                <a:gd name="T22" fmla="*/ 50800 w 40"/>
                <a:gd name="T23" fmla="*/ 57150 h 40"/>
                <a:gd name="T24" fmla="*/ 53975 w 40"/>
                <a:gd name="T25" fmla="*/ 53975 h 40"/>
                <a:gd name="T26" fmla="*/ 57150 w 40"/>
                <a:gd name="T27" fmla="*/ 50800 h 40"/>
                <a:gd name="T28" fmla="*/ 60325 w 40"/>
                <a:gd name="T29" fmla="*/ 46038 h 40"/>
                <a:gd name="T30" fmla="*/ 63500 w 40"/>
                <a:gd name="T31" fmla="*/ 39688 h 40"/>
                <a:gd name="T32" fmla="*/ 63500 w 40"/>
                <a:gd name="T33" fmla="*/ 33338 h 40"/>
                <a:gd name="T34" fmla="*/ 63500 w 40"/>
                <a:gd name="T35" fmla="*/ 26988 h 40"/>
                <a:gd name="T36" fmla="*/ 60325 w 40"/>
                <a:gd name="T37" fmla="*/ 20638 h 40"/>
                <a:gd name="T38" fmla="*/ 57150 w 40"/>
                <a:gd name="T39" fmla="*/ 14288 h 40"/>
                <a:gd name="T40" fmla="*/ 53975 w 40"/>
                <a:gd name="T41" fmla="*/ 9525 h 40"/>
                <a:gd name="T42" fmla="*/ 50800 w 40"/>
                <a:gd name="T43" fmla="*/ 6350 h 40"/>
                <a:gd name="T44" fmla="*/ 46038 w 40"/>
                <a:gd name="T45" fmla="*/ 3175 h 40"/>
                <a:gd name="T46" fmla="*/ 39688 w 40"/>
                <a:gd name="T47" fmla="*/ 3175 h 40"/>
                <a:gd name="T48" fmla="*/ 33338 w 40"/>
                <a:gd name="T49" fmla="*/ 0 h 40"/>
                <a:gd name="T50" fmla="*/ 26988 w 40"/>
                <a:gd name="T51" fmla="*/ 3175 h 40"/>
                <a:gd name="T52" fmla="*/ 20638 w 40"/>
                <a:gd name="T53" fmla="*/ 3175 h 40"/>
                <a:gd name="T54" fmla="*/ 14288 w 40"/>
                <a:gd name="T55" fmla="*/ 6350 h 40"/>
                <a:gd name="T56" fmla="*/ 9525 w 40"/>
                <a:gd name="T57" fmla="*/ 9525 h 40"/>
                <a:gd name="T58" fmla="*/ 6350 w 40"/>
                <a:gd name="T59" fmla="*/ 14288 h 40"/>
                <a:gd name="T60" fmla="*/ 3175 w 40"/>
                <a:gd name="T61" fmla="*/ 20638 h 40"/>
                <a:gd name="T62" fmla="*/ 3175 w 40"/>
                <a:gd name="T63" fmla="*/ 26988 h 40"/>
                <a:gd name="T64" fmla="*/ 0 w 40"/>
                <a:gd name="T65" fmla="*/ 33338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" h="40">
                  <a:moveTo>
                    <a:pt x="0" y="21"/>
                  </a:moveTo>
                  <a:lnTo>
                    <a:pt x="2" y="25"/>
                  </a:lnTo>
                  <a:lnTo>
                    <a:pt x="2" y="29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7" y="40"/>
                  </a:lnTo>
                  <a:lnTo>
                    <a:pt x="21" y="40"/>
                  </a:lnTo>
                  <a:lnTo>
                    <a:pt x="25" y="40"/>
                  </a:lnTo>
                  <a:lnTo>
                    <a:pt x="29" y="38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8" y="29"/>
                  </a:lnTo>
                  <a:lnTo>
                    <a:pt x="40" y="25"/>
                  </a:lnTo>
                  <a:lnTo>
                    <a:pt x="40" y="21"/>
                  </a:lnTo>
                  <a:lnTo>
                    <a:pt x="40" y="17"/>
                  </a:lnTo>
                  <a:lnTo>
                    <a:pt x="38" y="13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9" name="Freeform 30"/>
            <p:cNvSpPr>
              <a:spLocks/>
            </p:cNvSpPr>
            <p:nvPr/>
          </p:nvSpPr>
          <p:spPr bwMode="auto">
            <a:xfrm>
              <a:off x="5719763" y="2614613"/>
              <a:ext cx="60325" cy="63500"/>
            </a:xfrm>
            <a:custGeom>
              <a:avLst/>
              <a:gdLst>
                <a:gd name="T0" fmla="*/ 0 w 38"/>
                <a:gd name="T1" fmla="*/ 33338 h 40"/>
                <a:gd name="T2" fmla="*/ 0 w 38"/>
                <a:gd name="T3" fmla="*/ 39688 h 40"/>
                <a:gd name="T4" fmla="*/ 0 w 38"/>
                <a:gd name="T5" fmla="*/ 46038 h 40"/>
                <a:gd name="T6" fmla="*/ 3175 w 38"/>
                <a:gd name="T7" fmla="*/ 49213 h 40"/>
                <a:gd name="T8" fmla="*/ 7938 w 38"/>
                <a:gd name="T9" fmla="*/ 53975 h 40"/>
                <a:gd name="T10" fmla="*/ 11113 w 38"/>
                <a:gd name="T11" fmla="*/ 57150 h 40"/>
                <a:gd name="T12" fmla="*/ 17463 w 38"/>
                <a:gd name="T13" fmla="*/ 60325 h 40"/>
                <a:gd name="T14" fmla="*/ 23813 w 38"/>
                <a:gd name="T15" fmla="*/ 63500 h 40"/>
                <a:gd name="T16" fmla="*/ 30163 w 38"/>
                <a:gd name="T17" fmla="*/ 63500 h 40"/>
                <a:gd name="T18" fmla="*/ 36513 w 38"/>
                <a:gd name="T19" fmla="*/ 63500 h 40"/>
                <a:gd name="T20" fmla="*/ 42863 w 38"/>
                <a:gd name="T21" fmla="*/ 60325 h 40"/>
                <a:gd name="T22" fmla="*/ 47625 w 38"/>
                <a:gd name="T23" fmla="*/ 57150 h 40"/>
                <a:gd name="T24" fmla="*/ 50800 w 38"/>
                <a:gd name="T25" fmla="*/ 53975 h 40"/>
                <a:gd name="T26" fmla="*/ 57150 w 38"/>
                <a:gd name="T27" fmla="*/ 49213 h 40"/>
                <a:gd name="T28" fmla="*/ 60325 w 38"/>
                <a:gd name="T29" fmla="*/ 46038 h 40"/>
                <a:gd name="T30" fmla="*/ 60325 w 38"/>
                <a:gd name="T31" fmla="*/ 39688 h 40"/>
                <a:gd name="T32" fmla="*/ 60325 w 38"/>
                <a:gd name="T33" fmla="*/ 33338 h 40"/>
                <a:gd name="T34" fmla="*/ 60325 w 38"/>
                <a:gd name="T35" fmla="*/ 26988 h 40"/>
                <a:gd name="T36" fmla="*/ 60325 w 38"/>
                <a:gd name="T37" fmla="*/ 20638 h 40"/>
                <a:gd name="T38" fmla="*/ 57150 w 38"/>
                <a:gd name="T39" fmla="*/ 14288 h 40"/>
                <a:gd name="T40" fmla="*/ 50800 w 38"/>
                <a:gd name="T41" fmla="*/ 9525 h 40"/>
                <a:gd name="T42" fmla="*/ 47625 w 38"/>
                <a:gd name="T43" fmla="*/ 6350 h 40"/>
                <a:gd name="T44" fmla="*/ 42863 w 38"/>
                <a:gd name="T45" fmla="*/ 3175 h 40"/>
                <a:gd name="T46" fmla="*/ 36513 w 38"/>
                <a:gd name="T47" fmla="*/ 0 h 40"/>
                <a:gd name="T48" fmla="*/ 30163 w 38"/>
                <a:gd name="T49" fmla="*/ 0 h 40"/>
                <a:gd name="T50" fmla="*/ 23813 w 38"/>
                <a:gd name="T51" fmla="*/ 0 h 40"/>
                <a:gd name="T52" fmla="*/ 17463 w 38"/>
                <a:gd name="T53" fmla="*/ 3175 h 40"/>
                <a:gd name="T54" fmla="*/ 11113 w 38"/>
                <a:gd name="T55" fmla="*/ 6350 h 40"/>
                <a:gd name="T56" fmla="*/ 7938 w 38"/>
                <a:gd name="T57" fmla="*/ 9525 h 40"/>
                <a:gd name="T58" fmla="*/ 3175 w 38"/>
                <a:gd name="T59" fmla="*/ 14288 h 40"/>
                <a:gd name="T60" fmla="*/ 0 w 38"/>
                <a:gd name="T61" fmla="*/ 20638 h 40"/>
                <a:gd name="T62" fmla="*/ 0 w 38"/>
                <a:gd name="T63" fmla="*/ 26988 h 40"/>
                <a:gd name="T64" fmla="*/ 0 w 38"/>
                <a:gd name="T65" fmla="*/ 33338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8" h="40">
                  <a:moveTo>
                    <a:pt x="0" y="21"/>
                  </a:moveTo>
                  <a:lnTo>
                    <a:pt x="0" y="25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11" y="38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38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38" y="25"/>
                  </a:lnTo>
                  <a:lnTo>
                    <a:pt x="38" y="21"/>
                  </a:lnTo>
                  <a:lnTo>
                    <a:pt x="38" y="17"/>
                  </a:lnTo>
                  <a:lnTo>
                    <a:pt x="38" y="13"/>
                  </a:lnTo>
                  <a:lnTo>
                    <a:pt x="36" y="9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7" y="4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30" name="Freeform 31"/>
            <p:cNvSpPr>
              <a:spLocks/>
            </p:cNvSpPr>
            <p:nvPr/>
          </p:nvSpPr>
          <p:spPr bwMode="auto">
            <a:xfrm>
              <a:off x="6330950" y="2863850"/>
              <a:ext cx="65088" cy="65088"/>
            </a:xfrm>
            <a:custGeom>
              <a:avLst/>
              <a:gdLst>
                <a:gd name="T0" fmla="*/ 0 w 41"/>
                <a:gd name="T1" fmla="*/ 30163 h 41"/>
                <a:gd name="T2" fmla="*/ 0 w 41"/>
                <a:gd name="T3" fmla="*/ 36513 h 41"/>
                <a:gd name="T4" fmla="*/ 3175 w 41"/>
                <a:gd name="T5" fmla="*/ 42863 h 41"/>
                <a:gd name="T6" fmla="*/ 6350 w 41"/>
                <a:gd name="T7" fmla="*/ 49213 h 41"/>
                <a:gd name="T8" fmla="*/ 9525 w 41"/>
                <a:gd name="T9" fmla="*/ 55563 h 41"/>
                <a:gd name="T10" fmla="*/ 15875 w 41"/>
                <a:gd name="T11" fmla="*/ 58738 h 41"/>
                <a:gd name="T12" fmla="*/ 19050 w 41"/>
                <a:gd name="T13" fmla="*/ 61913 h 41"/>
                <a:gd name="T14" fmla="*/ 25400 w 41"/>
                <a:gd name="T15" fmla="*/ 61913 h 41"/>
                <a:gd name="T16" fmla="*/ 31750 w 41"/>
                <a:gd name="T17" fmla="*/ 65088 h 41"/>
                <a:gd name="T18" fmla="*/ 36513 w 41"/>
                <a:gd name="T19" fmla="*/ 61913 h 41"/>
                <a:gd name="T20" fmla="*/ 42863 w 41"/>
                <a:gd name="T21" fmla="*/ 61913 h 41"/>
                <a:gd name="T22" fmla="*/ 49213 w 41"/>
                <a:gd name="T23" fmla="*/ 58738 h 41"/>
                <a:gd name="T24" fmla="*/ 55563 w 41"/>
                <a:gd name="T25" fmla="*/ 55563 h 41"/>
                <a:gd name="T26" fmla="*/ 58738 w 41"/>
                <a:gd name="T27" fmla="*/ 49213 h 41"/>
                <a:gd name="T28" fmla="*/ 61913 w 41"/>
                <a:gd name="T29" fmla="*/ 42863 h 41"/>
                <a:gd name="T30" fmla="*/ 65088 w 41"/>
                <a:gd name="T31" fmla="*/ 36513 h 41"/>
                <a:gd name="T32" fmla="*/ 65088 w 41"/>
                <a:gd name="T33" fmla="*/ 30163 h 41"/>
                <a:gd name="T34" fmla="*/ 65088 w 41"/>
                <a:gd name="T35" fmla="*/ 25400 h 41"/>
                <a:gd name="T36" fmla="*/ 61913 w 41"/>
                <a:gd name="T37" fmla="*/ 19050 h 41"/>
                <a:gd name="T38" fmla="*/ 58738 w 41"/>
                <a:gd name="T39" fmla="*/ 12700 h 41"/>
                <a:gd name="T40" fmla="*/ 55563 w 41"/>
                <a:gd name="T41" fmla="*/ 9525 h 41"/>
                <a:gd name="T42" fmla="*/ 49213 w 41"/>
                <a:gd name="T43" fmla="*/ 6350 h 41"/>
                <a:gd name="T44" fmla="*/ 42863 w 41"/>
                <a:gd name="T45" fmla="*/ 3175 h 41"/>
                <a:gd name="T46" fmla="*/ 36513 w 41"/>
                <a:gd name="T47" fmla="*/ 0 h 41"/>
                <a:gd name="T48" fmla="*/ 31750 w 41"/>
                <a:gd name="T49" fmla="*/ 0 h 41"/>
                <a:gd name="T50" fmla="*/ 25400 w 41"/>
                <a:gd name="T51" fmla="*/ 0 h 41"/>
                <a:gd name="T52" fmla="*/ 19050 w 41"/>
                <a:gd name="T53" fmla="*/ 3175 h 41"/>
                <a:gd name="T54" fmla="*/ 15875 w 41"/>
                <a:gd name="T55" fmla="*/ 6350 h 41"/>
                <a:gd name="T56" fmla="*/ 9525 w 41"/>
                <a:gd name="T57" fmla="*/ 9525 h 41"/>
                <a:gd name="T58" fmla="*/ 6350 w 41"/>
                <a:gd name="T59" fmla="*/ 12700 h 41"/>
                <a:gd name="T60" fmla="*/ 3175 w 41"/>
                <a:gd name="T61" fmla="*/ 19050 h 41"/>
                <a:gd name="T62" fmla="*/ 0 w 41"/>
                <a:gd name="T63" fmla="*/ 25400 h 41"/>
                <a:gd name="T64" fmla="*/ 0 w 41"/>
                <a:gd name="T65" fmla="*/ 30163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" h="41">
                  <a:moveTo>
                    <a:pt x="0" y="19"/>
                  </a:moveTo>
                  <a:lnTo>
                    <a:pt x="0" y="23"/>
                  </a:lnTo>
                  <a:lnTo>
                    <a:pt x="2" y="27"/>
                  </a:lnTo>
                  <a:lnTo>
                    <a:pt x="4" y="31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3" y="39"/>
                  </a:lnTo>
                  <a:lnTo>
                    <a:pt x="27" y="39"/>
                  </a:lnTo>
                  <a:lnTo>
                    <a:pt x="31" y="37"/>
                  </a:lnTo>
                  <a:lnTo>
                    <a:pt x="35" y="35"/>
                  </a:lnTo>
                  <a:lnTo>
                    <a:pt x="37" y="31"/>
                  </a:lnTo>
                  <a:lnTo>
                    <a:pt x="39" y="27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1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31" name="Freeform 32"/>
            <p:cNvSpPr>
              <a:spLocks/>
            </p:cNvSpPr>
            <p:nvPr/>
          </p:nvSpPr>
          <p:spPr bwMode="auto">
            <a:xfrm>
              <a:off x="5537200" y="2803525"/>
              <a:ext cx="63500" cy="63500"/>
            </a:xfrm>
            <a:custGeom>
              <a:avLst/>
              <a:gdLst>
                <a:gd name="T0" fmla="*/ 0 w 40"/>
                <a:gd name="T1" fmla="*/ 33338 h 40"/>
                <a:gd name="T2" fmla="*/ 0 w 40"/>
                <a:gd name="T3" fmla="*/ 39688 h 40"/>
                <a:gd name="T4" fmla="*/ 1588 w 40"/>
                <a:gd name="T5" fmla="*/ 46038 h 40"/>
                <a:gd name="T6" fmla="*/ 1588 w 40"/>
                <a:gd name="T7" fmla="*/ 50800 h 40"/>
                <a:gd name="T8" fmla="*/ 7938 w 40"/>
                <a:gd name="T9" fmla="*/ 53975 h 40"/>
                <a:gd name="T10" fmla="*/ 11113 w 40"/>
                <a:gd name="T11" fmla="*/ 57150 h 40"/>
                <a:gd name="T12" fmla="*/ 17463 w 40"/>
                <a:gd name="T13" fmla="*/ 60325 h 40"/>
                <a:gd name="T14" fmla="*/ 23813 w 40"/>
                <a:gd name="T15" fmla="*/ 63500 h 40"/>
                <a:gd name="T16" fmla="*/ 30163 w 40"/>
                <a:gd name="T17" fmla="*/ 63500 h 40"/>
                <a:gd name="T18" fmla="*/ 36513 w 40"/>
                <a:gd name="T19" fmla="*/ 63500 h 40"/>
                <a:gd name="T20" fmla="*/ 41275 w 40"/>
                <a:gd name="T21" fmla="*/ 60325 h 40"/>
                <a:gd name="T22" fmla="*/ 47625 w 40"/>
                <a:gd name="T23" fmla="*/ 57150 h 40"/>
                <a:gd name="T24" fmla="*/ 50800 w 40"/>
                <a:gd name="T25" fmla="*/ 53975 h 40"/>
                <a:gd name="T26" fmla="*/ 57150 w 40"/>
                <a:gd name="T27" fmla="*/ 50800 h 40"/>
                <a:gd name="T28" fmla="*/ 60325 w 40"/>
                <a:gd name="T29" fmla="*/ 46038 h 40"/>
                <a:gd name="T30" fmla="*/ 60325 w 40"/>
                <a:gd name="T31" fmla="*/ 39688 h 40"/>
                <a:gd name="T32" fmla="*/ 63500 w 40"/>
                <a:gd name="T33" fmla="*/ 33338 h 40"/>
                <a:gd name="T34" fmla="*/ 60325 w 40"/>
                <a:gd name="T35" fmla="*/ 26988 h 40"/>
                <a:gd name="T36" fmla="*/ 60325 w 40"/>
                <a:gd name="T37" fmla="*/ 20638 h 40"/>
                <a:gd name="T38" fmla="*/ 57150 w 40"/>
                <a:gd name="T39" fmla="*/ 14288 h 40"/>
                <a:gd name="T40" fmla="*/ 50800 w 40"/>
                <a:gd name="T41" fmla="*/ 9525 h 40"/>
                <a:gd name="T42" fmla="*/ 47625 w 40"/>
                <a:gd name="T43" fmla="*/ 6350 h 40"/>
                <a:gd name="T44" fmla="*/ 41275 w 40"/>
                <a:gd name="T45" fmla="*/ 3175 h 40"/>
                <a:gd name="T46" fmla="*/ 36513 w 40"/>
                <a:gd name="T47" fmla="*/ 3175 h 40"/>
                <a:gd name="T48" fmla="*/ 30163 w 40"/>
                <a:gd name="T49" fmla="*/ 0 h 40"/>
                <a:gd name="T50" fmla="*/ 23813 w 40"/>
                <a:gd name="T51" fmla="*/ 3175 h 40"/>
                <a:gd name="T52" fmla="*/ 17463 w 40"/>
                <a:gd name="T53" fmla="*/ 3175 h 40"/>
                <a:gd name="T54" fmla="*/ 11113 w 40"/>
                <a:gd name="T55" fmla="*/ 6350 h 40"/>
                <a:gd name="T56" fmla="*/ 7938 w 40"/>
                <a:gd name="T57" fmla="*/ 9525 h 40"/>
                <a:gd name="T58" fmla="*/ 1588 w 40"/>
                <a:gd name="T59" fmla="*/ 14288 h 40"/>
                <a:gd name="T60" fmla="*/ 1588 w 40"/>
                <a:gd name="T61" fmla="*/ 20638 h 40"/>
                <a:gd name="T62" fmla="*/ 0 w 40"/>
                <a:gd name="T63" fmla="*/ 26988 h 40"/>
                <a:gd name="T64" fmla="*/ 0 w 40"/>
                <a:gd name="T65" fmla="*/ 33338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" h="40">
                  <a:moveTo>
                    <a:pt x="0" y="21"/>
                  </a:moveTo>
                  <a:lnTo>
                    <a:pt x="0" y="25"/>
                  </a:lnTo>
                  <a:lnTo>
                    <a:pt x="1" y="29"/>
                  </a:lnTo>
                  <a:lnTo>
                    <a:pt x="1" y="32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11" y="38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6" y="32"/>
                  </a:lnTo>
                  <a:lnTo>
                    <a:pt x="38" y="29"/>
                  </a:lnTo>
                  <a:lnTo>
                    <a:pt x="38" y="25"/>
                  </a:lnTo>
                  <a:lnTo>
                    <a:pt x="40" y="21"/>
                  </a:lnTo>
                  <a:lnTo>
                    <a:pt x="38" y="17"/>
                  </a:lnTo>
                  <a:lnTo>
                    <a:pt x="38" y="13"/>
                  </a:lnTo>
                  <a:lnTo>
                    <a:pt x="36" y="9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5" y="6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32" name="Freeform 33"/>
            <p:cNvSpPr>
              <a:spLocks/>
            </p:cNvSpPr>
            <p:nvPr/>
          </p:nvSpPr>
          <p:spPr bwMode="auto">
            <a:xfrm>
              <a:off x="5710238" y="2897188"/>
              <a:ext cx="63500" cy="65088"/>
            </a:xfrm>
            <a:custGeom>
              <a:avLst/>
              <a:gdLst>
                <a:gd name="T0" fmla="*/ 0 w 40"/>
                <a:gd name="T1" fmla="*/ 31750 h 41"/>
                <a:gd name="T2" fmla="*/ 0 w 40"/>
                <a:gd name="T3" fmla="*/ 36513 h 41"/>
                <a:gd name="T4" fmla="*/ 3175 w 40"/>
                <a:gd name="T5" fmla="*/ 42863 h 41"/>
                <a:gd name="T6" fmla="*/ 3175 w 40"/>
                <a:gd name="T7" fmla="*/ 49213 h 41"/>
                <a:gd name="T8" fmla="*/ 9525 w 40"/>
                <a:gd name="T9" fmla="*/ 55563 h 41"/>
                <a:gd name="T10" fmla="*/ 12700 w 40"/>
                <a:gd name="T11" fmla="*/ 58738 h 41"/>
                <a:gd name="T12" fmla="*/ 17463 w 40"/>
                <a:gd name="T13" fmla="*/ 61913 h 41"/>
                <a:gd name="T14" fmla="*/ 23813 w 40"/>
                <a:gd name="T15" fmla="*/ 65088 h 41"/>
                <a:gd name="T16" fmla="*/ 30163 w 40"/>
                <a:gd name="T17" fmla="*/ 65088 h 41"/>
                <a:gd name="T18" fmla="*/ 36513 w 40"/>
                <a:gd name="T19" fmla="*/ 65088 h 41"/>
                <a:gd name="T20" fmla="*/ 42863 w 40"/>
                <a:gd name="T21" fmla="*/ 61913 h 41"/>
                <a:gd name="T22" fmla="*/ 49213 w 40"/>
                <a:gd name="T23" fmla="*/ 58738 h 41"/>
                <a:gd name="T24" fmla="*/ 52388 w 40"/>
                <a:gd name="T25" fmla="*/ 55563 h 41"/>
                <a:gd name="T26" fmla="*/ 57150 w 40"/>
                <a:gd name="T27" fmla="*/ 49213 h 41"/>
                <a:gd name="T28" fmla="*/ 60325 w 40"/>
                <a:gd name="T29" fmla="*/ 42863 h 41"/>
                <a:gd name="T30" fmla="*/ 60325 w 40"/>
                <a:gd name="T31" fmla="*/ 36513 h 41"/>
                <a:gd name="T32" fmla="*/ 63500 w 40"/>
                <a:gd name="T33" fmla="*/ 31750 h 41"/>
                <a:gd name="T34" fmla="*/ 60325 w 40"/>
                <a:gd name="T35" fmla="*/ 25400 h 41"/>
                <a:gd name="T36" fmla="*/ 60325 w 40"/>
                <a:gd name="T37" fmla="*/ 19050 h 41"/>
                <a:gd name="T38" fmla="*/ 57150 w 40"/>
                <a:gd name="T39" fmla="*/ 15875 h 41"/>
                <a:gd name="T40" fmla="*/ 52388 w 40"/>
                <a:gd name="T41" fmla="*/ 9525 h 41"/>
                <a:gd name="T42" fmla="*/ 49213 w 40"/>
                <a:gd name="T43" fmla="*/ 6350 h 41"/>
                <a:gd name="T44" fmla="*/ 42863 w 40"/>
                <a:gd name="T45" fmla="*/ 3175 h 41"/>
                <a:gd name="T46" fmla="*/ 36513 w 40"/>
                <a:gd name="T47" fmla="*/ 0 h 41"/>
                <a:gd name="T48" fmla="*/ 30163 w 40"/>
                <a:gd name="T49" fmla="*/ 0 h 41"/>
                <a:gd name="T50" fmla="*/ 23813 w 40"/>
                <a:gd name="T51" fmla="*/ 0 h 41"/>
                <a:gd name="T52" fmla="*/ 17463 w 40"/>
                <a:gd name="T53" fmla="*/ 3175 h 41"/>
                <a:gd name="T54" fmla="*/ 12700 w 40"/>
                <a:gd name="T55" fmla="*/ 6350 h 41"/>
                <a:gd name="T56" fmla="*/ 9525 w 40"/>
                <a:gd name="T57" fmla="*/ 9525 h 41"/>
                <a:gd name="T58" fmla="*/ 3175 w 40"/>
                <a:gd name="T59" fmla="*/ 15875 h 41"/>
                <a:gd name="T60" fmla="*/ 3175 w 40"/>
                <a:gd name="T61" fmla="*/ 19050 h 41"/>
                <a:gd name="T62" fmla="*/ 0 w 40"/>
                <a:gd name="T63" fmla="*/ 25400 h 41"/>
                <a:gd name="T64" fmla="*/ 0 w 40"/>
                <a:gd name="T65" fmla="*/ 3175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" h="41">
                  <a:moveTo>
                    <a:pt x="0" y="20"/>
                  </a:moveTo>
                  <a:lnTo>
                    <a:pt x="0" y="23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6" y="35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39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6" y="31"/>
                  </a:lnTo>
                  <a:lnTo>
                    <a:pt x="38" y="27"/>
                  </a:lnTo>
                  <a:lnTo>
                    <a:pt x="38" y="23"/>
                  </a:lnTo>
                  <a:lnTo>
                    <a:pt x="40" y="20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33" name="Freeform 34"/>
            <p:cNvSpPr>
              <a:spLocks/>
            </p:cNvSpPr>
            <p:nvPr/>
          </p:nvSpPr>
          <p:spPr bwMode="auto">
            <a:xfrm>
              <a:off x="5395913" y="2547938"/>
              <a:ext cx="225425" cy="219075"/>
            </a:xfrm>
            <a:custGeom>
              <a:avLst/>
              <a:gdLst>
                <a:gd name="T0" fmla="*/ 0 w 142"/>
                <a:gd name="T1" fmla="*/ 100013 h 138"/>
                <a:gd name="T2" fmla="*/ 222250 w 142"/>
                <a:gd name="T3" fmla="*/ 219075 h 138"/>
                <a:gd name="T4" fmla="*/ 225425 w 142"/>
                <a:gd name="T5" fmla="*/ 0 h 138"/>
                <a:gd name="T6" fmla="*/ 217488 w 142"/>
                <a:gd name="T7" fmla="*/ 3175 h 138"/>
                <a:gd name="T8" fmla="*/ 192088 w 142"/>
                <a:gd name="T9" fmla="*/ 11113 h 138"/>
                <a:gd name="T10" fmla="*/ 161925 w 142"/>
                <a:gd name="T11" fmla="*/ 23813 h 138"/>
                <a:gd name="T12" fmla="*/ 122238 w 142"/>
                <a:gd name="T13" fmla="*/ 39688 h 138"/>
                <a:gd name="T14" fmla="*/ 82550 w 142"/>
                <a:gd name="T15" fmla="*/ 53975 h 138"/>
                <a:gd name="T16" fmla="*/ 46038 w 142"/>
                <a:gd name="T17" fmla="*/ 69850 h 138"/>
                <a:gd name="T18" fmla="*/ 19050 w 142"/>
                <a:gd name="T19" fmla="*/ 84138 h 138"/>
                <a:gd name="T20" fmla="*/ 0 w 142"/>
                <a:gd name="T21" fmla="*/ 100013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2" h="138">
                  <a:moveTo>
                    <a:pt x="0" y="63"/>
                  </a:moveTo>
                  <a:lnTo>
                    <a:pt x="140" y="138"/>
                  </a:lnTo>
                  <a:lnTo>
                    <a:pt x="142" y="0"/>
                  </a:lnTo>
                  <a:lnTo>
                    <a:pt x="137" y="2"/>
                  </a:lnTo>
                  <a:lnTo>
                    <a:pt x="121" y="7"/>
                  </a:lnTo>
                  <a:lnTo>
                    <a:pt x="102" y="15"/>
                  </a:lnTo>
                  <a:lnTo>
                    <a:pt x="77" y="25"/>
                  </a:lnTo>
                  <a:lnTo>
                    <a:pt x="52" y="34"/>
                  </a:lnTo>
                  <a:lnTo>
                    <a:pt x="29" y="44"/>
                  </a:lnTo>
                  <a:lnTo>
                    <a:pt x="12" y="5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34" name="Freeform 35"/>
            <p:cNvSpPr>
              <a:spLocks/>
            </p:cNvSpPr>
            <p:nvPr/>
          </p:nvSpPr>
          <p:spPr bwMode="auto">
            <a:xfrm>
              <a:off x="5432425" y="2138363"/>
              <a:ext cx="304800" cy="381000"/>
            </a:xfrm>
            <a:custGeom>
              <a:avLst/>
              <a:gdLst>
                <a:gd name="T0" fmla="*/ 304800 w 192"/>
                <a:gd name="T1" fmla="*/ 88900 h 240"/>
                <a:gd name="T2" fmla="*/ 180975 w 192"/>
                <a:gd name="T3" fmla="*/ 0 h 240"/>
                <a:gd name="T4" fmla="*/ 82550 w 192"/>
                <a:gd name="T5" fmla="*/ 188913 h 240"/>
                <a:gd name="T6" fmla="*/ 0 w 192"/>
                <a:gd name="T7" fmla="*/ 301625 h 240"/>
                <a:gd name="T8" fmla="*/ 195263 w 192"/>
                <a:gd name="T9" fmla="*/ 381000 h 240"/>
                <a:gd name="T10" fmla="*/ 195263 w 192"/>
                <a:gd name="T11" fmla="*/ 373063 h 240"/>
                <a:gd name="T12" fmla="*/ 198438 w 192"/>
                <a:gd name="T13" fmla="*/ 344488 h 240"/>
                <a:gd name="T14" fmla="*/ 204788 w 192"/>
                <a:gd name="T15" fmla="*/ 307975 h 240"/>
                <a:gd name="T16" fmla="*/ 214313 w 192"/>
                <a:gd name="T17" fmla="*/ 261938 h 240"/>
                <a:gd name="T18" fmla="*/ 225425 w 192"/>
                <a:gd name="T19" fmla="*/ 211138 h 240"/>
                <a:gd name="T20" fmla="*/ 244475 w 192"/>
                <a:gd name="T21" fmla="*/ 165100 h 240"/>
                <a:gd name="T22" fmla="*/ 257175 w 192"/>
                <a:gd name="T23" fmla="*/ 141288 h 240"/>
                <a:gd name="T24" fmla="*/ 271463 w 192"/>
                <a:gd name="T25" fmla="*/ 119063 h 240"/>
                <a:gd name="T26" fmla="*/ 287338 w 192"/>
                <a:gd name="T27" fmla="*/ 104775 h 240"/>
                <a:gd name="T28" fmla="*/ 304800 w 192"/>
                <a:gd name="T29" fmla="*/ 88900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2" h="240">
                  <a:moveTo>
                    <a:pt x="192" y="56"/>
                  </a:moveTo>
                  <a:lnTo>
                    <a:pt x="114" y="0"/>
                  </a:lnTo>
                  <a:lnTo>
                    <a:pt x="52" y="119"/>
                  </a:lnTo>
                  <a:lnTo>
                    <a:pt x="0" y="190"/>
                  </a:lnTo>
                  <a:lnTo>
                    <a:pt x="123" y="240"/>
                  </a:lnTo>
                  <a:lnTo>
                    <a:pt x="123" y="235"/>
                  </a:lnTo>
                  <a:lnTo>
                    <a:pt x="125" y="217"/>
                  </a:lnTo>
                  <a:lnTo>
                    <a:pt x="129" y="194"/>
                  </a:lnTo>
                  <a:lnTo>
                    <a:pt x="135" y="165"/>
                  </a:lnTo>
                  <a:lnTo>
                    <a:pt x="142" y="133"/>
                  </a:lnTo>
                  <a:lnTo>
                    <a:pt x="154" y="104"/>
                  </a:lnTo>
                  <a:lnTo>
                    <a:pt x="162" y="89"/>
                  </a:lnTo>
                  <a:lnTo>
                    <a:pt x="171" y="75"/>
                  </a:lnTo>
                  <a:lnTo>
                    <a:pt x="181" y="66"/>
                  </a:lnTo>
                  <a:lnTo>
                    <a:pt x="192" y="56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35" name="Freeform 36"/>
            <p:cNvSpPr>
              <a:spLocks/>
            </p:cNvSpPr>
            <p:nvPr/>
          </p:nvSpPr>
          <p:spPr bwMode="auto">
            <a:xfrm>
              <a:off x="5802313" y="2827338"/>
              <a:ext cx="169863" cy="161925"/>
            </a:xfrm>
            <a:custGeom>
              <a:avLst/>
              <a:gdLst>
                <a:gd name="T0" fmla="*/ 0 w 107"/>
                <a:gd name="T1" fmla="*/ 19050 h 102"/>
                <a:gd name="T2" fmla="*/ 103188 w 107"/>
                <a:gd name="T3" fmla="*/ 0 h 102"/>
                <a:gd name="T4" fmla="*/ 127000 w 107"/>
                <a:gd name="T5" fmla="*/ 22225 h 102"/>
                <a:gd name="T6" fmla="*/ 146050 w 107"/>
                <a:gd name="T7" fmla="*/ 46038 h 102"/>
                <a:gd name="T8" fmla="*/ 160338 w 107"/>
                <a:gd name="T9" fmla="*/ 69850 h 102"/>
                <a:gd name="T10" fmla="*/ 169863 w 107"/>
                <a:gd name="T11" fmla="*/ 92075 h 102"/>
                <a:gd name="T12" fmla="*/ 169863 w 107"/>
                <a:gd name="T13" fmla="*/ 103188 h 102"/>
                <a:gd name="T14" fmla="*/ 169863 w 107"/>
                <a:gd name="T15" fmla="*/ 112713 h 102"/>
                <a:gd name="T16" fmla="*/ 169863 w 107"/>
                <a:gd name="T17" fmla="*/ 122238 h 102"/>
                <a:gd name="T18" fmla="*/ 166688 w 107"/>
                <a:gd name="T19" fmla="*/ 131763 h 102"/>
                <a:gd name="T20" fmla="*/ 160338 w 107"/>
                <a:gd name="T21" fmla="*/ 139700 h 102"/>
                <a:gd name="T22" fmla="*/ 153988 w 107"/>
                <a:gd name="T23" fmla="*/ 146050 h 102"/>
                <a:gd name="T24" fmla="*/ 146050 w 107"/>
                <a:gd name="T25" fmla="*/ 152400 h 102"/>
                <a:gd name="T26" fmla="*/ 133350 w 107"/>
                <a:gd name="T27" fmla="*/ 155575 h 102"/>
                <a:gd name="T28" fmla="*/ 120650 w 107"/>
                <a:gd name="T29" fmla="*/ 158750 h 102"/>
                <a:gd name="T30" fmla="*/ 109538 w 107"/>
                <a:gd name="T31" fmla="*/ 161925 h 102"/>
                <a:gd name="T32" fmla="*/ 96838 w 107"/>
                <a:gd name="T33" fmla="*/ 158750 h 102"/>
                <a:gd name="T34" fmla="*/ 84138 w 107"/>
                <a:gd name="T35" fmla="*/ 155575 h 102"/>
                <a:gd name="T36" fmla="*/ 73025 w 107"/>
                <a:gd name="T37" fmla="*/ 152400 h 102"/>
                <a:gd name="T38" fmla="*/ 60325 w 107"/>
                <a:gd name="T39" fmla="*/ 146050 h 102"/>
                <a:gd name="T40" fmla="*/ 50800 w 107"/>
                <a:gd name="T41" fmla="*/ 139700 h 102"/>
                <a:gd name="T42" fmla="*/ 38100 w 107"/>
                <a:gd name="T43" fmla="*/ 131763 h 102"/>
                <a:gd name="T44" fmla="*/ 30163 w 107"/>
                <a:gd name="T45" fmla="*/ 122238 h 102"/>
                <a:gd name="T46" fmla="*/ 20638 w 107"/>
                <a:gd name="T47" fmla="*/ 109538 h 102"/>
                <a:gd name="T48" fmla="*/ 14288 w 107"/>
                <a:gd name="T49" fmla="*/ 98425 h 102"/>
                <a:gd name="T50" fmla="*/ 7938 w 107"/>
                <a:gd name="T51" fmla="*/ 85725 h 102"/>
                <a:gd name="T52" fmla="*/ 4763 w 107"/>
                <a:gd name="T53" fmla="*/ 69850 h 102"/>
                <a:gd name="T54" fmla="*/ 1588 w 107"/>
                <a:gd name="T55" fmla="*/ 52388 h 102"/>
                <a:gd name="T56" fmla="*/ 0 w 107"/>
                <a:gd name="T57" fmla="*/ 36513 h 102"/>
                <a:gd name="T58" fmla="*/ 0 w 107"/>
                <a:gd name="T59" fmla="*/ 19050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7" h="102">
                  <a:moveTo>
                    <a:pt x="0" y="12"/>
                  </a:moveTo>
                  <a:lnTo>
                    <a:pt x="65" y="0"/>
                  </a:lnTo>
                  <a:lnTo>
                    <a:pt x="80" y="14"/>
                  </a:lnTo>
                  <a:lnTo>
                    <a:pt x="92" y="29"/>
                  </a:lnTo>
                  <a:lnTo>
                    <a:pt x="101" y="44"/>
                  </a:lnTo>
                  <a:lnTo>
                    <a:pt x="107" y="58"/>
                  </a:lnTo>
                  <a:lnTo>
                    <a:pt x="107" y="65"/>
                  </a:lnTo>
                  <a:lnTo>
                    <a:pt x="107" y="71"/>
                  </a:lnTo>
                  <a:lnTo>
                    <a:pt x="107" y="77"/>
                  </a:lnTo>
                  <a:lnTo>
                    <a:pt x="105" y="83"/>
                  </a:lnTo>
                  <a:lnTo>
                    <a:pt x="101" y="88"/>
                  </a:lnTo>
                  <a:lnTo>
                    <a:pt x="97" y="92"/>
                  </a:lnTo>
                  <a:lnTo>
                    <a:pt x="92" y="96"/>
                  </a:lnTo>
                  <a:lnTo>
                    <a:pt x="84" y="98"/>
                  </a:lnTo>
                  <a:lnTo>
                    <a:pt x="76" y="100"/>
                  </a:lnTo>
                  <a:lnTo>
                    <a:pt x="69" y="102"/>
                  </a:lnTo>
                  <a:lnTo>
                    <a:pt x="61" y="100"/>
                  </a:lnTo>
                  <a:lnTo>
                    <a:pt x="53" y="98"/>
                  </a:lnTo>
                  <a:lnTo>
                    <a:pt x="46" y="96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4" y="83"/>
                  </a:lnTo>
                  <a:lnTo>
                    <a:pt x="19" y="77"/>
                  </a:lnTo>
                  <a:lnTo>
                    <a:pt x="13" y="69"/>
                  </a:lnTo>
                  <a:lnTo>
                    <a:pt x="9" y="62"/>
                  </a:lnTo>
                  <a:lnTo>
                    <a:pt x="5" y="54"/>
                  </a:lnTo>
                  <a:lnTo>
                    <a:pt x="3" y="44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B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36" name="Freeform 37"/>
            <p:cNvSpPr>
              <a:spLocks/>
            </p:cNvSpPr>
            <p:nvPr/>
          </p:nvSpPr>
          <p:spPr bwMode="auto">
            <a:xfrm>
              <a:off x="6057900" y="2797175"/>
              <a:ext cx="209550" cy="139700"/>
            </a:xfrm>
            <a:custGeom>
              <a:avLst/>
              <a:gdLst>
                <a:gd name="T0" fmla="*/ 30163 w 132"/>
                <a:gd name="T1" fmla="*/ 0 h 88"/>
                <a:gd name="T2" fmla="*/ 26988 w 132"/>
                <a:gd name="T3" fmla="*/ 0 h 88"/>
                <a:gd name="T4" fmla="*/ 20638 w 132"/>
                <a:gd name="T5" fmla="*/ 6350 h 88"/>
                <a:gd name="T6" fmla="*/ 14288 w 132"/>
                <a:gd name="T7" fmla="*/ 12700 h 88"/>
                <a:gd name="T8" fmla="*/ 6350 w 132"/>
                <a:gd name="T9" fmla="*/ 20638 h 88"/>
                <a:gd name="T10" fmla="*/ 3175 w 132"/>
                <a:gd name="T11" fmla="*/ 33338 h 88"/>
                <a:gd name="T12" fmla="*/ 0 w 132"/>
                <a:gd name="T13" fmla="*/ 49213 h 88"/>
                <a:gd name="T14" fmla="*/ 6350 w 132"/>
                <a:gd name="T15" fmla="*/ 66675 h 88"/>
                <a:gd name="T16" fmla="*/ 17463 w 132"/>
                <a:gd name="T17" fmla="*/ 85725 h 88"/>
                <a:gd name="T18" fmla="*/ 36513 w 132"/>
                <a:gd name="T19" fmla="*/ 106363 h 88"/>
                <a:gd name="T20" fmla="*/ 53975 w 132"/>
                <a:gd name="T21" fmla="*/ 122238 h 88"/>
                <a:gd name="T22" fmla="*/ 73025 w 132"/>
                <a:gd name="T23" fmla="*/ 133350 h 88"/>
                <a:gd name="T24" fmla="*/ 90488 w 132"/>
                <a:gd name="T25" fmla="*/ 139700 h 88"/>
                <a:gd name="T26" fmla="*/ 106363 w 132"/>
                <a:gd name="T27" fmla="*/ 139700 h 88"/>
                <a:gd name="T28" fmla="*/ 123825 w 132"/>
                <a:gd name="T29" fmla="*/ 139700 h 88"/>
                <a:gd name="T30" fmla="*/ 136525 w 132"/>
                <a:gd name="T31" fmla="*/ 136525 h 88"/>
                <a:gd name="T32" fmla="*/ 152400 w 132"/>
                <a:gd name="T33" fmla="*/ 131763 h 88"/>
                <a:gd name="T34" fmla="*/ 176213 w 132"/>
                <a:gd name="T35" fmla="*/ 119063 h 88"/>
                <a:gd name="T36" fmla="*/ 195263 w 132"/>
                <a:gd name="T37" fmla="*/ 103188 h 88"/>
                <a:gd name="T38" fmla="*/ 206375 w 132"/>
                <a:gd name="T39" fmla="*/ 88900 h 88"/>
                <a:gd name="T40" fmla="*/ 209550 w 132"/>
                <a:gd name="T41" fmla="*/ 85725 h 88"/>
                <a:gd name="T42" fmla="*/ 30163 w 132"/>
                <a:gd name="T43" fmla="*/ 0 h 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2" h="88">
                  <a:moveTo>
                    <a:pt x="19" y="0"/>
                  </a:moveTo>
                  <a:lnTo>
                    <a:pt x="17" y="0"/>
                  </a:lnTo>
                  <a:lnTo>
                    <a:pt x="13" y="4"/>
                  </a:lnTo>
                  <a:lnTo>
                    <a:pt x="9" y="8"/>
                  </a:lnTo>
                  <a:lnTo>
                    <a:pt x="4" y="13"/>
                  </a:lnTo>
                  <a:lnTo>
                    <a:pt x="2" y="21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1" y="54"/>
                  </a:lnTo>
                  <a:lnTo>
                    <a:pt x="23" y="67"/>
                  </a:lnTo>
                  <a:lnTo>
                    <a:pt x="34" y="77"/>
                  </a:lnTo>
                  <a:lnTo>
                    <a:pt x="46" y="84"/>
                  </a:lnTo>
                  <a:lnTo>
                    <a:pt x="57" y="88"/>
                  </a:lnTo>
                  <a:lnTo>
                    <a:pt x="67" y="88"/>
                  </a:lnTo>
                  <a:lnTo>
                    <a:pt x="78" y="88"/>
                  </a:lnTo>
                  <a:lnTo>
                    <a:pt x="86" y="86"/>
                  </a:lnTo>
                  <a:lnTo>
                    <a:pt x="96" y="83"/>
                  </a:lnTo>
                  <a:lnTo>
                    <a:pt x="111" y="75"/>
                  </a:lnTo>
                  <a:lnTo>
                    <a:pt x="123" y="65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B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37" name="Freeform 38"/>
            <p:cNvSpPr>
              <a:spLocks/>
            </p:cNvSpPr>
            <p:nvPr/>
          </p:nvSpPr>
          <p:spPr bwMode="auto">
            <a:xfrm>
              <a:off x="6035675" y="2773363"/>
              <a:ext cx="234950" cy="192088"/>
            </a:xfrm>
            <a:custGeom>
              <a:avLst/>
              <a:gdLst>
                <a:gd name="T0" fmla="*/ 225425 w 148"/>
                <a:gd name="T1" fmla="*/ 79375 h 121"/>
                <a:gd name="T2" fmla="*/ 217488 w 148"/>
                <a:gd name="T3" fmla="*/ 79375 h 121"/>
                <a:gd name="T4" fmla="*/ 211138 w 148"/>
                <a:gd name="T5" fmla="*/ 79375 h 121"/>
                <a:gd name="T6" fmla="*/ 204788 w 148"/>
                <a:gd name="T7" fmla="*/ 84138 h 121"/>
                <a:gd name="T8" fmla="*/ 198438 w 148"/>
                <a:gd name="T9" fmla="*/ 90488 h 121"/>
                <a:gd name="T10" fmla="*/ 195263 w 148"/>
                <a:gd name="T11" fmla="*/ 96838 h 121"/>
                <a:gd name="T12" fmla="*/ 188913 w 148"/>
                <a:gd name="T13" fmla="*/ 103188 h 121"/>
                <a:gd name="T14" fmla="*/ 182563 w 148"/>
                <a:gd name="T15" fmla="*/ 109538 h 121"/>
                <a:gd name="T16" fmla="*/ 146050 w 148"/>
                <a:gd name="T17" fmla="*/ 155575 h 121"/>
                <a:gd name="T18" fmla="*/ 104775 w 148"/>
                <a:gd name="T19" fmla="*/ 149225 h 121"/>
                <a:gd name="T20" fmla="*/ 65088 w 148"/>
                <a:gd name="T21" fmla="*/ 123825 h 121"/>
                <a:gd name="T22" fmla="*/ 42863 w 148"/>
                <a:gd name="T23" fmla="*/ 100013 h 121"/>
                <a:gd name="T24" fmla="*/ 36513 w 148"/>
                <a:gd name="T25" fmla="*/ 79375 h 121"/>
                <a:gd name="T26" fmla="*/ 36513 w 148"/>
                <a:gd name="T27" fmla="*/ 57150 h 121"/>
                <a:gd name="T28" fmla="*/ 46038 w 148"/>
                <a:gd name="T29" fmla="*/ 36513 h 121"/>
                <a:gd name="T30" fmla="*/ 52388 w 148"/>
                <a:gd name="T31" fmla="*/ 20638 h 121"/>
                <a:gd name="T32" fmla="*/ 52388 w 148"/>
                <a:gd name="T33" fmla="*/ 11113 h 121"/>
                <a:gd name="T34" fmla="*/ 49213 w 148"/>
                <a:gd name="T35" fmla="*/ 4763 h 121"/>
                <a:gd name="T36" fmla="*/ 42863 w 148"/>
                <a:gd name="T37" fmla="*/ 3175 h 121"/>
                <a:gd name="T38" fmla="*/ 36513 w 148"/>
                <a:gd name="T39" fmla="*/ 0 h 121"/>
                <a:gd name="T40" fmla="*/ 30163 w 148"/>
                <a:gd name="T41" fmla="*/ 0 h 121"/>
                <a:gd name="T42" fmla="*/ 22225 w 148"/>
                <a:gd name="T43" fmla="*/ 3175 h 121"/>
                <a:gd name="T44" fmla="*/ 19050 w 148"/>
                <a:gd name="T45" fmla="*/ 7938 h 121"/>
                <a:gd name="T46" fmla="*/ 9525 w 148"/>
                <a:gd name="T47" fmla="*/ 26988 h 121"/>
                <a:gd name="T48" fmla="*/ 0 w 148"/>
                <a:gd name="T49" fmla="*/ 57150 h 121"/>
                <a:gd name="T50" fmla="*/ 0 w 148"/>
                <a:gd name="T51" fmla="*/ 84138 h 121"/>
                <a:gd name="T52" fmla="*/ 9525 w 148"/>
                <a:gd name="T53" fmla="*/ 112713 h 121"/>
                <a:gd name="T54" fmla="*/ 25400 w 148"/>
                <a:gd name="T55" fmla="*/ 139700 h 121"/>
                <a:gd name="T56" fmla="*/ 46038 w 148"/>
                <a:gd name="T57" fmla="*/ 157163 h 121"/>
                <a:gd name="T58" fmla="*/ 73025 w 148"/>
                <a:gd name="T59" fmla="*/ 176213 h 121"/>
                <a:gd name="T60" fmla="*/ 101600 w 148"/>
                <a:gd name="T61" fmla="*/ 188913 h 121"/>
                <a:gd name="T62" fmla="*/ 155575 w 148"/>
                <a:gd name="T63" fmla="*/ 192088 h 121"/>
                <a:gd name="T64" fmla="*/ 158750 w 148"/>
                <a:gd name="T65" fmla="*/ 192088 h 121"/>
                <a:gd name="T66" fmla="*/ 161925 w 148"/>
                <a:gd name="T67" fmla="*/ 192088 h 121"/>
                <a:gd name="T68" fmla="*/ 165100 w 148"/>
                <a:gd name="T69" fmla="*/ 188913 h 121"/>
                <a:gd name="T70" fmla="*/ 168275 w 148"/>
                <a:gd name="T71" fmla="*/ 188913 h 121"/>
                <a:gd name="T72" fmla="*/ 192088 w 148"/>
                <a:gd name="T73" fmla="*/ 166688 h 121"/>
                <a:gd name="T74" fmla="*/ 204788 w 148"/>
                <a:gd name="T75" fmla="*/ 152400 h 121"/>
                <a:gd name="T76" fmla="*/ 214313 w 148"/>
                <a:gd name="T77" fmla="*/ 133350 h 121"/>
                <a:gd name="T78" fmla="*/ 225425 w 148"/>
                <a:gd name="T79" fmla="*/ 115888 h 121"/>
                <a:gd name="T80" fmla="*/ 234950 w 148"/>
                <a:gd name="T81" fmla="*/ 106363 h 121"/>
                <a:gd name="T82" fmla="*/ 234950 w 148"/>
                <a:gd name="T83" fmla="*/ 96838 h 121"/>
                <a:gd name="T84" fmla="*/ 234950 w 148"/>
                <a:gd name="T85" fmla="*/ 90488 h 121"/>
                <a:gd name="T86" fmla="*/ 231775 w 148"/>
                <a:gd name="T87" fmla="*/ 84138 h 1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8" h="121">
                  <a:moveTo>
                    <a:pt x="144" y="51"/>
                  </a:moveTo>
                  <a:lnTo>
                    <a:pt x="142" y="50"/>
                  </a:lnTo>
                  <a:lnTo>
                    <a:pt x="138" y="50"/>
                  </a:lnTo>
                  <a:lnTo>
                    <a:pt x="137" y="50"/>
                  </a:lnTo>
                  <a:lnTo>
                    <a:pt x="135" y="50"/>
                  </a:lnTo>
                  <a:lnTo>
                    <a:pt x="133" y="50"/>
                  </a:lnTo>
                  <a:lnTo>
                    <a:pt x="131" y="51"/>
                  </a:lnTo>
                  <a:lnTo>
                    <a:pt x="129" y="53"/>
                  </a:lnTo>
                  <a:lnTo>
                    <a:pt x="127" y="55"/>
                  </a:lnTo>
                  <a:lnTo>
                    <a:pt x="125" y="57"/>
                  </a:lnTo>
                  <a:lnTo>
                    <a:pt x="123" y="59"/>
                  </a:lnTo>
                  <a:lnTo>
                    <a:pt x="123" y="61"/>
                  </a:lnTo>
                  <a:lnTo>
                    <a:pt x="121" y="63"/>
                  </a:lnTo>
                  <a:lnTo>
                    <a:pt x="119" y="65"/>
                  </a:lnTo>
                  <a:lnTo>
                    <a:pt x="117" y="67"/>
                  </a:lnTo>
                  <a:lnTo>
                    <a:pt x="115" y="69"/>
                  </a:lnTo>
                  <a:lnTo>
                    <a:pt x="115" y="73"/>
                  </a:lnTo>
                  <a:lnTo>
                    <a:pt x="92" y="98"/>
                  </a:lnTo>
                  <a:lnTo>
                    <a:pt x="81" y="98"/>
                  </a:lnTo>
                  <a:lnTo>
                    <a:pt x="66" y="94"/>
                  </a:lnTo>
                  <a:lnTo>
                    <a:pt x="52" y="86"/>
                  </a:lnTo>
                  <a:lnTo>
                    <a:pt x="41" y="78"/>
                  </a:lnTo>
                  <a:lnTo>
                    <a:pt x="31" y="67"/>
                  </a:lnTo>
                  <a:lnTo>
                    <a:pt x="27" y="63"/>
                  </a:lnTo>
                  <a:lnTo>
                    <a:pt x="25" y="55"/>
                  </a:lnTo>
                  <a:lnTo>
                    <a:pt x="23" y="50"/>
                  </a:lnTo>
                  <a:lnTo>
                    <a:pt x="23" y="44"/>
                  </a:lnTo>
                  <a:lnTo>
                    <a:pt x="23" y="36"/>
                  </a:lnTo>
                  <a:lnTo>
                    <a:pt x="25" y="28"/>
                  </a:lnTo>
                  <a:lnTo>
                    <a:pt x="29" y="23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6" y="17"/>
                  </a:lnTo>
                  <a:lnTo>
                    <a:pt x="2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2" y="63"/>
                  </a:lnTo>
                  <a:lnTo>
                    <a:pt x="6" y="71"/>
                  </a:lnTo>
                  <a:lnTo>
                    <a:pt x="10" y="80"/>
                  </a:lnTo>
                  <a:lnTo>
                    <a:pt x="16" y="88"/>
                  </a:lnTo>
                  <a:lnTo>
                    <a:pt x="21" y="94"/>
                  </a:lnTo>
                  <a:lnTo>
                    <a:pt x="29" y="99"/>
                  </a:lnTo>
                  <a:lnTo>
                    <a:pt x="37" y="105"/>
                  </a:lnTo>
                  <a:lnTo>
                    <a:pt x="46" y="111"/>
                  </a:lnTo>
                  <a:lnTo>
                    <a:pt x="54" y="115"/>
                  </a:lnTo>
                  <a:lnTo>
                    <a:pt x="64" y="119"/>
                  </a:lnTo>
                  <a:lnTo>
                    <a:pt x="73" y="121"/>
                  </a:lnTo>
                  <a:lnTo>
                    <a:pt x="98" y="121"/>
                  </a:lnTo>
                  <a:lnTo>
                    <a:pt x="100" y="121"/>
                  </a:lnTo>
                  <a:lnTo>
                    <a:pt x="102" y="121"/>
                  </a:lnTo>
                  <a:lnTo>
                    <a:pt x="104" y="119"/>
                  </a:lnTo>
                  <a:lnTo>
                    <a:pt x="106" y="119"/>
                  </a:lnTo>
                  <a:lnTo>
                    <a:pt x="117" y="111"/>
                  </a:lnTo>
                  <a:lnTo>
                    <a:pt x="121" y="105"/>
                  </a:lnTo>
                  <a:lnTo>
                    <a:pt x="125" y="99"/>
                  </a:lnTo>
                  <a:lnTo>
                    <a:pt x="129" y="96"/>
                  </a:lnTo>
                  <a:lnTo>
                    <a:pt x="133" y="90"/>
                  </a:lnTo>
                  <a:lnTo>
                    <a:pt x="135" y="84"/>
                  </a:lnTo>
                  <a:lnTo>
                    <a:pt x="138" y="78"/>
                  </a:lnTo>
                  <a:lnTo>
                    <a:pt x="142" y="73"/>
                  </a:lnTo>
                  <a:lnTo>
                    <a:pt x="146" y="69"/>
                  </a:lnTo>
                  <a:lnTo>
                    <a:pt x="148" y="67"/>
                  </a:lnTo>
                  <a:lnTo>
                    <a:pt x="148" y="63"/>
                  </a:lnTo>
                  <a:lnTo>
                    <a:pt x="148" y="61"/>
                  </a:lnTo>
                  <a:lnTo>
                    <a:pt x="148" y="59"/>
                  </a:lnTo>
                  <a:lnTo>
                    <a:pt x="148" y="57"/>
                  </a:lnTo>
                  <a:lnTo>
                    <a:pt x="146" y="55"/>
                  </a:lnTo>
                  <a:lnTo>
                    <a:pt x="146" y="53"/>
                  </a:lnTo>
                  <a:lnTo>
                    <a:pt x="144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38" name="Freeform 39"/>
            <p:cNvSpPr>
              <a:spLocks/>
            </p:cNvSpPr>
            <p:nvPr/>
          </p:nvSpPr>
          <p:spPr bwMode="auto">
            <a:xfrm>
              <a:off x="5764213" y="2800350"/>
              <a:ext cx="214313" cy="201613"/>
            </a:xfrm>
            <a:custGeom>
              <a:avLst/>
              <a:gdLst>
                <a:gd name="T0" fmla="*/ 147638 w 135"/>
                <a:gd name="T1" fmla="*/ 3175 h 127"/>
                <a:gd name="T2" fmla="*/ 144463 w 135"/>
                <a:gd name="T3" fmla="*/ 9525 h 127"/>
                <a:gd name="T4" fmla="*/ 141288 w 135"/>
                <a:gd name="T5" fmla="*/ 15875 h 127"/>
                <a:gd name="T6" fmla="*/ 141288 w 135"/>
                <a:gd name="T7" fmla="*/ 23813 h 127"/>
                <a:gd name="T8" fmla="*/ 150813 w 135"/>
                <a:gd name="T9" fmla="*/ 39688 h 127"/>
                <a:gd name="T10" fmla="*/ 165100 w 135"/>
                <a:gd name="T11" fmla="*/ 69850 h 127"/>
                <a:gd name="T12" fmla="*/ 174625 w 135"/>
                <a:gd name="T13" fmla="*/ 100013 h 127"/>
                <a:gd name="T14" fmla="*/ 174625 w 135"/>
                <a:gd name="T15" fmla="*/ 130175 h 127"/>
                <a:gd name="T16" fmla="*/ 165100 w 135"/>
                <a:gd name="T17" fmla="*/ 152400 h 127"/>
                <a:gd name="T18" fmla="*/ 152400 w 135"/>
                <a:gd name="T19" fmla="*/ 158750 h 127"/>
                <a:gd name="T20" fmla="*/ 138113 w 135"/>
                <a:gd name="T21" fmla="*/ 161925 h 127"/>
                <a:gd name="T22" fmla="*/ 122238 w 135"/>
                <a:gd name="T23" fmla="*/ 161925 h 127"/>
                <a:gd name="T24" fmla="*/ 107950 w 135"/>
                <a:gd name="T25" fmla="*/ 165100 h 127"/>
                <a:gd name="T26" fmla="*/ 82550 w 135"/>
                <a:gd name="T27" fmla="*/ 146050 h 127"/>
                <a:gd name="T28" fmla="*/ 61913 w 135"/>
                <a:gd name="T29" fmla="*/ 122238 h 127"/>
                <a:gd name="T30" fmla="*/ 49213 w 135"/>
                <a:gd name="T31" fmla="*/ 92075 h 127"/>
                <a:gd name="T32" fmla="*/ 39688 w 135"/>
                <a:gd name="T33" fmla="*/ 60325 h 127"/>
                <a:gd name="T34" fmla="*/ 38100 w 135"/>
                <a:gd name="T35" fmla="*/ 39688 h 127"/>
                <a:gd name="T36" fmla="*/ 34925 w 135"/>
                <a:gd name="T37" fmla="*/ 33338 h 127"/>
                <a:gd name="T38" fmla="*/ 28575 w 135"/>
                <a:gd name="T39" fmla="*/ 30163 h 127"/>
                <a:gd name="T40" fmla="*/ 19050 w 135"/>
                <a:gd name="T41" fmla="*/ 30163 h 127"/>
                <a:gd name="T42" fmla="*/ 12700 w 135"/>
                <a:gd name="T43" fmla="*/ 30163 h 127"/>
                <a:gd name="T44" fmla="*/ 6350 w 135"/>
                <a:gd name="T45" fmla="*/ 33338 h 127"/>
                <a:gd name="T46" fmla="*/ 0 w 135"/>
                <a:gd name="T47" fmla="*/ 42863 h 127"/>
                <a:gd name="T48" fmla="*/ 0 w 135"/>
                <a:gd name="T49" fmla="*/ 49213 h 127"/>
                <a:gd name="T50" fmla="*/ 3175 w 135"/>
                <a:gd name="T51" fmla="*/ 66675 h 127"/>
                <a:gd name="T52" fmla="*/ 9525 w 135"/>
                <a:gd name="T53" fmla="*/ 96838 h 127"/>
                <a:gd name="T54" fmla="*/ 22225 w 135"/>
                <a:gd name="T55" fmla="*/ 125413 h 127"/>
                <a:gd name="T56" fmla="*/ 38100 w 135"/>
                <a:gd name="T57" fmla="*/ 152400 h 127"/>
                <a:gd name="T58" fmla="*/ 92075 w 135"/>
                <a:gd name="T59" fmla="*/ 198438 h 127"/>
                <a:gd name="T60" fmla="*/ 95250 w 135"/>
                <a:gd name="T61" fmla="*/ 201613 h 127"/>
                <a:gd name="T62" fmla="*/ 98425 w 135"/>
                <a:gd name="T63" fmla="*/ 201613 h 127"/>
                <a:gd name="T64" fmla="*/ 101600 w 135"/>
                <a:gd name="T65" fmla="*/ 201613 h 127"/>
                <a:gd name="T66" fmla="*/ 104775 w 135"/>
                <a:gd name="T67" fmla="*/ 201613 h 127"/>
                <a:gd name="T68" fmla="*/ 147638 w 135"/>
                <a:gd name="T69" fmla="*/ 198438 h 127"/>
                <a:gd name="T70" fmla="*/ 168275 w 135"/>
                <a:gd name="T71" fmla="*/ 192088 h 127"/>
                <a:gd name="T72" fmla="*/ 187325 w 135"/>
                <a:gd name="T73" fmla="*/ 179388 h 127"/>
                <a:gd name="T74" fmla="*/ 201613 w 135"/>
                <a:gd name="T75" fmla="*/ 165100 h 127"/>
                <a:gd name="T76" fmla="*/ 211138 w 135"/>
                <a:gd name="T77" fmla="*/ 133350 h 127"/>
                <a:gd name="T78" fmla="*/ 211138 w 135"/>
                <a:gd name="T79" fmla="*/ 96838 h 127"/>
                <a:gd name="T80" fmla="*/ 198438 w 135"/>
                <a:gd name="T81" fmla="*/ 63500 h 127"/>
                <a:gd name="T82" fmla="*/ 184150 w 135"/>
                <a:gd name="T83" fmla="*/ 26988 h 127"/>
                <a:gd name="T84" fmla="*/ 174625 w 135"/>
                <a:gd name="T85" fmla="*/ 9525 h 127"/>
                <a:gd name="T86" fmla="*/ 168275 w 135"/>
                <a:gd name="T87" fmla="*/ 3175 h 127"/>
                <a:gd name="T88" fmla="*/ 161925 w 135"/>
                <a:gd name="T89" fmla="*/ 0 h 127"/>
                <a:gd name="T90" fmla="*/ 152400 w 135"/>
                <a:gd name="T91" fmla="*/ 0 h 1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5" h="127">
                  <a:moveTo>
                    <a:pt x="95" y="2"/>
                  </a:moveTo>
                  <a:lnTo>
                    <a:pt x="93" y="2"/>
                  </a:lnTo>
                  <a:lnTo>
                    <a:pt x="91" y="4"/>
                  </a:lnTo>
                  <a:lnTo>
                    <a:pt x="91" y="6"/>
                  </a:lnTo>
                  <a:lnTo>
                    <a:pt x="89" y="8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7"/>
                  </a:lnTo>
                  <a:lnTo>
                    <a:pt x="95" y="25"/>
                  </a:lnTo>
                  <a:lnTo>
                    <a:pt x="98" y="34"/>
                  </a:lnTo>
                  <a:lnTo>
                    <a:pt x="104" y="44"/>
                  </a:lnTo>
                  <a:lnTo>
                    <a:pt x="108" y="54"/>
                  </a:lnTo>
                  <a:lnTo>
                    <a:pt x="110" y="63"/>
                  </a:lnTo>
                  <a:lnTo>
                    <a:pt x="110" y="73"/>
                  </a:lnTo>
                  <a:lnTo>
                    <a:pt x="110" y="82"/>
                  </a:lnTo>
                  <a:lnTo>
                    <a:pt x="106" y="92"/>
                  </a:lnTo>
                  <a:lnTo>
                    <a:pt x="104" y="96"/>
                  </a:lnTo>
                  <a:lnTo>
                    <a:pt x="100" y="98"/>
                  </a:lnTo>
                  <a:lnTo>
                    <a:pt x="96" y="100"/>
                  </a:lnTo>
                  <a:lnTo>
                    <a:pt x="93" y="100"/>
                  </a:lnTo>
                  <a:lnTo>
                    <a:pt x="87" y="102"/>
                  </a:lnTo>
                  <a:lnTo>
                    <a:pt x="81" y="102"/>
                  </a:lnTo>
                  <a:lnTo>
                    <a:pt x="77" y="102"/>
                  </a:lnTo>
                  <a:lnTo>
                    <a:pt x="71" y="102"/>
                  </a:lnTo>
                  <a:lnTo>
                    <a:pt x="68" y="104"/>
                  </a:lnTo>
                  <a:lnTo>
                    <a:pt x="62" y="98"/>
                  </a:lnTo>
                  <a:lnTo>
                    <a:pt x="52" y="92"/>
                  </a:lnTo>
                  <a:lnTo>
                    <a:pt x="45" y="84"/>
                  </a:lnTo>
                  <a:lnTo>
                    <a:pt x="39" y="77"/>
                  </a:lnTo>
                  <a:lnTo>
                    <a:pt x="35" y="67"/>
                  </a:lnTo>
                  <a:lnTo>
                    <a:pt x="31" y="58"/>
                  </a:lnTo>
                  <a:lnTo>
                    <a:pt x="27" y="48"/>
                  </a:lnTo>
                  <a:lnTo>
                    <a:pt x="25" y="38"/>
                  </a:lnTo>
                  <a:lnTo>
                    <a:pt x="24" y="29"/>
                  </a:lnTo>
                  <a:lnTo>
                    <a:pt x="24" y="25"/>
                  </a:lnTo>
                  <a:lnTo>
                    <a:pt x="22" y="23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42"/>
                  </a:lnTo>
                  <a:lnTo>
                    <a:pt x="4" y="52"/>
                  </a:lnTo>
                  <a:lnTo>
                    <a:pt x="6" y="61"/>
                  </a:lnTo>
                  <a:lnTo>
                    <a:pt x="10" y="71"/>
                  </a:lnTo>
                  <a:lnTo>
                    <a:pt x="14" y="79"/>
                  </a:lnTo>
                  <a:lnTo>
                    <a:pt x="18" y="88"/>
                  </a:lnTo>
                  <a:lnTo>
                    <a:pt x="24" y="96"/>
                  </a:lnTo>
                  <a:lnTo>
                    <a:pt x="31" y="104"/>
                  </a:lnTo>
                  <a:lnTo>
                    <a:pt x="58" y="125"/>
                  </a:lnTo>
                  <a:lnTo>
                    <a:pt x="58" y="127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4" y="127"/>
                  </a:lnTo>
                  <a:lnTo>
                    <a:pt x="66" y="127"/>
                  </a:lnTo>
                  <a:lnTo>
                    <a:pt x="85" y="125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106" y="121"/>
                  </a:lnTo>
                  <a:lnTo>
                    <a:pt x="112" y="119"/>
                  </a:lnTo>
                  <a:lnTo>
                    <a:pt x="118" y="113"/>
                  </a:lnTo>
                  <a:lnTo>
                    <a:pt x="123" y="109"/>
                  </a:lnTo>
                  <a:lnTo>
                    <a:pt x="127" y="104"/>
                  </a:lnTo>
                  <a:lnTo>
                    <a:pt x="131" y="96"/>
                  </a:lnTo>
                  <a:lnTo>
                    <a:pt x="133" y="84"/>
                  </a:lnTo>
                  <a:lnTo>
                    <a:pt x="135" y="73"/>
                  </a:lnTo>
                  <a:lnTo>
                    <a:pt x="133" y="61"/>
                  </a:lnTo>
                  <a:lnTo>
                    <a:pt x="129" y="50"/>
                  </a:lnTo>
                  <a:lnTo>
                    <a:pt x="125" y="40"/>
                  </a:lnTo>
                  <a:lnTo>
                    <a:pt x="121" y="29"/>
                  </a:lnTo>
                  <a:lnTo>
                    <a:pt x="116" y="17"/>
                  </a:lnTo>
                  <a:lnTo>
                    <a:pt x="112" y="8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6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39" name="Freeform 40"/>
            <p:cNvSpPr>
              <a:spLocks/>
            </p:cNvSpPr>
            <p:nvPr/>
          </p:nvSpPr>
          <p:spPr bwMode="auto">
            <a:xfrm>
              <a:off x="5424488" y="2133600"/>
              <a:ext cx="315913" cy="385763"/>
            </a:xfrm>
            <a:custGeom>
              <a:avLst/>
              <a:gdLst>
                <a:gd name="T0" fmla="*/ 295275 w 199"/>
                <a:gd name="T1" fmla="*/ 57150 h 243"/>
                <a:gd name="T2" fmla="*/ 266700 w 199"/>
                <a:gd name="T3" fmla="*/ 39688 h 243"/>
                <a:gd name="T4" fmla="*/ 236538 w 199"/>
                <a:gd name="T5" fmla="*/ 23813 h 243"/>
                <a:gd name="T6" fmla="*/ 203200 w 199"/>
                <a:gd name="T7" fmla="*/ 11113 h 243"/>
                <a:gd name="T8" fmla="*/ 185738 w 199"/>
                <a:gd name="T9" fmla="*/ 0 h 243"/>
                <a:gd name="T10" fmla="*/ 179388 w 199"/>
                <a:gd name="T11" fmla="*/ 0 h 243"/>
                <a:gd name="T12" fmla="*/ 173038 w 199"/>
                <a:gd name="T13" fmla="*/ 0 h 243"/>
                <a:gd name="T14" fmla="*/ 166688 w 199"/>
                <a:gd name="T15" fmla="*/ 0 h 243"/>
                <a:gd name="T16" fmla="*/ 163513 w 199"/>
                <a:gd name="T17" fmla="*/ 4763 h 243"/>
                <a:gd name="T18" fmla="*/ 136525 w 199"/>
                <a:gd name="T19" fmla="*/ 50800 h 243"/>
                <a:gd name="T20" fmla="*/ 120650 w 199"/>
                <a:gd name="T21" fmla="*/ 90488 h 243"/>
                <a:gd name="T22" fmla="*/ 109538 w 199"/>
                <a:gd name="T23" fmla="*/ 133350 h 243"/>
                <a:gd name="T24" fmla="*/ 93663 w 199"/>
                <a:gd name="T25" fmla="*/ 173038 h 243"/>
                <a:gd name="T26" fmla="*/ 87313 w 199"/>
                <a:gd name="T27" fmla="*/ 200025 h 243"/>
                <a:gd name="T28" fmla="*/ 63500 w 199"/>
                <a:gd name="T29" fmla="*/ 212725 h 243"/>
                <a:gd name="T30" fmla="*/ 47625 w 199"/>
                <a:gd name="T31" fmla="*/ 228600 h 243"/>
                <a:gd name="T32" fmla="*/ 33338 w 199"/>
                <a:gd name="T33" fmla="*/ 239713 h 243"/>
                <a:gd name="T34" fmla="*/ 17463 w 199"/>
                <a:gd name="T35" fmla="*/ 255588 h 243"/>
                <a:gd name="T36" fmla="*/ 1588 w 199"/>
                <a:gd name="T37" fmla="*/ 285750 h 243"/>
                <a:gd name="T38" fmla="*/ 0 w 199"/>
                <a:gd name="T39" fmla="*/ 292100 h 243"/>
                <a:gd name="T40" fmla="*/ 1588 w 199"/>
                <a:gd name="T41" fmla="*/ 298450 h 243"/>
                <a:gd name="T42" fmla="*/ 4763 w 199"/>
                <a:gd name="T43" fmla="*/ 304800 h 243"/>
                <a:gd name="T44" fmla="*/ 7938 w 199"/>
                <a:gd name="T45" fmla="*/ 306388 h 243"/>
                <a:gd name="T46" fmla="*/ 66675 w 199"/>
                <a:gd name="T47" fmla="*/ 338138 h 243"/>
                <a:gd name="T48" fmla="*/ 106363 w 199"/>
                <a:gd name="T49" fmla="*/ 352425 h 243"/>
                <a:gd name="T50" fmla="*/ 146050 w 199"/>
                <a:gd name="T51" fmla="*/ 365125 h 243"/>
                <a:gd name="T52" fmla="*/ 185738 w 199"/>
                <a:gd name="T53" fmla="*/ 379413 h 243"/>
                <a:gd name="T54" fmla="*/ 206375 w 199"/>
                <a:gd name="T55" fmla="*/ 385763 h 243"/>
                <a:gd name="T56" fmla="*/ 215900 w 199"/>
                <a:gd name="T57" fmla="*/ 385763 h 243"/>
                <a:gd name="T58" fmla="*/ 222250 w 199"/>
                <a:gd name="T59" fmla="*/ 382588 h 243"/>
                <a:gd name="T60" fmla="*/ 225425 w 199"/>
                <a:gd name="T61" fmla="*/ 377825 h 243"/>
                <a:gd name="T62" fmla="*/ 227013 w 199"/>
                <a:gd name="T63" fmla="*/ 371475 h 243"/>
                <a:gd name="T64" fmla="*/ 227013 w 199"/>
                <a:gd name="T65" fmla="*/ 361950 h 243"/>
                <a:gd name="T66" fmla="*/ 225425 w 199"/>
                <a:gd name="T67" fmla="*/ 355600 h 243"/>
                <a:gd name="T68" fmla="*/ 219075 w 199"/>
                <a:gd name="T69" fmla="*/ 352425 h 243"/>
                <a:gd name="T70" fmla="*/ 203200 w 199"/>
                <a:gd name="T71" fmla="*/ 346075 h 243"/>
                <a:gd name="T72" fmla="*/ 173038 w 199"/>
                <a:gd name="T73" fmla="*/ 334963 h 243"/>
                <a:gd name="T74" fmla="*/ 146050 w 199"/>
                <a:gd name="T75" fmla="*/ 325438 h 243"/>
                <a:gd name="T76" fmla="*/ 114300 w 199"/>
                <a:gd name="T77" fmla="*/ 315913 h 243"/>
                <a:gd name="T78" fmla="*/ 47625 w 199"/>
                <a:gd name="T79" fmla="*/ 282575 h 243"/>
                <a:gd name="T80" fmla="*/ 53975 w 199"/>
                <a:gd name="T81" fmla="*/ 269875 h 243"/>
                <a:gd name="T82" fmla="*/ 114300 w 199"/>
                <a:gd name="T83" fmla="*/ 230188 h 243"/>
                <a:gd name="T84" fmla="*/ 117475 w 199"/>
                <a:gd name="T85" fmla="*/ 228600 h 243"/>
                <a:gd name="T86" fmla="*/ 120650 w 199"/>
                <a:gd name="T87" fmla="*/ 222250 h 243"/>
                <a:gd name="T88" fmla="*/ 123825 w 199"/>
                <a:gd name="T89" fmla="*/ 219075 h 243"/>
                <a:gd name="T90" fmla="*/ 130175 w 199"/>
                <a:gd name="T91" fmla="*/ 185738 h 243"/>
                <a:gd name="T92" fmla="*/ 139700 w 199"/>
                <a:gd name="T93" fmla="*/ 160338 h 243"/>
                <a:gd name="T94" fmla="*/ 146050 w 199"/>
                <a:gd name="T95" fmla="*/ 136525 h 243"/>
                <a:gd name="T96" fmla="*/ 152400 w 199"/>
                <a:gd name="T97" fmla="*/ 112713 h 243"/>
                <a:gd name="T98" fmla="*/ 160338 w 199"/>
                <a:gd name="T99" fmla="*/ 87313 h 243"/>
                <a:gd name="T100" fmla="*/ 222250 w 199"/>
                <a:gd name="T101" fmla="*/ 57150 h 243"/>
                <a:gd name="T102" fmla="*/ 239713 w 199"/>
                <a:gd name="T103" fmla="*/ 66675 h 243"/>
                <a:gd name="T104" fmla="*/ 255588 w 199"/>
                <a:gd name="T105" fmla="*/ 76200 h 243"/>
                <a:gd name="T106" fmla="*/ 269875 w 199"/>
                <a:gd name="T107" fmla="*/ 84138 h 243"/>
                <a:gd name="T108" fmla="*/ 285750 w 199"/>
                <a:gd name="T109" fmla="*/ 96838 h 243"/>
                <a:gd name="T110" fmla="*/ 295275 w 199"/>
                <a:gd name="T111" fmla="*/ 100013 h 243"/>
                <a:gd name="T112" fmla="*/ 301625 w 199"/>
                <a:gd name="T113" fmla="*/ 100013 h 243"/>
                <a:gd name="T114" fmla="*/ 306388 w 199"/>
                <a:gd name="T115" fmla="*/ 96838 h 243"/>
                <a:gd name="T116" fmla="*/ 312738 w 199"/>
                <a:gd name="T117" fmla="*/ 93663 h 243"/>
                <a:gd name="T118" fmla="*/ 315913 w 199"/>
                <a:gd name="T119" fmla="*/ 84138 h 243"/>
                <a:gd name="T120" fmla="*/ 315913 w 199"/>
                <a:gd name="T121" fmla="*/ 77788 h 243"/>
                <a:gd name="T122" fmla="*/ 312738 w 199"/>
                <a:gd name="T123" fmla="*/ 73025 h 243"/>
                <a:gd name="T124" fmla="*/ 309563 w 199"/>
                <a:gd name="T125" fmla="*/ 66675 h 2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9" h="243">
                  <a:moveTo>
                    <a:pt x="195" y="42"/>
                  </a:moveTo>
                  <a:lnTo>
                    <a:pt x="186" y="36"/>
                  </a:lnTo>
                  <a:lnTo>
                    <a:pt x="176" y="28"/>
                  </a:lnTo>
                  <a:lnTo>
                    <a:pt x="168" y="25"/>
                  </a:lnTo>
                  <a:lnTo>
                    <a:pt x="159" y="19"/>
                  </a:lnTo>
                  <a:lnTo>
                    <a:pt x="149" y="15"/>
                  </a:lnTo>
                  <a:lnTo>
                    <a:pt x="140" y="9"/>
                  </a:lnTo>
                  <a:lnTo>
                    <a:pt x="128" y="7"/>
                  </a:lnTo>
                  <a:lnTo>
                    <a:pt x="119" y="3"/>
                  </a:lnTo>
                  <a:lnTo>
                    <a:pt x="117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5" y="1"/>
                  </a:lnTo>
                  <a:lnTo>
                    <a:pt x="103" y="3"/>
                  </a:lnTo>
                  <a:lnTo>
                    <a:pt x="90" y="19"/>
                  </a:lnTo>
                  <a:lnTo>
                    <a:pt x="86" y="32"/>
                  </a:lnTo>
                  <a:lnTo>
                    <a:pt x="80" y="44"/>
                  </a:lnTo>
                  <a:lnTo>
                    <a:pt x="76" y="57"/>
                  </a:lnTo>
                  <a:lnTo>
                    <a:pt x="72" y="71"/>
                  </a:lnTo>
                  <a:lnTo>
                    <a:pt x="69" y="84"/>
                  </a:lnTo>
                  <a:lnTo>
                    <a:pt x="63" y="96"/>
                  </a:lnTo>
                  <a:lnTo>
                    <a:pt x="59" y="109"/>
                  </a:lnTo>
                  <a:lnTo>
                    <a:pt x="57" y="122"/>
                  </a:lnTo>
                  <a:lnTo>
                    <a:pt x="55" y="126"/>
                  </a:lnTo>
                  <a:lnTo>
                    <a:pt x="46" y="130"/>
                  </a:lnTo>
                  <a:lnTo>
                    <a:pt x="40" y="134"/>
                  </a:lnTo>
                  <a:lnTo>
                    <a:pt x="36" y="138"/>
                  </a:lnTo>
                  <a:lnTo>
                    <a:pt x="30" y="144"/>
                  </a:lnTo>
                  <a:lnTo>
                    <a:pt x="26" y="147"/>
                  </a:lnTo>
                  <a:lnTo>
                    <a:pt x="21" y="151"/>
                  </a:lnTo>
                  <a:lnTo>
                    <a:pt x="17" y="157"/>
                  </a:lnTo>
                  <a:lnTo>
                    <a:pt x="11" y="161"/>
                  </a:lnTo>
                  <a:lnTo>
                    <a:pt x="7" y="167"/>
                  </a:lnTo>
                  <a:lnTo>
                    <a:pt x="1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1" y="190"/>
                  </a:lnTo>
                  <a:lnTo>
                    <a:pt x="3" y="192"/>
                  </a:lnTo>
                  <a:lnTo>
                    <a:pt x="5" y="193"/>
                  </a:lnTo>
                  <a:lnTo>
                    <a:pt x="28" y="209"/>
                  </a:lnTo>
                  <a:lnTo>
                    <a:pt x="42" y="213"/>
                  </a:lnTo>
                  <a:lnTo>
                    <a:pt x="53" y="218"/>
                  </a:lnTo>
                  <a:lnTo>
                    <a:pt x="67" y="222"/>
                  </a:lnTo>
                  <a:lnTo>
                    <a:pt x="78" y="226"/>
                  </a:lnTo>
                  <a:lnTo>
                    <a:pt x="92" y="230"/>
                  </a:lnTo>
                  <a:lnTo>
                    <a:pt x="103" y="234"/>
                  </a:lnTo>
                  <a:lnTo>
                    <a:pt x="117" y="239"/>
                  </a:lnTo>
                  <a:lnTo>
                    <a:pt x="128" y="243"/>
                  </a:lnTo>
                  <a:lnTo>
                    <a:pt x="130" y="243"/>
                  </a:lnTo>
                  <a:lnTo>
                    <a:pt x="134" y="243"/>
                  </a:lnTo>
                  <a:lnTo>
                    <a:pt x="136" y="243"/>
                  </a:lnTo>
                  <a:lnTo>
                    <a:pt x="138" y="243"/>
                  </a:lnTo>
                  <a:lnTo>
                    <a:pt x="140" y="241"/>
                  </a:lnTo>
                  <a:lnTo>
                    <a:pt x="142" y="239"/>
                  </a:lnTo>
                  <a:lnTo>
                    <a:pt x="142" y="238"/>
                  </a:lnTo>
                  <a:lnTo>
                    <a:pt x="143" y="236"/>
                  </a:lnTo>
                  <a:lnTo>
                    <a:pt x="143" y="234"/>
                  </a:lnTo>
                  <a:lnTo>
                    <a:pt x="143" y="232"/>
                  </a:lnTo>
                  <a:lnTo>
                    <a:pt x="143" y="228"/>
                  </a:lnTo>
                  <a:lnTo>
                    <a:pt x="143" y="226"/>
                  </a:lnTo>
                  <a:lnTo>
                    <a:pt x="142" y="224"/>
                  </a:lnTo>
                  <a:lnTo>
                    <a:pt x="140" y="222"/>
                  </a:lnTo>
                  <a:lnTo>
                    <a:pt x="138" y="222"/>
                  </a:lnTo>
                  <a:lnTo>
                    <a:pt x="136" y="220"/>
                  </a:lnTo>
                  <a:lnTo>
                    <a:pt x="128" y="218"/>
                  </a:lnTo>
                  <a:lnTo>
                    <a:pt x="119" y="215"/>
                  </a:lnTo>
                  <a:lnTo>
                    <a:pt x="109" y="211"/>
                  </a:lnTo>
                  <a:lnTo>
                    <a:pt x="101" y="209"/>
                  </a:lnTo>
                  <a:lnTo>
                    <a:pt x="92" y="205"/>
                  </a:lnTo>
                  <a:lnTo>
                    <a:pt x="82" y="201"/>
                  </a:lnTo>
                  <a:lnTo>
                    <a:pt x="72" y="199"/>
                  </a:lnTo>
                  <a:lnTo>
                    <a:pt x="65" y="195"/>
                  </a:lnTo>
                  <a:lnTo>
                    <a:pt x="30" y="178"/>
                  </a:lnTo>
                  <a:lnTo>
                    <a:pt x="36" y="170"/>
                  </a:lnTo>
                  <a:lnTo>
                    <a:pt x="34" y="170"/>
                  </a:lnTo>
                  <a:lnTo>
                    <a:pt x="71" y="145"/>
                  </a:lnTo>
                  <a:lnTo>
                    <a:pt x="72" y="145"/>
                  </a:lnTo>
                  <a:lnTo>
                    <a:pt x="74" y="144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8" y="138"/>
                  </a:lnTo>
                  <a:lnTo>
                    <a:pt x="78" y="136"/>
                  </a:lnTo>
                  <a:lnTo>
                    <a:pt x="82" y="117"/>
                  </a:lnTo>
                  <a:lnTo>
                    <a:pt x="86" y="109"/>
                  </a:lnTo>
                  <a:lnTo>
                    <a:pt x="88" y="101"/>
                  </a:lnTo>
                  <a:lnTo>
                    <a:pt x="90" y="94"/>
                  </a:lnTo>
                  <a:lnTo>
                    <a:pt x="92" y="86"/>
                  </a:lnTo>
                  <a:lnTo>
                    <a:pt x="94" y="78"/>
                  </a:lnTo>
                  <a:lnTo>
                    <a:pt x="96" y="71"/>
                  </a:lnTo>
                  <a:lnTo>
                    <a:pt x="97" y="63"/>
                  </a:lnTo>
                  <a:lnTo>
                    <a:pt x="101" y="55"/>
                  </a:lnTo>
                  <a:lnTo>
                    <a:pt x="117" y="26"/>
                  </a:lnTo>
                  <a:lnTo>
                    <a:pt x="140" y="36"/>
                  </a:lnTo>
                  <a:lnTo>
                    <a:pt x="145" y="40"/>
                  </a:lnTo>
                  <a:lnTo>
                    <a:pt x="151" y="42"/>
                  </a:lnTo>
                  <a:lnTo>
                    <a:pt x="157" y="44"/>
                  </a:lnTo>
                  <a:lnTo>
                    <a:pt x="161" y="48"/>
                  </a:lnTo>
                  <a:lnTo>
                    <a:pt x="167" y="51"/>
                  </a:lnTo>
                  <a:lnTo>
                    <a:pt x="170" y="53"/>
                  </a:lnTo>
                  <a:lnTo>
                    <a:pt x="176" y="57"/>
                  </a:lnTo>
                  <a:lnTo>
                    <a:pt x="180" y="61"/>
                  </a:lnTo>
                  <a:lnTo>
                    <a:pt x="182" y="63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63"/>
                  </a:lnTo>
                  <a:lnTo>
                    <a:pt x="191" y="63"/>
                  </a:lnTo>
                  <a:lnTo>
                    <a:pt x="193" y="61"/>
                  </a:lnTo>
                  <a:lnTo>
                    <a:pt x="195" y="61"/>
                  </a:lnTo>
                  <a:lnTo>
                    <a:pt x="197" y="59"/>
                  </a:lnTo>
                  <a:lnTo>
                    <a:pt x="199" y="55"/>
                  </a:lnTo>
                  <a:lnTo>
                    <a:pt x="199" y="53"/>
                  </a:lnTo>
                  <a:lnTo>
                    <a:pt x="199" y="51"/>
                  </a:lnTo>
                  <a:lnTo>
                    <a:pt x="199" y="49"/>
                  </a:lnTo>
                  <a:lnTo>
                    <a:pt x="199" y="48"/>
                  </a:lnTo>
                  <a:lnTo>
                    <a:pt x="197" y="46"/>
                  </a:lnTo>
                  <a:lnTo>
                    <a:pt x="197" y="44"/>
                  </a:lnTo>
                  <a:lnTo>
                    <a:pt x="19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40" name="Freeform 41"/>
            <p:cNvSpPr>
              <a:spLocks/>
            </p:cNvSpPr>
            <p:nvPr/>
          </p:nvSpPr>
          <p:spPr bwMode="auto">
            <a:xfrm>
              <a:off x="5365750" y="2547938"/>
              <a:ext cx="280988" cy="228600"/>
            </a:xfrm>
            <a:custGeom>
              <a:avLst/>
              <a:gdLst>
                <a:gd name="T0" fmla="*/ 228600 w 177"/>
                <a:gd name="T1" fmla="*/ 7938 h 144"/>
                <a:gd name="T2" fmla="*/ 171450 w 177"/>
                <a:gd name="T3" fmla="*/ 20638 h 144"/>
                <a:gd name="T4" fmla="*/ 112713 w 177"/>
                <a:gd name="T5" fmla="*/ 36513 h 144"/>
                <a:gd name="T6" fmla="*/ 60325 w 177"/>
                <a:gd name="T7" fmla="*/ 60325 h 144"/>
                <a:gd name="T8" fmla="*/ 9525 w 177"/>
                <a:gd name="T9" fmla="*/ 96838 h 144"/>
                <a:gd name="T10" fmla="*/ 6350 w 177"/>
                <a:gd name="T11" fmla="*/ 100013 h 144"/>
                <a:gd name="T12" fmla="*/ 6350 w 177"/>
                <a:gd name="T13" fmla="*/ 100013 h 144"/>
                <a:gd name="T14" fmla="*/ 3175 w 177"/>
                <a:gd name="T15" fmla="*/ 100013 h 144"/>
                <a:gd name="T16" fmla="*/ 3175 w 177"/>
                <a:gd name="T17" fmla="*/ 103188 h 144"/>
                <a:gd name="T18" fmla="*/ 0 w 177"/>
                <a:gd name="T19" fmla="*/ 109538 h 144"/>
                <a:gd name="T20" fmla="*/ 0 w 177"/>
                <a:gd name="T21" fmla="*/ 115888 h 144"/>
                <a:gd name="T22" fmla="*/ 3175 w 177"/>
                <a:gd name="T23" fmla="*/ 123825 h 144"/>
                <a:gd name="T24" fmla="*/ 6350 w 177"/>
                <a:gd name="T25" fmla="*/ 127000 h 144"/>
                <a:gd name="T26" fmla="*/ 52388 w 177"/>
                <a:gd name="T27" fmla="*/ 152400 h 144"/>
                <a:gd name="T28" fmla="*/ 103188 w 177"/>
                <a:gd name="T29" fmla="*/ 169863 h 144"/>
                <a:gd name="T30" fmla="*/ 152400 w 177"/>
                <a:gd name="T31" fmla="*/ 188913 h 144"/>
                <a:gd name="T32" fmla="*/ 201613 w 177"/>
                <a:gd name="T33" fmla="*/ 209550 h 144"/>
                <a:gd name="T34" fmla="*/ 228600 w 177"/>
                <a:gd name="T35" fmla="*/ 225425 h 144"/>
                <a:gd name="T36" fmla="*/ 238125 w 177"/>
                <a:gd name="T37" fmla="*/ 228600 h 144"/>
                <a:gd name="T38" fmla="*/ 244475 w 177"/>
                <a:gd name="T39" fmla="*/ 225425 h 144"/>
                <a:gd name="T40" fmla="*/ 249238 w 177"/>
                <a:gd name="T41" fmla="*/ 222250 h 144"/>
                <a:gd name="T42" fmla="*/ 252413 w 177"/>
                <a:gd name="T43" fmla="*/ 212725 h 144"/>
                <a:gd name="T44" fmla="*/ 252413 w 177"/>
                <a:gd name="T45" fmla="*/ 206375 h 144"/>
                <a:gd name="T46" fmla="*/ 252413 w 177"/>
                <a:gd name="T47" fmla="*/ 200025 h 144"/>
                <a:gd name="T48" fmla="*/ 247650 w 177"/>
                <a:gd name="T49" fmla="*/ 193675 h 144"/>
                <a:gd name="T50" fmla="*/ 222250 w 177"/>
                <a:gd name="T51" fmla="*/ 179388 h 144"/>
                <a:gd name="T52" fmla="*/ 179388 w 177"/>
                <a:gd name="T53" fmla="*/ 157163 h 144"/>
                <a:gd name="T54" fmla="*/ 134938 w 177"/>
                <a:gd name="T55" fmla="*/ 139700 h 144"/>
                <a:gd name="T56" fmla="*/ 85725 w 177"/>
                <a:gd name="T57" fmla="*/ 123825 h 144"/>
                <a:gd name="T58" fmla="*/ 55563 w 177"/>
                <a:gd name="T59" fmla="*/ 112713 h 144"/>
                <a:gd name="T60" fmla="*/ 82550 w 177"/>
                <a:gd name="T61" fmla="*/ 93663 h 144"/>
                <a:gd name="T62" fmla="*/ 131763 w 177"/>
                <a:gd name="T63" fmla="*/ 69850 h 144"/>
                <a:gd name="T64" fmla="*/ 185738 w 177"/>
                <a:gd name="T65" fmla="*/ 57150 h 144"/>
                <a:gd name="T66" fmla="*/ 238125 w 177"/>
                <a:gd name="T67" fmla="*/ 41275 h 144"/>
                <a:gd name="T68" fmla="*/ 268288 w 177"/>
                <a:gd name="T69" fmla="*/ 36513 h 144"/>
                <a:gd name="T70" fmla="*/ 274638 w 177"/>
                <a:gd name="T71" fmla="*/ 30163 h 144"/>
                <a:gd name="T72" fmla="*/ 277813 w 177"/>
                <a:gd name="T73" fmla="*/ 23813 h 144"/>
                <a:gd name="T74" fmla="*/ 280988 w 177"/>
                <a:gd name="T75" fmla="*/ 17463 h 144"/>
                <a:gd name="T76" fmla="*/ 277813 w 177"/>
                <a:gd name="T77" fmla="*/ 7938 h 144"/>
                <a:gd name="T78" fmla="*/ 274638 w 177"/>
                <a:gd name="T79" fmla="*/ 3175 h 144"/>
                <a:gd name="T80" fmla="*/ 268288 w 177"/>
                <a:gd name="T81" fmla="*/ 0 h 144"/>
                <a:gd name="T82" fmla="*/ 258763 w 177"/>
                <a:gd name="T83" fmla="*/ 0 h 1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144">
                  <a:moveTo>
                    <a:pt x="161" y="0"/>
                  </a:moveTo>
                  <a:lnTo>
                    <a:pt x="144" y="5"/>
                  </a:lnTo>
                  <a:lnTo>
                    <a:pt x="125" y="9"/>
                  </a:lnTo>
                  <a:lnTo>
                    <a:pt x="108" y="13"/>
                  </a:lnTo>
                  <a:lnTo>
                    <a:pt x="90" y="17"/>
                  </a:lnTo>
                  <a:lnTo>
                    <a:pt x="71" y="23"/>
                  </a:lnTo>
                  <a:lnTo>
                    <a:pt x="54" y="30"/>
                  </a:lnTo>
                  <a:lnTo>
                    <a:pt x="38" y="38"/>
                  </a:lnTo>
                  <a:lnTo>
                    <a:pt x="23" y="50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4" y="80"/>
                  </a:lnTo>
                  <a:lnTo>
                    <a:pt x="17" y="90"/>
                  </a:lnTo>
                  <a:lnTo>
                    <a:pt x="33" y="96"/>
                  </a:lnTo>
                  <a:lnTo>
                    <a:pt x="48" y="101"/>
                  </a:lnTo>
                  <a:lnTo>
                    <a:pt x="65" y="107"/>
                  </a:lnTo>
                  <a:lnTo>
                    <a:pt x="81" y="113"/>
                  </a:lnTo>
                  <a:lnTo>
                    <a:pt x="96" y="119"/>
                  </a:lnTo>
                  <a:lnTo>
                    <a:pt x="111" y="124"/>
                  </a:lnTo>
                  <a:lnTo>
                    <a:pt x="127" y="132"/>
                  </a:lnTo>
                  <a:lnTo>
                    <a:pt x="142" y="142"/>
                  </a:lnTo>
                  <a:lnTo>
                    <a:pt x="144" y="142"/>
                  </a:lnTo>
                  <a:lnTo>
                    <a:pt x="146" y="144"/>
                  </a:lnTo>
                  <a:lnTo>
                    <a:pt x="150" y="144"/>
                  </a:lnTo>
                  <a:lnTo>
                    <a:pt x="152" y="142"/>
                  </a:lnTo>
                  <a:lnTo>
                    <a:pt x="154" y="142"/>
                  </a:lnTo>
                  <a:lnTo>
                    <a:pt x="156" y="140"/>
                  </a:lnTo>
                  <a:lnTo>
                    <a:pt x="157" y="140"/>
                  </a:lnTo>
                  <a:lnTo>
                    <a:pt x="159" y="138"/>
                  </a:lnTo>
                  <a:lnTo>
                    <a:pt x="159" y="134"/>
                  </a:lnTo>
                  <a:lnTo>
                    <a:pt x="159" y="132"/>
                  </a:lnTo>
                  <a:lnTo>
                    <a:pt x="159" y="130"/>
                  </a:lnTo>
                  <a:lnTo>
                    <a:pt x="159" y="128"/>
                  </a:lnTo>
                  <a:lnTo>
                    <a:pt x="159" y="126"/>
                  </a:lnTo>
                  <a:lnTo>
                    <a:pt x="157" y="124"/>
                  </a:lnTo>
                  <a:lnTo>
                    <a:pt x="156" y="122"/>
                  </a:lnTo>
                  <a:lnTo>
                    <a:pt x="154" y="121"/>
                  </a:lnTo>
                  <a:lnTo>
                    <a:pt x="140" y="113"/>
                  </a:lnTo>
                  <a:lnTo>
                    <a:pt x="127" y="105"/>
                  </a:lnTo>
                  <a:lnTo>
                    <a:pt x="113" y="99"/>
                  </a:lnTo>
                  <a:lnTo>
                    <a:pt x="98" y="94"/>
                  </a:lnTo>
                  <a:lnTo>
                    <a:pt x="85" y="88"/>
                  </a:lnTo>
                  <a:lnTo>
                    <a:pt x="69" y="82"/>
                  </a:lnTo>
                  <a:lnTo>
                    <a:pt x="54" y="78"/>
                  </a:lnTo>
                  <a:lnTo>
                    <a:pt x="40" y="73"/>
                  </a:lnTo>
                  <a:lnTo>
                    <a:pt x="35" y="71"/>
                  </a:lnTo>
                  <a:lnTo>
                    <a:pt x="37" y="69"/>
                  </a:lnTo>
                  <a:lnTo>
                    <a:pt x="52" y="59"/>
                  </a:lnTo>
                  <a:lnTo>
                    <a:pt x="67" y="50"/>
                  </a:lnTo>
                  <a:lnTo>
                    <a:pt x="83" y="44"/>
                  </a:lnTo>
                  <a:lnTo>
                    <a:pt x="100" y="40"/>
                  </a:lnTo>
                  <a:lnTo>
                    <a:pt x="117" y="36"/>
                  </a:lnTo>
                  <a:lnTo>
                    <a:pt x="133" y="30"/>
                  </a:lnTo>
                  <a:lnTo>
                    <a:pt x="150" y="26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71" y="21"/>
                  </a:lnTo>
                  <a:lnTo>
                    <a:pt x="173" y="19"/>
                  </a:lnTo>
                  <a:lnTo>
                    <a:pt x="175" y="17"/>
                  </a:lnTo>
                  <a:lnTo>
                    <a:pt x="175" y="15"/>
                  </a:lnTo>
                  <a:lnTo>
                    <a:pt x="175" y="13"/>
                  </a:lnTo>
                  <a:lnTo>
                    <a:pt x="177" y="11"/>
                  </a:lnTo>
                  <a:lnTo>
                    <a:pt x="175" y="7"/>
                  </a:lnTo>
                  <a:lnTo>
                    <a:pt x="175" y="5"/>
                  </a:lnTo>
                  <a:lnTo>
                    <a:pt x="173" y="3"/>
                  </a:lnTo>
                  <a:lnTo>
                    <a:pt x="173" y="2"/>
                  </a:lnTo>
                  <a:lnTo>
                    <a:pt x="171" y="2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41" name="Freeform 42"/>
            <p:cNvSpPr>
              <a:spLocks/>
            </p:cNvSpPr>
            <p:nvPr/>
          </p:nvSpPr>
          <p:spPr bwMode="auto">
            <a:xfrm>
              <a:off x="5478463" y="2720975"/>
              <a:ext cx="347663" cy="255588"/>
            </a:xfrm>
            <a:custGeom>
              <a:avLst/>
              <a:gdLst>
                <a:gd name="T0" fmla="*/ 295275 w 219"/>
                <a:gd name="T1" fmla="*/ 215900 h 161"/>
                <a:gd name="T2" fmla="*/ 228600 w 219"/>
                <a:gd name="T3" fmla="*/ 219075 h 161"/>
                <a:gd name="T4" fmla="*/ 165100 w 219"/>
                <a:gd name="T5" fmla="*/ 219075 h 161"/>
                <a:gd name="T6" fmla="*/ 100013 w 219"/>
                <a:gd name="T7" fmla="*/ 204788 h 161"/>
                <a:gd name="T8" fmla="*/ 42863 w 219"/>
                <a:gd name="T9" fmla="*/ 168275 h 161"/>
                <a:gd name="T10" fmla="*/ 42863 w 219"/>
                <a:gd name="T11" fmla="*/ 125413 h 161"/>
                <a:gd name="T12" fmla="*/ 55563 w 219"/>
                <a:gd name="T13" fmla="*/ 95250 h 161"/>
                <a:gd name="T14" fmla="*/ 66675 w 219"/>
                <a:gd name="T15" fmla="*/ 69850 h 161"/>
                <a:gd name="T16" fmla="*/ 88900 w 219"/>
                <a:gd name="T17" fmla="*/ 46038 h 161"/>
                <a:gd name="T18" fmla="*/ 100013 w 219"/>
                <a:gd name="T19" fmla="*/ 30163 h 161"/>
                <a:gd name="T20" fmla="*/ 103188 w 219"/>
                <a:gd name="T21" fmla="*/ 23813 h 161"/>
                <a:gd name="T22" fmla="*/ 103188 w 219"/>
                <a:gd name="T23" fmla="*/ 15875 h 161"/>
                <a:gd name="T24" fmla="*/ 103188 w 219"/>
                <a:gd name="T25" fmla="*/ 9525 h 161"/>
                <a:gd name="T26" fmla="*/ 98425 w 219"/>
                <a:gd name="T27" fmla="*/ 3175 h 161"/>
                <a:gd name="T28" fmla="*/ 92075 w 219"/>
                <a:gd name="T29" fmla="*/ 0 h 161"/>
                <a:gd name="T30" fmla="*/ 82550 w 219"/>
                <a:gd name="T31" fmla="*/ 0 h 161"/>
                <a:gd name="T32" fmla="*/ 76200 w 219"/>
                <a:gd name="T33" fmla="*/ 3175 h 161"/>
                <a:gd name="T34" fmla="*/ 58738 w 219"/>
                <a:gd name="T35" fmla="*/ 20638 h 161"/>
                <a:gd name="T36" fmla="*/ 30163 w 219"/>
                <a:gd name="T37" fmla="*/ 57150 h 161"/>
                <a:gd name="T38" fmla="*/ 12700 w 219"/>
                <a:gd name="T39" fmla="*/ 96838 h 161"/>
                <a:gd name="T40" fmla="*/ 3175 w 219"/>
                <a:gd name="T41" fmla="*/ 142875 h 161"/>
                <a:gd name="T42" fmla="*/ 6350 w 219"/>
                <a:gd name="T43" fmla="*/ 182563 h 161"/>
                <a:gd name="T44" fmla="*/ 6350 w 219"/>
                <a:gd name="T45" fmla="*/ 185738 h 161"/>
                <a:gd name="T46" fmla="*/ 6350 w 219"/>
                <a:gd name="T47" fmla="*/ 188913 h 161"/>
                <a:gd name="T48" fmla="*/ 9525 w 219"/>
                <a:gd name="T49" fmla="*/ 192088 h 161"/>
                <a:gd name="T50" fmla="*/ 12700 w 219"/>
                <a:gd name="T51" fmla="*/ 195263 h 161"/>
                <a:gd name="T52" fmla="*/ 46038 w 219"/>
                <a:gd name="T53" fmla="*/ 219075 h 161"/>
                <a:gd name="T54" fmla="*/ 79375 w 219"/>
                <a:gd name="T55" fmla="*/ 238125 h 161"/>
                <a:gd name="T56" fmla="*/ 134938 w 219"/>
                <a:gd name="T57" fmla="*/ 252413 h 161"/>
                <a:gd name="T58" fmla="*/ 211138 w 219"/>
                <a:gd name="T59" fmla="*/ 255588 h 161"/>
                <a:gd name="T60" fmla="*/ 288925 w 219"/>
                <a:gd name="T61" fmla="*/ 255588 h 161"/>
                <a:gd name="T62" fmla="*/ 331788 w 219"/>
                <a:gd name="T63" fmla="*/ 255588 h 161"/>
                <a:gd name="T64" fmla="*/ 338138 w 219"/>
                <a:gd name="T65" fmla="*/ 252413 h 161"/>
                <a:gd name="T66" fmla="*/ 344488 w 219"/>
                <a:gd name="T67" fmla="*/ 249238 h 161"/>
                <a:gd name="T68" fmla="*/ 347663 w 219"/>
                <a:gd name="T69" fmla="*/ 241300 h 161"/>
                <a:gd name="T70" fmla="*/ 347663 w 219"/>
                <a:gd name="T71" fmla="*/ 234950 h 161"/>
                <a:gd name="T72" fmla="*/ 344488 w 219"/>
                <a:gd name="T73" fmla="*/ 228600 h 161"/>
                <a:gd name="T74" fmla="*/ 338138 w 219"/>
                <a:gd name="T75" fmla="*/ 222250 h 161"/>
                <a:gd name="T76" fmla="*/ 331788 w 219"/>
                <a:gd name="T77" fmla="*/ 219075 h 1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9" h="161">
                  <a:moveTo>
                    <a:pt x="207" y="138"/>
                  </a:moveTo>
                  <a:lnTo>
                    <a:pt x="186" y="136"/>
                  </a:lnTo>
                  <a:lnTo>
                    <a:pt x="165" y="138"/>
                  </a:lnTo>
                  <a:lnTo>
                    <a:pt x="144" y="138"/>
                  </a:lnTo>
                  <a:lnTo>
                    <a:pt x="123" y="138"/>
                  </a:lnTo>
                  <a:lnTo>
                    <a:pt x="104" y="138"/>
                  </a:lnTo>
                  <a:lnTo>
                    <a:pt x="83" y="134"/>
                  </a:lnTo>
                  <a:lnTo>
                    <a:pt x="63" y="129"/>
                  </a:lnTo>
                  <a:lnTo>
                    <a:pt x="44" y="119"/>
                  </a:lnTo>
                  <a:lnTo>
                    <a:pt x="27" y="106"/>
                  </a:lnTo>
                  <a:lnTo>
                    <a:pt x="25" y="88"/>
                  </a:lnTo>
                  <a:lnTo>
                    <a:pt x="27" y="79"/>
                  </a:lnTo>
                  <a:lnTo>
                    <a:pt x="31" y="69"/>
                  </a:lnTo>
                  <a:lnTo>
                    <a:pt x="35" y="60"/>
                  </a:lnTo>
                  <a:lnTo>
                    <a:pt x="38" y="52"/>
                  </a:lnTo>
                  <a:lnTo>
                    <a:pt x="42" y="44"/>
                  </a:lnTo>
                  <a:lnTo>
                    <a:pt x="48" y="36"/>
                  </a:lnTo>
                  <a:lnTo>
                    <a:pt x="56" y="29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5" y="10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4"/>
                  </a:lnTo>
                  <a:lnTo>
                    <a:pt x="37" y="13"/>
                  </a:lnTo>
                  <a:lnTo>
                    <a:pt x="27" y="23"/>
                  </a:lnTo>
                  <a:lnTo>
                    <a:pt x="19" y="36"/>
                  </a:lnTo>
                  <a:lnTo>
                    <a:pt x="14" y="48"/>
                  </a:lnTo>
                  <a:lnTo>
                    <a:pt x="8" y="61"/>
                  </a:lnTo>
                  <a:lnTo>
                    <a:pt x="4" y="75"/>
                  </a:lnTo>
                  <a:lnTo>
                    <a:pt x="2" y="90"/>
                  </a:lnTo>
                  <a:lnTo>
                    <a:pt x="0" y="104"/>
                  </a:lnTo>
                  <a:lnTo>
                    <a:pt x="4" y="115"/>
                  </a:lnTo>
                  <a:lnTo>
                    <a:pt x="4" y="117"/>
                  </a:lnTo>
                  <a:lnTo>
                    <a:pt x="4" y="119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8" y="123"/>
                  </a:lnTo>
                  <a:lnTo>
                    <a:pt x="17" y="131"/>
                  </a:lnTo>
                  <a:lnTo>
                    <a:pt x="29" y="138"/>
                  </a:lnTo>
                  <a:lnTo>
                    <a:pt x="38" y="144"/>
                  </a:lnTo>
                  <a:lnTo>
                    <a:pt x="50" y="150"/>
                  </a:lnTo>
                  <a:lnTo>
                    <a:pt x="62" y="154"/>
                  </a:lnTo>
                  <a:lnTo>
                    <a:pt x="85" y="159"/>
                  </a:lnTo>
                  <a:lnTo>
                    <a:pt x="109" y="161"/>
                  </a:lnTo>
                  <a:lnTo>
                    <a:pt x="133" y="161"/>
                  </a:lnTo>
                  <a:lnTo>
                    <a:pt x="157" y="161"/>
                  </a:lnTo>
                  <a:lnTo>
                    <a:pt x="182" y="161"/>
                  </a:lnTo>
                  <a:lnTo>
                    <a:pt x="207" y="161"/>
                  </a:lnTo>
                  <a:lnTo>
                    <a:pt x="209" y="161"/>
                  </a:lnTo>
                  <a:lnTo>
                    <a:pt x="211" y="161"/>
                  </a:lnTo>
                  <a:lnTo>
                    <a:pt x="213" y="159"/>
                  </a:lnTo>
                  <a:lnTo>
                    <a:pt x="215" y="157"/>
                  </a:lnTo>
                  <a:lnTo>
                    <a:pt x="217" y="157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0"/>
                  </a:lnTo>
                  <a:lnTo>
                    <a:pt x="219" y="148"/>
                  </a:lnTo>
                  <a:lnTo>
                    <a:pt x="219" y="146"/>
                  </a:lnTo>
                  <a:lnTo>
                    <a:pt x="217" y="144"/>
                  </a:lnTo>
                  <a:lnTo>
                    <a:pt x="215" y="142"/>
                  </a:lnTo>
                  <a:lnTo>
                    <a:pt x="213" y="140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07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42" name="Freeform 43"/>
            <p:cNvSpPr>
              <a:spLocks/>
            </p:cNvSpPr>
            <p:nvPr/>
          </p:nvSpPr>
          <p:spPr bwMode="auto">
            <a:xfrm>
              <a:off x="5992813" y="2773363"/>
              <a:ext cx="454025" cy="212725"/>
            </a:xfrm>
            <a:custGeom>
              <a:avLst/>
              <a:gdLst>
                <a:gd name="T0" fmla="*/ 449263 w 286"/>
                <a:gd name="T1" fmla="*/ 69850 h 134"/>
                <a:gd name="T2" fmla="*/ 439738 w 286"/>
                <a:gd name="T3" fmla="*/ 47625 h 134"/>
                <a:gd name="T4" fmla="*/ 427038 w 286"/>
                <a:gd name="T5" fmla="*/ 33338 h 134"/>
                <a:gd name="T6" fmla="*/ 411163 w 286"/>
                <a:gd name="T7" fmla="*/ 17463 h 134"/>
                <a:gd name="T8" fmla="*/ 393700 w 286"/>
                <a:gd name="T9" fmla="*/ 3175 h 134"/>
                <a:gd name="T10" fmla="*/ 387350 w 286"/>
                <a:gd name="T11" fmla="*/ 0 h 134"/>
                <a:gd name="T12" fmla="*/ 381000 w 286"/>
                <a:gd name="T13" fmla="*/ 0 h 134"/>
                <a:gd name="T14" fmla="*/ 373063 w 286"/>
                <a:gd name="T15" fmla="*/ 0 h 134"/>
                <a:gd name="T16" fmla="*/ 366713 w 286"/>
                <a:gd name="T17" fmla="*/ 4763 h 134"/>
                <a:gd name="T18" fmla="*/ 363538 w 286"/>
                <a:gd name="T19" fmla="*/ 11113 h 134"/>
                <a:gd name="T20" fmla="*/ 363538 w 286"/>
                <a:gd name="T21" fmla="*/ 17463 h 134"/>
                <a:gd name="T22" fmla="*/ 363538 w 286"/>
                <a:gd name="T23" fmla="*/ 26988 h 134"/>
                <a:gd name="T24" fmla="*/ 369888 w 286"/>
                <a:gd name="T25" fmla="*/ 33338 h 134"/>
                <a:gd name="T26" fmla="*/ 374650 w 286"/>
                <a:gd name="T27" fmla="*/ 39688 h 134"/>
                <a:gd name="T28" fmla="*/ 384175 w 286"/>
                <a:gd name="T29" fmla="*/ 42863 h 134"/>
                <a:gd name="T30" fmla="*/ 390525 w 286"/>
                <a:gd name="T31" fmla="*/ 47625 h 134"/>
                <a:gd name="T32" fmla="*/ 396875 w 286"/>
                <a:gd name="T33" fmla="*/ 53975 h 134"/>
                <a:gd name="T34" fmla="*/ 406400 w 286"/>
                <a:gd name="T35" fmla="*/ 119063 h 134"/>
                <a:gd name="T36" fmla="*/ 406400 w 286"/>
                <a:gd name="T37" fmla="*/ 119063 h 134"/>
                <a:gd name="T38" fmla="*/ 406400 w 286"/>
                <a:gd name="T39" fmla="*/ 115888 h 134"/>
                <a:gd name="T40" fmla="*/ 406400 w 286"/>
                <a:gd name="T41" fmla="*/ 115888 h 134"/>
                <a:gd name="T42" fmla="*/ 406400 w 286"/>
                <a:gd name="T43" fmla="*/ 112713 h 134"/>
                <a:gd name="T44" fmla="*/ 381000 w 286"/>
                <a:gd name="T45" fmla="*/ 157163 h 134"/>
                <a:gd name="T46" fmla="*/ 381000 w 286"/>
                <a:gd name="T47" fmla="*/ 157163 h 134"/>
                <a:gd name="T48" fmla="*/ 377825 w 286"/>
                <a:gd name="T49" fmla="*/ 157163 h 134"/>
                <a:gd name="T50" fmla="*/ 377825 w 286"/>
                <a:gd name="T51" fmla="*/ 160338 h 134"/>
                <a:gd name="T52" fmla="*/ 377825 w 286"/>
                <a:gd name="T53" fmla="*/ 160338 h 134"/>
                <a:gd name="T54" fmla="*/ 333375 w 286"/>
                <a:gd name="T55" fmla="*/ 166688 h 134"/>
                <a:gd name="T56" fmla="*/ 254000 w 286"/>
                <a:gd name="T57" fmla="*/ 176213 h 134"/>
                <a:gd name="T58" fmla="*/ 174625 w 286"/>
                <a:gd name="T59" fmla="*/ 176213 h 134"/>
                <a:gd name="T60" fmla="*/ 98425 w 286"/>
                <a:gd name="T61" fmla="*/ 169863 h 134"/>
                <a:gd name="T62" fmla="*/ 19050 w 286"/>
                <a:gd name="T63" fmla="*/ 166688 h 134"/>
                <a:gd name="T64" fmla="*/ 12700 w 286"/>
                <a:gd name="T65" fmla="*/ 166688 h 134"/>
                <a:gd name="T66" fmla="*/ 6350 w 286"/>
                <a:gd name="T67" fmla="*/ 173038 h 134"/>
                <a:gd name="T68" fmla="*/ 0 w 286"/>
                <a:gd name="T69" fmla="*/ 179388 h 134"/>
                <a:gd name="T70" fmla="*/ 0 w 286"/>
                <a:gd name="T71" fmla="*/ 185738 h 134"/>
                <a:gd name="T72" fmla="*/ 0 w 286"/>
                <a:gd name="T73" fmla="*/ 192088 h 134"/>
                <a:gd name="T74" fmla="*/ 6350 w 286"/>
                <a:gd name="T75" fmla="*/ 196850 h 134"/>
                <a:gd name="T76" fmla="*/ 12700 w 286"/>
                <a:gd name="T77" fmla="*/ 203200 h 134"/>
                <a:gd name="T78" fmla="*/ 19050 w 286"/>
                <a:gd name="T79" fmla="*/ 203200 h 134"/>
                <a:gd name="T80" fmla="*/ 98425 w 286"/>
                <a:gd name="T81" fmla="*/ 209550 h 134"/>
                <a:gd name="T82" fmla="*/ 177800 w 286"/>
                <a:gd name="T83" fmla="*/ 212725 h 134"/>
                <a:gd name="T84" fmla="*/ 257175 w 286"/>
                <a:gd name="T85" fmla="*/ 212725 h 134"/>
                <a:gd name="T86" fmla="*/ 334963 w 286"/>
                <a:gd name="T87" fmla="*/ 206375 h 134"/>
                <a:gd name="T88" fmla="*/ 377825 w 286"/>
                <a:gd name="T89" fmla="*/ 203200 h 134"/>
                <a:gd name="T90" fmla="*/ 381000 w 286"/>
                <a:gd name="T91" fmla="*/ 203200 h 134"/>
                <a:gd name="T92" fmla="*/ 384175 w 286"/>
                <a:gd name="T93" fmla="*/ 203200 h 134"/>
                <a:gd name="T94" fmla="*/ 384175 w 286"/>
                <a:gd name="T95" fmla="*/ 200025 h 134"/>
                <a:gd name="T96" fmla="*/ 400050 w 286"/>
                <a:gd name="T97" fmla="*/ 192088 h 134"/>
                <a:gd name="T98" fmla="*/ 411163 w 286"/>
                <a:gd name="T99" fmla="*/ 185738 h 134"/>
                <a:gd name="T100" fmla="*/ 414338 w 286"/>
                <a:gd name="T101" fmla="*/ 182563 h 134"/>
                <a:gd name="T102" fmla="*/ 417513 w 286"/>
                <a:gd name="T103" fmla="*/ 182563 h 134"/>
                <a:gd name="T104" fmla="*/ 417513 w 286"/>
                <a:gd name="T105" fmla="*/ 179388 h 134"/>
                <a:gd name="T106" fmla="*/ 420688 w 286"/>
                <a:gd name="T107" fmla="*/ 176213 h 134"/>
                <a:gd name="T108" fmla="*/ 427038 w 286"/>
                <a:gd name="T109" fmla="*/ 160338 h 134"/>
                <a:gd name="T110" fmla="*/ 433388 w 286"/>
                <a:gd name="T111" fmla="*/ 152400 h 134"/>
                <a:gd name="T112" fmla="*/ 436563 w 286"/>
                <a:gd name="T113" fmla="*/ 142875 h 134"/>
                <a:gd name="T114" fmla="*/ 439738 w 286"/>
                <a:gd name="T115" fmla="*/ 133350 h 134"/>
                <a:gd name="T116" fmla="*/ 454025 w 286"/>
                <a:gd name="T117" fmla="*/ 96838 h 134"/>
                <a:gd name="T118" fmla="*/ 454025 w 286"/>
                <a:gd name="T119" fmla="*/ 90488 h 134"/>
                <a:gd name="T120" fmla="*/ 454025 w 286"/>
                <a:gd name="T121" fmla="*/ 87313 h 134"/>
                <a:gd name="T122" fmla="*/ 454025 w 286"/>
                <a:gd name="T123" fmla="*/ 80963 h 134"/>
                <a:gd name="T124" fmla="*/ 454025 w 286"/>
                <a:gd name="T125" fmla="*/ 79375 h 1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6" h="134">
                  <a:moveTo>
                    <a:pt x="286" y="50"/>
                  </a:moveTo>
                  <a:lnTo>
                    <a:pt x="283" y="44"/>
                  </a:lnTo>
                  <a:lnTo>
                    <a:pt x="279" y="36"/>
                  </a:lnTo>
                  <a:lnTo>
                    <a:pt x="277" y="30"/>
                  </a:lnTo>
                  <a:lnTo>
                    <a:pt x="273" y="25"/>
                  </a:lnTo>
                  <a:lnTo>
                    <a:pt x="269" y="21"/>
                  </a:lnTo>
                  <a:lnTo>
                    <a:pt x="263" y="15"/>
                  </a:lnTo>
                  <a:lnTo>
                    <a:pt x="259" y="11"/>
                  </a:lnTo>
                  <a:lnTo>
                    <a:pt x="254" y="5"/>
                  </a:lnTo>
                  <a:lnTo>
                    <a:pt x="248" y="2"/>
                  </a:lnTo>
                  <a:lnTo>
                    <a:pt x="246" y="2"/>
                  </a:lnTo>
                  <a:lnTo>
                    <a:pt x="244" y="0"/>
                  </a:lnTo>
                  <a:lnTo>
                    <a:pt x="242" y="0"/>
                  </a:lnTo>
                  <a:lnTo>
                    <a:pt x="240" y="0"/>
                  </a:lnTo>
                  <a:lnTo>
                    <a:pt x="236" y="0"/>
                  </a:lnTo>
                  <a:lnTo>
                    <a:pt x="235" y="0"/>
                  </a:lnTo>
                  <a:lnTo>
                    <a:pt x="233" y="2"/>
                  </a:lnTo>
                  <a:lnTo>
                    <a:pt x="231" y="3"/>
                  </a:lnTo>
                  <a:lnTo>
                    <a:pt x="231" y="5"/>
                  </a:lnTo>
                  <a:lnTo>
                    <a:pt x="229" y="7"/>
                  </a:lnTo>
                  <a:lnTo>
                    <a:pt x="229" y="9"/>
                  </a:lnTo>
                  <a:lnTo>
                    <a:pt x="229" y="11"/>
                  </a:lnTo>
                  <a:lnTo>
                    <a:pt x="229" y="15"/>
                  </a:lnTo>
                  <a:lnTo>
                    <a:pt x="229" y="17"/>
                  </a:lnTo>
                  <a:lnTo>
                    <a:pt x="231" y="19"/>
                  </a:lnTo>
                  <a:lnTo>
                    <a:pt x="233" y="21"/>
                  </a:lnTo>
                  <a:lnTo>
                    <a:pt x="235" y="23"/>
                  </a:lnTo>
                  <a:lnTo>
                    <a:pt x="236" y="25"/>
                  </a:lnTo>
                  <a:lnTo>
                    <a:pt x="238" y="27"/>
                  </a:lnTo>
                  <a:lnTo>
                    <a:pt x="242" y="27"/>
                  </a:lnTo>
                  <a:lnTo>
                    <a:pt x="244" y="28"/>
                  </a:lnTo>
                  <a:lnTo>
                    <a:pt x="246" y="30"/>
                  </a:lnTo>
                  <a:lnTo>
                    <a:pt x="248" y="32"/>
                  </a:lnTo>
                  <a:lnTo>
                    <a:pt x="250" y="34"/>
                  </a:lnTo>
                  <a:lnTo>
                    <a:pt x="261" y="55"/>
                  </a:lnTo>
                  <a:lnTo>
                    <a:pt x="256" y="75"/>
                  </a:lnTo>
                  <a:lnTo>
                    <a:pt x="256" y="73"/>
                  </a:lnTo>
                  <a:lnTo>
                    <a:pt x="256" y="71"/>
                  </a:lnTo>
                  <a:lnTo>
                    <a:pt x="246" y="98"/>
                  </a:lnTo>
                  <a:lnTo>
                    <a:pt x="240" y="99"/>
                  </a:lnTo>
                  <a:lnTo>
                    <a:pt x="238" y="99"/>
                  </a:lnTo>
                  <a:lnTo>
                    <a:pt x="238" y="101"/>
                  </a:lnTo>
                  <a:lnTo>
                    <a:pt x="233" y="105"/>
                  </a:lnTo>
                  <a:lnTo>
                    <a:pt x="210" y="105"/>
                  </a:lnTo>
                  <a:lnTo>
                    <a:pt x="185" y="109"/>
                  </a:lnTo>
                  <a:lnTo>
                    <a:pt x="160" y="111"/>
                  </a:lnTo>
                  <a:lnTo>
                    <a:pt x="135" y="111"/>
                  </a:lnTo>
                  <a:lnTo>
                    <a:pt x="110" y="111"/>
                  </a:lnTo>
                  <a:lnTo>
                    <a:pt x="87" y="109"/>
                  </a:lnTo>
                  <a:lnTo>
                    <a:pt x="62" y="107"/>
                  </a:lnTo>
                  <a:lnTo>
                    <a:pt x="37" y="107"/>
                  </a:lnTo>
                  <a:lnTo>
                    <a:pt x="12" y="105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6" y="107"/>
                  </a:lnTo>
                  <a:lnTo>
                    <a:pt x="4" y="109"/>
                  </a:lnTo>
                  <a:lnTo>
                    <a:pt x="2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4"/>
                  </a:lnTo>
                  <a:lnTo>
                    <a:pt x="4" y="124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28"/>
                  </a:lnTo>
                  <a:lnTo>
                    <a:pt x="12" y="128"/>
                  </a:lnTo>
                  <a:lnTo>
                    <a:pt x="37" y="130"/>
                  </a:lnTo>
                  <a:lnTo>
                    <a:pt x="62" y="132"/>
                  </a:lnTo>
                  <a:lnTo>
                    <a:pt x="87" y="134"/>
                  </a:lnTo>
                  <a:lnTo>
                    <a:pt x="112" y="134"/>
                  </a:lnTo>
                  <a:lnTo>
                    <a:pt x="137" y="134"/>
                  </a:lnTo>
                  <a:lnTo>
                    <a:pt x="162" y="134"/>
                  </a:lnTo>
                  <a:lnTo>
                    <a:pt x="187" y="132"/>
                  </a:lnTo>
                  <a:lnTo>
                    <a:pt x="211" y="130"/>
                  </a:lnTo>
                  <a:lnTo>
                    <a:pt x="236" y="128"/>
                  </a:lnTo>
                  <a:lnTo>
                    <a:pt x="238" y="128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2" y="126"/>
                  </a:lnTo>
                  <a:lnTo>
                    <a:pt x="244" y="126"/>
                  </a:lnTo>
                  <a:lnTo>
                    <a:pt x="252" y="121"/>
                  </a:lnTo>
                  <a:lnTo>
                    <a:pt x="259" y="117"/>
                  </a:lnTo>
                  <a:lnTo>
                    <a:pt x="261" y="117"/>
                  </a:lnTo>
                  <a:lnTo>
                    <a:pt x="261" y="115"/>
                  </a:lnTo>
                  <a:lnTo>
                    <a:pt x="263" y="115"/>
                  </a:lnTo>
                  <a:lnTo>
                    <a:pt x="263" y="113"/>
                  </a:lnTo>
                  <a:lnTo>
                    <a:pt x="265" y="113"/>
                  </a:lnTo>
                  <a:lnTo>
                    <a:pt x="265" y="111"/>
                  </a:lnTo>
                  <a:lnTo>
                    <a:pt x="269" y="105"/>
                  </a:lnTo>
                  <a:lnTo>
                    <a:pt x="269" y="101"/>
                  </a:lnTo>
                  <a:lnTo>
                    <a:pt x="271" y="98"/>
                  </a:lnTo>
                  <a:lnTo>
                    <a:pt x="273" y="96"/>
                  </a:lnTo>
                  <a:lnTo>
                    <a:pt x="273" y="92"/>
                  </a:lnTo>
                  <a:lnTo>
                    <a:pt x="275" y="90"/>
                  </a:lnTo>
                  <a:lnTo>
                    <a:pt x="277" y="86"/>
                  </a:lnTo>
                  <a:lnTo>
                    <a:pt x="277" y="84"/>
                  </a:lnTo>
                  <a:lnTo>
                    <a:pt x="279" y="80"/>
                  </a:lnTo>
                  <a:lnTo>
                    <a:pt x="286" y="61"/>
                  </a:lnTo>
                  <a:lnTo>
                    <a:pt x="286" y="59"/>
                  </a:lnTo>
                  <a:lnTo>
                    <a:pt x="286" y="57"/>
                  </a:lnTo>
                  <a:lnTo>
                    <a:pt x="286" y="55"/>
                  </a:lnTo>
                  <a:lnTo>
                    <a:pt x="286" y="53"/>
                  </a:lnTo>
                  <a:lnTo>
                    <a:pt x="286" y="51"/>
                  </a:lnTo>
                  <a:lnTo>
                    <a:pt x="28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43" name="Freeform 44"/>
            <p:cNvSpPr>
              <a:spLocks/>
            </p:cNvSpPr>
            <p:nvPr/>
          </p:nvSpPr>
          <p:spPr bwMode="auto">
            <a:xfrm>
              <a:off x="5838825" y="2519363"/>
              <a:ext cx="306388" cy="168275"/>
            </a:xfrm>
            <a:custGeom>
              <a:avLst/>
              <a:gdLst>
                <a:gd name="T0" fmla="*/ 306388 w 193"/>
                <a:gd name="T1" fmla="*/ 3175 h 106"/>
                <a:gd name="T2" fmla="*/ 249238 w 193"/>
                <a:gd name="T3" fmla="*/ 168275 h 106"/>
                <a:gd name="T4" fmla="*/ 33338 w 193"/>
                <a:gd name="T5" fmla="*/ 158750 h 106"/>
                <a:gd name="T6" fmla="*/ 0 w 193"/>
                <a:gd name="T7" fmla="*/ 0 h 106"/>
                <a:gd name="T8" fmla="*/ 306388 w 193"/>
                <a:gd name="T9" fmla="*/ 3175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106">
                  <a:moveTo>
                    <a:pt x="193" y="2"/>
                  </a:moveTo>
                  <a:lnTo>
                    <a:pt x="157" y="106"/>
                  </a:lnTo>
                  <a:lnTo>
                    <a:pt x="21" y="100"/>
                  </a:lnTo>
                  <a:lnTo>
                    <a:pt x="0" y="0"/>
                  </a:lnTo>
                  <a:lnTo>
                    <a:pt x="193" y="2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44" name="Freeform 45"/>
            <p:cNvSpPr>
              <a:spLocks/>
            </p:cNvSpPr>
            <p:nvPr/>
          </p:nvSpPr>
          <p:spPr bwMode="auto">
            <a:xfrm>
              <a:off x="5859463" y="2303463"/>
              <a:ext cx="92075" cy="198438"/>
            </a:xfrm>
            <a:custGeom>
              <a:avLst/>
              <a:gdLst>
                <a:gd name="T0" fmla="*/ 0 w 58"/>
                <a:gd name="T1" fmla="*/ 20638 h 125"/>
                <a:gd name="T2" fmla="*/ 3175 w 58"/>
                <a:gd name="T3" fmla="*/ 42863 h 125"/>
                <a:gd name="T4" fmla="*/ 9525 w 58"/>
                <a:gd name="T5" fmla="*/ 63500 h 125"/>
                <a:gd name="T6" fmla="*/ 15875 w 58"/>
                <a:gd name="T7" fmla="*/ 85725 h 125"/>
                <a:gd name="T8" fmla="*/ 20638 w 58"/>
                <a:gd name="T9" fmla="*/ 106363 h 125"/>
                <a:gd name="T10" fmla="*/ 26988 w 58"/>
                <a:gd name="T11" fmla="*/ 128588 h 125"/>
                <a:gd name="T12" fmla="*/ 36513 w 58"/>
                <a:gd name="T13" fmla="*/ 146050 h 125"/>
                <a:gd name="T14" fmla="*/ 46038 w 58"/>
                <a:gd name="T15" fmla="*/ 168275 h 125"/>
                <a:gd name="T16" fmla="*/ 55563 w 58"/>
                <a:gd name="T17" fmla="*/ 185738 h 125"/>
                <a:gd name="T18" fmla="*/ 57150 w 58"/>
                <a:gd name="T19" fmla="*/ 188913 h 125"/>
                <a:gd name="T20" fmla="*/ 60325 w 58"/>
                <a:gd name="T21" fmla="*/ 192088 h 125"/>
                <a:gd name="T22" fmla="*/ 63500 w 58"/>
                <a:gd name="T23" fmla="*/ 195263 h 125"/>
                <a:gd name="T24" fmla="*/ 66675 w 58"/>
                <a:gd name="T25" fmla="*/ 195263 h 125"/>
                <a:gd name="T26" fmla="*/ 69850 w 58"/>
                <a:gd name="T27" fmla="*/ 195263 h 125"/>
                <a:gd name="T28" fmla="*/ 73025 w 58"/>
                <a:gd name="T29" fmla="*/ 198438 h 125"/>
                <a:gd name="T30" fmla="*/ 76200 w 58"/>
                <a:gd name="T31" fmla="*/ 195263 h 125"/>
                <a:gd name="T32" fmla="*/ 82550 w 58"/>
                <a:gd name="T33" fmla="*/ 195263 h 125"/>
                <a:gd name="T34" fmla="*/ 85725 w 58"/>
                <a:gd name="T35" fmla="*/ 192088 h 125"/>
                <a:gd name="T36" fmla="*/ 85725 w 58"/>
                <a:gd name="T37" fmla="*/ 188913 h 125"/>
                <a:gd name="T38" fmla="*/ 88900 w 58"/>
                <a:gd name="T39" fmla="*/ 185738 h 125"/>
                <a:gd name="T40" fmla="*/ 92075 w 58"/>
                <a:gd name="T41" fmla="*/ 182563 h 125"/>
                <a:gd name="T42" fmla="*/ 92075 w 58"/>
                <a:gd name="T43" fmla="*/ 179388 h 125"/>
                <a:gd name="T44" fmla="*/ 92075 w 58"/>
                <a:gd name="T45" fmla="*/ 176213 h 125"/>
                <a:gd name="T46" fmla="*/ 92075 w 58"/>
                <a:gd name="T47" fmla="*/ 171450 h 125"/>
                <a:gd name="T48" fmla="*/ 88900 w 58"/>
                <a:gd name="T49" fmla="*/ 168275 h 125"/>
                <a:gd name="T50" fmla="*/ 79375 w 58"/>
                <a:gd name="T51" fmla="*/ 149225 h 125"/>
                <a:gd name="T52" fmla="*/ 69850 w 58"/>
                <a:gd name="T53" fmla="*/ 131763 h 125"/>
                <a:gd name="T54" fmla="*/ 63500 w 58"/>
                <a:gd name="T55" fmla="*/ 112713 h 125"/>
                <a:gd name="T56" fmla="*/ 57150 w 58"/>
                <a:gd name="T57" fmla="*/ 95250 h 125"/>
                <a:gd name="T58" fmla="*/ 52388 w 58"/>
                <a:gd name="T59" fmla="*/ 73025 h 125"/>
                <a:gd name="T60" fmla="*/ 46038 w 58"/>
                <a:gd name="T61" fmla="*/ 55563 h 125"/>
                <a:gd name="T62" fmla="*/ 39688 w 58"/>
                <a:gd name="T63" fmla="*/ 33338 h 125"/>
                <a:gd name="T64" fmla="*/ 36513 w 58"/>
                <a:gd name="T65" fmla="*/ 15875 h 125"/>
                <a:gd name="T66" fmla="*/ 36513 w 58"/>
                <a:gd name="T67" fmla="*/ 9525 h 125"/>
                <a:gd name="T68" fmla="*/ 33338 w 58"/>
                <a:gd name="T69" fmla="*/ 6350 h 125"/>
                <a:gd name="T70" fmla="*/ 30163 w 58"/>
                <a:gd name="T71" fmla="*/ 3175 h 125"/>
                <a:gd name="T72" fmla="*/ 26988 w 58"/>
                <a:gd name="T73" fmla="*/ 3175 h 125"/>
                <a:gd name="T74" fmla="*/ 23813 w 58"/>
                <a:gd name="T75" fmla="*/ 0 h 125"/>
                <a:gd name="T76" fmla="*/ 20638 w 58"/>
                <a:gd name="T77" fmla="*/ 0 h 125"/>
                <a:gd name="T78" fmla="*/ 17463 w 58"/>
                <a:gd name="T79" fmla="*/ 0 h 125"/>
                <a:gd name="T80" fmla="*/ 12700 w 58"/>
                <a:gd name="T81" fmla="*/ 0 h 125"/>
                <a:gd name="T82" fmla="*/ 9525 w 58"/>
                <a:gd name="T83" fmla="*/ 0 h 125"/>
                <a:gd name="T84" fmla="*/ 6350 w 58"/>
                <a:gd name="T85" fmla="*/ 3175 h 125"/>
                <a:gd name="T86" fmla="*/ 3175 w 58"/>
                <a:gd name="T87" fmla="*/ 6350 h 125"/>
                <a:gd name="T88" fmla="*/ 3175 w 58"/>
                <a:gd name="T89" fmla="*/ 9525 h 125"/>
                <a:gd name="T90" fmla="*/ 0 w 58"/>
                <a:gd name="T91" fmla="*/ 12700 h 125"/>
                <a:gd name="T92" fmla="*/ 0 w 58"/>
                <a:gd name="T93" fmla="*/ 15875 h 125"/>
                <a:gd name="T94" fmla="*/ 0 w 58"/>
                <a:gd name="T95" fmla="*/ 19050 h 125"/>
                <a:gd name="T96" fmla="*/ 0 w 58"/>
                <a:gd name="T97" fmla="*/ 20638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" h="125">
                  <a:moveTo>
                    <a:pt x="0" y="13"/>
                  </a:moveTo>
                  <a:lnTo>
                    <a:pt x="2" y="27"/>
                  </a:lnTo>
                  <a:lnTo>
                    <a:pt x="6" y="40"/>
                  </a:lnTo>
                  <a:lnTo>
                    <a:pt x="10" y="54"/>
                  </a:lnTo>
                  <a:lnTo>
                    <a:pt x="13" y="67"/>
                  </a:lnTo>
                  <a:lnTo>
                    <a:pt x="17" y="81"/>
                  </a:lnTo>
                  <a:lnTo>
                    <a:pt x="23" y="92"/>
                  </a:lnTo>
                  <a:lnTo>
                    <a:pt x="29" y="106"/>
                  </a:lnTo>
                  <a:lnTo>
                    <a:pt x="35" y="117"/>
                  </a:lnTo>
                  <a:lnTo>
                    <a:pt x="36" y="119"/>
                  </a:lnTo>
                  <a:lnTo>
                    <a:pt x="38" y="121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6" y="125"/>
                  </a:lnTo>
                  <a:lnTo>
                    <a:pt x="48" y="123"/>
                  </a:lnTo>
                  <a:lnTo>
                    <a:pt x="52" y="123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56" y="117"/>
                  </a:lnTo>
                  <a:lnTo>
                    <a:pt x="58" y="115"/>
                  </a:lnTo>
                  <a:lnTo>
                    <a:pt x="58" y="113"/>
                  </a:lnTo>
                  <a:lnTo>
                    <a:pt x="58" y="111"/>
                  </a:lnTo>
                  <a:lnTo>
                    <a:pt x="58" y="108"/>
                  </a:lnTo>
                  <a:lnTo>
                    <a:pt x="56" y="106"/>
                  </a:lnTo>
                  <a:lnTo>
                    <a:pt x="50" y="94"/>
                  </a:lnTo>
                  <a:lnTo>
                    <a:pt x="44" y="83"/>
                  </a:lnTo>
                  <a:lnTo>
                    <a:pt x="40" y="71"/>
                  </a:lnTo>
                  <a:lnTo>
                    <a:pt x="36" y="60"/>
                  </a:lnTo>
                  <a:lnTo>
                    <a:pt x="33" y="46"/>
                  </a:lnTo>
                  <a:lnTo>
                    <a:pt x="29" y="35"/>
                  </a:lnTo>
                  <a:lnTo>
                    <a:pt x="25" y="21"/>
                  </a:lnTo>
                  <a:lnTo>
                    <a:pt x="23" y="10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45" name="Freeform 46"/>
            <p:cNvSpPr>
              <a:spLocks/>
            </p:cNvSpPr>
            <p:nvPr/>
          </p:nvSpPr>
          <p:spPr bwMode="auto">
            <a:xfrm>
              <a:off x="5951538" y="2282825"/>
              <a:ext cx="166688" cy="169863"/>
            </a:xfrm>
            <a:custGeom>
              <a:avLst/>
              <a:gdLst>
                <a:gd name="T0" fmla="*/ 153988 w 105"/>
                <a:gd name="T1" fmla="*/ 3175 h 107"/>
                <a:gd name="T2" fmla="*/ 149225 w 105"/>
                <a:gd name="T3" fmla="*/ 0 h 107"/>
                <a:gd name="T4" fmla="*/ 139700 w 105"/>
                <a:gd name="T5" fmla="*/ 3175 h 107"/>
                <a:gd name="T6" fmla="*/ 133350 w 105"/>
                <a:gd name="T7" fmla="*/ 4763 h 107"/>
                <a:gd name="T8" fmla="*/ 123825 w 105"/>
                <a:gd name="T9" fmla="*/ 17463 h 107"/>
                <a:gd name="T10" fmla="*/ 112713 w 105"/>
                <a:gd name="T11" fmla="*/ 33338 h 107"/>
                <a:gd name="T12" fmla="*/ 100013 w 105"/>
                <a:gd name="T13" fmla="*/ 50800 h 107"/>
                <a:gd name="T14" fmla="*/ 90488 w 105"/>
                <a:gd name="T15" fmla="*/ 69850 h 107"/>
                <a:gd name="T16" fmla="*/ 60325 w 105"/>
                <a:gd name="T17" fmla="*/ 112713 h 107"/>
                <a:gd name="T18" fmla="*/ 60325 w 105"/>
                <a:gd name="T19" fmla="*/ 112713 h 107"/>
                <a:gd name="T20" fmla="*/ 53975 w 105"/>
                <a:gd name="T21" fmla="*/ 100013 h 107"/>
                <a:gd name="T22" fmla="*/ 44450 w 105"/>
                <a:gd name="T23" fmla="*/ 84138 h 107"/>
                <a:gd name="T24" fmla="*/ 41275 w 105"/>
                <a:gd name="T25" fmla="*/ 69850 h 107"/>
                <a:gd name="T26" fmla="*/ 36513 w 105"/>
                <a:gd name="T27" fmla="*/ 53975 h 107"/>
                <a:gd name="T28" fmla="*/ 33338 w 105"/>
                <a:gd name="T29" fmla="*/ 44450 h 107"/>
                <a:gd name="T30" fmla="*/ 26988 w 105"/>
                <a:gd name="T31" fmla="*/ 41275 h 107"/>
                <a:gd name="T32" fmla="*/ 20638 w 105"/>
                <a:gd name="T33" fmla="*/ 39688 h 107"/>
                <a:gd name="T34" fmla="*/ 14288 w 105"/>
                <a:gd name="T35" fmla="*/ 41275 h 107"/>
                <a:gd name="T36" fmla="*/ 4763 w 105"/>
                <a:gd name="T37" fmla="*/ 44450 h 107"/>
                <a:gd name="T38" fmla="*/ 1588 w 105"/>
                <a:gd name="T39" fmla="*/ 50800 h 107"/>
                <a:gd name="T40" fmla="*/ 0 w 105"/>
                <a:gd name="T41" fmla="*/ 57150 h 107"/>
                <a:gd name="T42" fmla="*/ 1588 w 105"/>
                <a:gd name="T43" fmla="*/ 66675 h 107"/>
                <a:gd name="T44" fmla="*/ 7938 w 105"/>
                <a:gd name="T45" fmla="*/ 90488 h 107"/>
                <a:gd name="T46" fmla="*/ 17463 w 105"/>
                <a:gd name="T47" fmla="*/ 112713 h 107"/>
                <a:gd name="T48" fmla="*/ 30163 w 105"/>
                <a:gd name="T49" fmla="*/ 133350 h 107"/>
                <a:gd name="T50" fmla="*/ 44450 w 105"/>
                <a:gd name="T51" fmla="*/ 155575 h 107"/>
                <a:gd name="T52" fmla="*/ 38100 w 105"/>
                <a:gd name="T53" fmla="*/ 160338 h 107"/>
                <a:gd name="T54" fmla="*/ 38100 w 105"/>
                <a:gd name="T55" fmla="*/ 160338 h 107"/>
                <a:gd name="T56" fmla="*/ 38100 w 105"/>
                <a:gd name="T57" fmla="*/ 160338 h 107"/>
                <a:gd name="T58" fmla="*/ 41275 w 105"/>
                <a:gd name="T59" fmla="*/ 160338 h 107"/>
                <a:gd name="T60" fmla="*/ 41275 w 105"/>
                <a:gd name="T61" fmla="*/ 163513 h 107"/>
                <a:gd name="T62" fmla="*/ 50800 w 105"/>
                <a:gd name="T63" fmla="*/ 166688 h 107"/>
                <a:gd name="T64" fmla="*/ 57150 w 105"/>
                <a:gd name="T65" fmla="*/ 169863 h 107"/>
                <a:gd name="T66" fmla="*/ 63500 w 105"/>
                <a:gd name="T67" fmla="*/ 166688 h 107"/>
                <a:gd name="T68" fmla="*/ 90488 w 105"/>
                <a:gd name="T69" fmla="*/ 142875 h 107"/>
                <a:gd name="T70" fmla="*/ 106363 w 105"/>
                <a:gd name="T71" fmla="*/ 112713 h 107"/>
                <a:gd name="T72" fmla="*/ 123825 w 105"/>
                <a:gd name="T73" fmla="*/ 84138 h 107"/>
                <a:gd name="T74" fmla="*/ 142875 w 105"/>
                <a:gd name="T75" fmla="*/ 57150 h 107"/>
                <a:gd name="T76" fmla="*/ 160338 w 105"/>
                <a:gd name="T77" fmla="*/ 30163 h 107"/>
                <a:gd name="T78" fmla="*/ 163513 w 105"/>
                <a:gd name="T79" fmla="*/ 23813 h 107"/>
                <a:gd name="T80" fmla="*/ 166688 w 105"/>
                <a:gd name="T81" fmla="*/ 17463 h 107"/>
                <a:gd name="T82" fmla="*/ 163513 w 105"/>
                <a:gd name="T83" fmla="*/ 11113 h 107"/>
                <a:gd name="T84" fmla="*/ 157163 w 105"/>
                <a:gd name="T85" fmla="*/ 4763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5" h="107">
                  <a:moveTo>
                    <a:pt x="99" y="3"/>
                  </a:moveTo>
                  <a:lnTo>
                    <a:pt x="97" y="2"/>
                  </a:lnTo>
                  <a:lnTo>
                    <a:pt x="95" y="2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4" y="3"/>
                  </a:lnTo>
                  <a:lnTo>
                    <a:pt x="82" y="5"/>
                  </a:lnTo>
                  <a:lnTo>
                    <a:pt x="78" y="11"/>
                  </a:lnTo>
                  <a:lnTo>
                    <a:pt x="74" y="17"/>
                  </a:lnTo>
                  <a:lnTo>
                    <a:pt x="71" y="21"/>
                  </a:lnTo>
                  <a:lnTo>
                    <a:pt x="67" y="26"/>
                  </a:lnTo>
                  <a:lnTo>
                    <a:pt x="63" y="32"/>
                  </a:lnTo>
                  <a:lnTo>
                    <a:pt x="59" y="38"/>
                  </a:lnTo>
                  <a:lnTo>
                    <a:pt x="57" y="44"/>
                  </a:lnTo>
                  <a:lnTo>
                    <a:pt x="53" y="51"/>
                  </a:lnTo>
                  <a:lnTo>
                    <a:pt x="38" y="71"/>
                  </a:lnTo>
                  <a:lnTo>
                    <a:pt x="36" y="67"/>
                  </a:lnTo>
                  <a:lnTo>
                    <a:pt x="34" y="63"/>
                  </a:lnTo>
                  <a:lnTo>
                    <a:pt x="32" y="57"/>
                  </a:lnTo>
                  <a:lnTo>
                    <a:pt x="28" y="53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38"/>
                  </a:lnTo>
                  <a:lnTo>
                    <a:pt x="23" y="34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5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5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50"/>
                  </a:lnTo>
                  <a:lnTo>
                    <a:pt x="5" y="57"/>
                  </a:lnTo>
                  <a:lnTo>
                    <a:pt x="9" y="63"/>
                  </a:lnTo>
                  <a:lnTo>
                    <a:pt x="11" y="71"/>
                  </a:lnTo>
                  <a:lnTo>
                    <a:pt x="15" y="78"/>
                  </a:lnTo>
                  <a:lnTo>
                    <a:pt x="19" y="84"/>
                  </a:lnTo>
                  <a:lnTo>
                    <a:pt x="23" y="92"/>
                  </a:lnTo>
                  <a:lnTo>
                    <a:pt x="28" y="98"/>
                  </a:lnTo>
                  <a:lnTo>
                    <a:pt x="24" y="101"/>
                  </a:lnTo>
                  <a:lnTo>
                    <a:pt x="26" y="101"/>
                  </a:lnTo>
                  <a:lnTo>
                    <a:pt x="26" y="103"/>
                  </a:lnTo>
                  <a:lnTo>
                    <a:pt x="30" y="105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36" y="107"/>
                  </a:lnTo>
                  <a:lnTo>
                    <a:pt x="38" y="107"/>
                  </a:lnTo>
                  <a:lnTo>
                    <a:pt x="40" y="105"/>
                  </a:lnTo>
                  <a:lnTo>
                    <a:pt x="42" y="103"/>
                  </a:lnTo>
                  <a:lnTo>
                    <a:pt x="57" y="90"/>
                  </a:lnTo>
                  <a:lnTo>
                    <a:pt x="61" y="80"/>
                  </a:lnTo>
                  <a:lnTo>
                    <a:pt x="67" y="71"/>
                  </a:lnTo>
                  <a:lnTo>
                    <a:pt x="72" y="63"/>
                  </a:lnTo>
                  <a:lnTo>
                    <a:pt x="78" y="53"/>
                  </a:lnTo>
                  <a:lnTo>
                    <a:pt x="84" y="46"/>
                  </a:lnTo>
                  <a:lnTo>
                    <a:pt x="90" y="36"/>
                  </a:lnTo>
                  <a:lnTo>
                    <a:pt x="95" y="28"/>
                  </a:lnTo>
                  <a:lnTo>
                    <a:pt x="101" y="19"/>
                  </a:lnTo>
                  <a:lnTo>
                    <a:pt x="103" y="17"/>
                  </a:lnTo>
                  <a:lnTo>
                    <a:pt x="103" y="15"/>
                  </a:lnTo>
                  <a:lnTo>
                    <a:pt x="105" y="13"/>
                  </a:lnTo>
                  <a:lnTo>
                    <a:pt x="105" y="11"/>
                  </a:lnTo>
                  <a:lnTo>
                    <a:pt x="103" y="9"/>
                  </a:lnTo>
                  <a:lnTo>
                    <a:pt x="103" y="7"/>
                  </a:lnTo>
                  <a:lnTo>
                    <a:pt x="101" y="5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46" name="Freeform 47"/>
            <p:cNvSpPr>
              <a:spLocks/>
            </p:cNvSpPr>
            <p:nvPr/>
          </p:nvSpPr>
          <p:spPr bwMode="auto">
            <a:xfrm>
              <a:off x="6035675" y="2366963"/>
              <a:ext cx="134938" cy="155575"/>
            </a:xfrm>
            <a:custGeom>
              <a:avLst/>
              <a:gdLst>
                <a:gd name="T0" fmla="*/ 101600 w 85"/>
                <a:gd name="T1" fmla="*/ 3175 h 98"/>
                <a:gd name="T2" fmla="*/ 88900 w 85"/>
                <a:gd name="T3" fmla="*/ 19050 h 98"/>
                <a:gd name="T4" fmla="*/ 76200 w 85"/>
                <a:gd name="T5" fmla="*/ 33338 h 98"/>
                <a:gd name="T6" fmla="*/ 61913 w 85"/>
                <a:gd name="T7" fmla="*/ 49213 h 98"/>
                <a:gd name="T8" fmla="*/ 49213 w 85"/>
                <a:gd name="T9" fmla="*/ 65088 h 98"/>
                <a:gd name="T10" fmla="*/ 36513 w 85"/>
                <a:gd name="T11" fmla="*/ 79375 h 98"/>
                <a:gd name="T12" fmla="*/ 25400 w 85"/>
                <a:gd name="T13" fmla="*/ 95250 h 98"/>
                <a:gd name="T14" fmla="*/ 15875 w 85"/>
                <a:gd name="T15" fmla="*/ 109538 h 98"/>
                <a:gd name="T16" fmla="*/ 3175 w 85"/>
                <a:gd name="T17" fmla="*/ 128588 h 98"/>
                <a:gd name="T18" fmla="*/ 3175 w 85"/>
                <a:gd name="T19" fmla="*/ 131763 h 98"/>
                <a:gd name="T20" fmla="*/ 3175 w 85"/>
                <a:gd name="T21" fmla="*/ 134938 h 98"/>
                <a:gd name="T22" fmla="*/ 0 w 85"/>
                <a:gd name="T23" fmla="*/ 138113 h 98"/>
                <a:gd name="T24" fmla="*/ 3175 w 85"/>
                <a:gd name="T25" fmla="*/ 141288 h 98"/>
                <a:gd name="T26" fmla="*/ 3175 w 85"/>
                <a:gd name="T27" fmla="*/ 144463 h 98"/>
                <a:gd name="T28" fmla="*/ 6350 w 85"/>
                <a:gd name="T29" fmla="*/ 146050 h 98"/>
                <a:gd name="T30" fmla="*/ 6350 w 85"/>
                <a:gd name="T31" fmla="*/ 149225 h 98"/>
                <a:gd name="T32" fmla="*/ 12700 w 85"/>
                <a:gd name="T33" fmla="*/ 152400 h 98"/>
                <a:gd name="T34" fmla="*/ 15875 w 85"/>
                <a:gd name="T35" fmla="*/ 155575 h 98"/>
                <a:gd name="T36" fmla="*/ 19050 w 85"/>
                <a:gd name="T37" fmla="*/ 155575 h 98"/>
                <a:gd name="T38" fmla="*/ 22225 w 85"/>
                <a:gd name="T39" fmla="*/ 155575 h 98"/>
                <a:gd name="T40" fmla="*/ 25400 w 85"/>
                <a:gd name="T41" fmla="*/ 155575 h 98"/>
                <a:gd name="T42" fmla="*/ 28575 w 85"/>
                <a:gd name="T43" fmla="*/ 152400 h 98"/>
                <a:gd name="T44" fmla="*/ 30163 w 85"/>
                <a:gd name="T45" fmla="*/ 152400 h 98"/>
                <a:gd name="T46" fmla="*/ 33338 w 85"/>
                <a:gd name="T47" fmla="*/ 149225 h 98"/>
                <a:gd name="T48" fmla="*/ 36513 w 85"/>
                <a:gd name="T49" fmla="*/ 146050 h 98"/>
                <a:gd name="T50" fmla="*/ 46038 w 85"/>
                <a:gd name="T51" fmla="*/ 131763 h 98"/>
                <a:gd name="T52" fmla="*/ 58738 w 85"/>
                <a:gd name="T53" fmla="*/ 115888 h 98"/>
                <a:gd name="T54" fmla="*/ 66675 w 85"/>
                <a:gd name="T55" fmla="*/ 101600 h 98"/>
                <a:gd name="T56" fmla="*/ 79375 w 85"/>
                <a:gd name="T57" fmla="*/ 85725 h 98"/>
                <a:gd name="T58" fmla="*/ 92075 w 85"/>
                <a:gd name="T59" fmla="*/ 71438 h 98"/>
                <a:gd name="T60" fmla="*/ 104775 w 85"/>
                <a:gd name="T61" fmla="*/ 58738 h 98"/>
                <a:gd name="T62" fmla="*/ 115888 w 85"/>
                <a:gd name="T63" fmla="*/ 46038 h 98"/>
                <a:gd name="T64" fmla="*/ 131763 w 85"/>
                <a:gd name="T65" fmla="*/ 31750 h 98"/>
                <a:gd name="T66" fmla="*/ 131763 w 85"/>
                <a:gd name="T67" fmla="*/ 28575 h 98"/>
                <a:gd name="T68" fmla="*/ 134938 w 85"/>
                <a:gd name="T69" fmla="*/ 25400 h 98"/>
                <a:gd name="T70" fmla="*/ 134938 w 85"/>
                <a:gd name="T71" fmla="*/ 22225 h 98"/>
                <a:gd name="T72" fmla="*/ 134938 w 85"/>
                <a:gd name="T73" fmla="*/ 19050 h 98"/>
                <a:gd name="T74" fmla="*/ 134938 w 85"/>
                <a:gd name="T75" fmla="*/ 12700 h 98"/>
                <a:gd name="T76" fmla="*/ 134938 w 85"/>
                <a:gd name="T77" fmla="*/ 9525 h 98"/>
                <a:gd name="T78" fmla="*/ 131763 w 85"/>
                <a:gd name="T79" fmla="*/ 6350 h 98"/>
                <a:gd name="T80" fmla="*/ 128588 w 85"/>
                <a:gd name="T81" fmla="*/ 3175 h 98"/>
                <a:gd name="T82" fmla="*/ 125413 w 85"/>
                <a:gd name="T83" fmla="*/ 0 h 98"/>
                <a:gd name="T84" fmla="*/ 122238 w 85"/>
                <a:gd name="T85" fmla="*/ 0 h 98"/>
                <a:gd name="T86" fmla="*/ 119063 w 85"/>
                <a:gd name="T87" fmla="*/ 0 h 98"/>
                <a:gd name="T88" fmla="*/ 115888 w 85"/>
                <a:gd name="T89" fmla="*/ 0 h 98"/>
                <a:gd name="T90" fmla="*/ 109538 w 85"/>
                <a:gd name="T91" fmla="*/ 0 h 98"/>
                <a:gd name="T92" fmla="*/ 106363 w 85"/>
                <a:gd name="T93" fmla="*/ 0 h 98"/>
                <a:gd name="T94" fmla="*/ 104775 w 85"/>
                <a:gd name="T95" fmla="*/ 3175 h 98"/>
                <a:gd name="T96" fmla="*/ 101600 w 85"/>
                <a:gd name="T97" fmla="*/ 3175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5" h="98">
                  <a:moveTo>
                    <a:pt x="64" y="2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39" y="31"/>
                  </a:lnTo>
                  <a:lnTo>
                    <a:pt x="31" y="41"/>
                  </a:lnTo>
                  <a:lnTo>
                    <a:pt x="23" y="50"/>
                  </a:lnTo>
                  <a:lnTo>
                    <a:pt x="16" y="60"/>
                  </a:lnTo>
                  <a:lnTo>
                    <a:pt x="10" y="69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4" y="92"/>
                  </a:lnTo>
                  <a:lnTo>
                    <a:pt x="4" y="94"/>
                  </a:lnTo>
                  <a:lnTo>
                    <a:pt x="8" y="96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6" y="98"/>
                  </a:lnTo>
                  <a:lnTo>
                    <a:pt x="18" y="96"/>
                  </a:lnTo>
                  <a:lnTo>
                    <a:pt x="19" y="96"/>
                  </a:lnTo>
                  <a:lnTo>
                    <a:pt x="21" y="94"/>
                  </a:lnTo>
                  <a:lnTo>
                    <a:pt x="23" y="92"/>
                  </a:lnTo>
                  <a:lnTo>
                    <a:pt x="29" y="83"/>
                  </a:lnTo>
                  <a:lnTo>
                    <a:pt x="37" y="73"/>
                  </a:lnTo>
                  <a:lnTo>
                    <a:pt x="42" y="64"/>
                  </a:lnTo>
                  <a:lnTo>
                    <a:pt x="50" y="54"/>
                  </a:lnTo>
                  <a:lnTo>
                    <a:pt x="58" y="45"/>
                  </a:lnTo>
                  <a:lnTo>
                    <a:pt x="66" y="37"/>
                  </a:lnTo>
                  <a:lnTo>
                    <a:pt x="73" y="29"/>
                  </a:lnTo>
                  <a:lnTo>
                    <a:pt x="83" y="20"/>
                  </a:lnTo>
                  <a:lnTo>
                    <a:pt x="83" y="18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5" y="8"/>
                  </a:lnTo>
                  <a:lnTo>
                    <a:pt x="85" y="6"/>
                  </a:lnTo>
                  <a:lnTo>
                    <a:pt x="83" y="4"/>
                  </a:lnTo>
                  <a:lnTo>
                    <a:pt x="81" y="2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47" name="Freeform 48"/>
            <p:cNvSpPr>
              <a:spLocks/>
            </p:cNvSpPr>
            <p:nvPr/>
          </p:nvSpPr>
          <p:spPr bwMode="auto">
            <a:xfrm>
              <a:off x="5819775" y="2482850"/>
              <a:ext cx="338138" cy="76200"/>
            </a:xfrm>
            <a:custGeom>
              <a:avLst/>
              <a:gdLst>
                <a:gd name="T0" fmla="*/ 19050 w 213"/>
                <a:gd name="T1" fmla="*/ 36513 h 48"/>
                <a:gd name="T2" fmla="*/ 55563 w 213"/>
                <a:gd name="T3" fmla="*/ 39688 h 48"/>
                <a:gd name="T4" fmla="*/ 92075 w 213"/>
                <a:gd name="T5" fmla="*/ 42863 h 48"/>
                <a:gd name="T6" fmla="*/ 131763 w 213"/>
                <a:gd name="T7" fmla="*/ 46038 h 48"/>
                <a:gd name="T8" fmla="*/ 168275 w 213"/>
                <a:gd name="T9" fmla="*/ 49213 h 48"/>
                <a:gd name="T10" fmla="*/ 204788 w 213"/>
                <a:gd name="T11" fmla="*/ 52388 h 48"/>
                <a:gd name="T12" fmla="*/ 241300 w 213"/>
                <a:gd name="T13" fmla="*/ 58738 h 48"/>
                <a:gd name="T14" fmla="*/ 277813 w 213"/>
                <a:gd name="T15" fmla="*/ 65088 h 48"/>
                <a:gd name="T16" fmla="*/ 311150 w 213"/>
                <a:gd name="T17" fmla="*/ 73025 h 48"/>
                <a:gd name="T18" fmla="*/ 317500 w 213"/>
                <a:gd name="T19" fmla="*/ 76200 h 48"/>
                <a:gd name="T20" fmla="*/ 320675 w 213"/>
                <a:gd name="T21" fmla="*/ 76200 h 48"/>
                <a:gd name="T22" fmla="*/ 322263 w 213"/>
                <a:gd name="T23" fmla="*/ 76200 h 48"/>
                <a:gd name="T24" fmla="*/ 325438 w 213"/>
                <a:gd name="T25" fmla="*/ 73025 h 48"/>
                <a:gd name="T26" fmla="*/ 328613 w 213"/>
                <a:gd name="T27" fmla="*/ 73025 h 48"/>
                <a:gd name="T28" fmla="*/ 331788 w 213"/>
                <a:gd name="T29" fmla="*/ 69850 h 48"/>
                <a:gd name="T30" fmla="*/ 334963 w 213"/>
                <a:gd name="T31" fmla="*/ 68263 h 48"/>
                <a:gd name="T32" fmla="*/ 334963 w 213"/>
                <a:gd name="T33" fmla="*/ 65088 h 48"/>
                <a:gd name="T34" fmla="*/ 338138 w 213"/>
                <a:gd name="T35" fmla="*/ 61913 h 48"/>
                <a:gd name="T36" fmla="*/ 338138 w 213"/>
                <a:gd name="T37" fmla="*/ 55563 h 48"/>
                <a:gd name="T38" fmla="*/ 338138 w 213"/>
                <a:gd name="T39" fmla="*/ 52388 h 48"/>
                <a:gd name="T40" fmla="*/ 334963 w 213"/>
                <a:gd name="T41" fmla="*/ 49213 h 48"/>
                <a:gd name="T42" fmla="*/ 334963 w 213"/>
                <a:gd name="T43" fmla="*/ 46038 h 48"/>
                <a:gd name="T44" fmla="*/ 331788 w 213"/>
                <a:gd name="T45" fmla="*/ 42863 h 48"/>
                <a:gd name="T46" fmla="*/ 328613 w 213"/>
                <a:gd name="T47" fmla="*/ 39688 h 48"/>
                <a:gd name="T48" fmla="*/ 325438 w 213"/>
                <a:gd name="T49" fmla="*/ 39688 h 48"/>
                <a:gd name="T50" fmla="*/ 288925 w 213"/>
                <a:gd name="T51" fmla="*/ 28575 h 48"/>
                <a:gd name="T52" fmla="*/ 249238 w 213"/>
                <a:gd name="T53" fmla="*/ 22225 h 48"/>
                <a:gd name="T54" fmla="*/ 212725 w 213"/>
                <a:gd name="T55" fmla="*/ 15875 h 48"/>
                <a:gd name="T56" fmla="*/ 173038 w 213"/>
                <a:gd name="T57" fmla="*/ 9525 h 48"/>
                <a:gd name="T58" fmla="*/ 133350 w 213"/>
                <a:gd name="T59" fmla="*/ 6350 h 48"/>
                <a:gd name="T60" fmla="*/ 96838 w 213"/>
                <a:gd name="T61" fmla="*/ 3175 h 48"/>
                <a:gd name="T62" fmla="*/ 57150 w 213"/>
                <a:gd name="T63" fmla="*/ 3175 h 48"/>
                <a:gd name="T64" fmla="*/ 19050 w 213"/>
                <a:gd name="T65" fmla="*/ 0 h 48"/>
                <a:gd name="T66" fmla="*/ 15875 w 213"/>
                <a:gd name="T67" fmla="*/ 0 h 48"/>
                <a:gd name="T68" fmla="*/ 12700 w 213"/>
                <a:gd name="T69" fmla="*/ 0 h 48"/>
                <a:gd name="T70" fmla="*/ 9525 w 213"/>
                <a:gd name="T71" fmla="*/ 3175 h 48"/>
                <a:gd name="T72" fmla="*/ 6350 w 213"/>
                <a:gd name="T73" fmla="*/ 6350 h 48"/>
                <a:gd name="T74" fmla="*/ 3175 w 213"/>
                <a:gd name="T75" fmla="*/ 9525 h 48"/>
                <a:gd name="T76" fmla="*/ 0 w 213"/>
                <a:gd name="T77" fmla="*/ 12700 h 48"/>
                <a:gd name="T78" fmla="*/ 0 w 213"/>
                <a:gd name="T79" fmla="*/ 15875 h 48"/>
                <a:gd name="T80" fmla="*/ 0 w 213"/>
                <a:gd name="T81" fmla="*/ 19050 h 48"/>
                <a:gd name="T82" fmla="*/ 0 w 213"/>
                <a:gd name="T83" fmla="*/ 22225 h 48"/>
                <a:gd name="T84" fmla="*/ 0 w 213"/>
                <a:gd name="T85" fmla="*/ 28575 h 48"/>
                <a:gd name="T86" fmla="*/ 3175 w 213"/>
                <a:gd name="T87" fmla="*/ 30163 h 48"/>
                <a:gd name="T88" fmla="*/ 6350 w 213"/>
                <a:gd name="T89" fmla="*/ 33338 h 48"/>
                <a:gd name="T90" fmla="*/ 9525 w 213"/>
                <a:gd name="T91" fmla="*/ 33338 h 48"/>
                <a:gd name="T92" fmla="*/ 12700 w 213"/>
                <a:gd name="T93" fmla="*/ 36513 h 48"/>
                <a:gd name="T94" fmla="*/ 15875 w 213"/>
                <a:gd name="T95" fmla="*/ 36513 h 48"/>
                <a:gd name="T96" fmla="*/ 19050 w 213"/>
                <a:gd name="T97" fmla="*/ 36513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3" h="48">
                  <a:moveTo>
                    <a:pt x="12" y="23"/>
                  </a:moveTo>
                  <a:lnTo>
                    <a:pt x="35" y="25"/>
                  </a:lnTo>
                  <a:lnTo>
                    <a:pt x="58" y="27"/>
                  </a:lnTo>
                  <a:lnTo>
                    <a:pt x="83" y="29"/>
                  </a:lnTo>
                  <a:lnTo>
                    <a:pt x="106" y="31"/>
                  </a:lnTo>
                  <a:lnTo>
                    <a:pt x="129" y="33"/>
                  </a:lnTo>
                  <a:lnTo>
                    <a:pt x="152" y="37"/>
                  </a:lnTo>
                  <a:lnTo>
                    <a:pt x="175" y="41"/>
                  </a:lnTo>
                  <a:lnTo>
                    <a:pt x="196" y="46"/>
                  </a:lnTo>
                  <a:lnTo>
                    <a:pt x="200" y="48"/>
                  </a:lnTo>
                  <a:lnTo>
                    <a:pt x="202" y="48"/>
                  </a:lnTo>
                  <a:lnTo>
                    <a:pt x="203" y="48"/>
                  </a:lnTo>
                  <a:lnTo>
                    <a:pt x="205" y="46"/>
                  </a:lnTo>
                  <a:lnTo>
                    <a:pt x="207" y="46"/>
                  </a:lnTo>
                  <a:lnTo>
                    <a:pt x="209" y="44"/>
                  </a:lnTo>
                  <a:lnTo>
                    <a:pt x="211" y="43"/>
                  </a:lnTo>
                  <a:lnTo>
                    <a:pt x="211" y="41"/>
                  </a:lnTo>
                  <a:lnTo>
                    <a:pt x="213" y="39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209" y="27"/>
                  </a:lnTo>
                  <a:lnTo>
                    <a:pt x="207" y="25"/>
                  </a:lnTo>
                  <a:lnTo>
                    <a:pt x="205" y="25"/>
                  </a:lnTo>
                  <a:lnTo>
                    <a:pt x="182" y="18"/>
                  </a:lnTo>
                  <a:lnTo>
                    <a:pt x="157" y="14"/>
                  </a:lnTo>
                  <a:lnTo>
                    <a:pt x="134" y="10"/>
                  </a:lnTo>
                  <a:lnTo>
                    <a:pt x="109" y="6"/>
                  </a:lnTo>
                  <a:lnTo>
                    <a:pt x="84" y="4"/>
                  </a:lnTo>
                  <a:lnTo>
                    <a:pt x="61" y="2"/>
                  </a:lnTo>
                  <a:lnTo>
                    <a:pt x="36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48" name="Freeform 49"/>
            <p:cNvSpPr>
              <a:spLocks/>
            </p:cNvSpPr>
            <p:nvPr/>
          </p:nvSpPr>
          <p:spPr bwMode="auto">
            <a:xfrm>
              <a:off x="5613400" y="2190750"/>
              <a:ext cx="325438" cy="738188"/>
            </a:xfrm>
            <a:custGeom>
              <a:avLst/>
              <a:gdLst>
                <a:gd name="T0" fmla="*/ 309563 w 205"/>
                <a:gd name="T1" fmla="*/ 573088 h 465"/>
                <a:gd name="T2" fmla="*/ 292100 w 205"/>
                <a:gd name="T3" fmla="*/ 533400 h 465"/>
                <a:gd name="T4" fmla="*/ 276225 w 205"/>
                <a:gd name="T5" fmla="*/ 490538 h 465"/>
                <a:gd name="T6" fmla="*/ 261938 w 205"/>
                <a:gd name="T7" fmla="*/ 447675 h 465"/>
                <a:gd name="T8" fmla="*/ 252413 w 205"/>
                <a:gd name="T9" fmla="*/ 423863 h 465"/>
                <a:gd name="T10" fmla="*/ 249238 w 205"/>
                <a:gd name="T11" fmla="*/ 417513 h 465"/>
                <a:gd name="T12" fmla="*/ 239713 w 205"/>
                <a:gd name="T13" fmla="*/ 414338 h 465"/>
                <a:gd name="T14" fmla="*/ 233363 w 205"/>
                <a:gd name="T15" fmla="*/ 414338 h 465"/>
                <a:gd name="T16" fmla="*/ 227013 w 205"/>
                <a:gd name="T17" fmla="*/ 417513 h 465"/>
                <a:gd name="T18" fmla="*/ 222250 w 205"/>
                <a:gd name="T19" fmla="*/ 420688 h 465"/>
                <a:gd name="T20" fmla="*/ 219075 w 205"/>
                <a:gd name="T21" fmla="*/ 427038 h 465"/>
                <a:gd name="T22" fmla="*/ 215900 w 205"/>
                <a:gd name="T23" fmla="*/ 436563 h 465"/>
                <a:gd name="T24" fmla="*/ 225425 w 205"/>
                <a:gd name="T25" fmla="*/ 457200 h 465"/>
                <a:gd name="T26" fmla="*/ 236538 w 205"/>
                <a:gd name="T27" fmla="*/ 490538 h 465"/>
                <a:gd name="T28" fmla="*/ 249238 w 205"/>
                <a:gd name="T29" fmla="*/ 527050 h 465"/>
                <a:gd name="T30" fmla="*/ 263525 w 205"/>
                <a:gd name="T31" fmla="*/ 560388 h 465"/>
                <a:gd name="T32" fmla="*/ 282575 w 205"/>
                <a:gd name="T33" fmla="*/ 619125 h 465"/>
                <a:gd name="T34" fmla="*/ 249238 w 205"/>
                <a:gd name="T35" fmla="*/ 630238 h 465"/>
                <a:gd name="T36" fmla="*/ 203200 w 205"/>
                <a:gd name="T37" fmla="*/ 646113 h 465"/>
                <a:gd name="T38" fmla="*/ 153988 w 205"/>
                <a:gd name="T39" fmla="*/ 661988 h 465"/>
                <a:gd name="T40" fmla="*/ 109538 w 205"/>
                <a:gd name="T41" fmla="*/ 676275 h 465"/>
                <a:gd name="T42" fmla="*/ 38100 w 205"/>
                <a:gd name="T43" fmla="*/ 698500 h 465"/>
                <a:gd name="T44" fmla="*/ 36513 w 205"/>
                <a:gd name="T45" fmla="*/ 673100 h 465"/>
                <a:gd name="T46" fmla="*/ 38100 w 205"/>
                <a:gd name="T47" fmla="*/ 503238 h 465"/>
                <a:gd name="T48" fmla="*/ 53975 w 205"/>
                <a:gd name="T49" fmla="*/ 328613 h 465"/>
                <a:gd name="T50" fmla="*/ 73025 w 205"/>
                <a:gd name="T51" fmla="*/ 247650 h 465"/>
                <a:gd name="T52" fmla="*/ 103188 w 205"/>
                <a:gd name="T53" fmla="*/ 168275 h 465"/>
                <a:gd name="T54" fmla="*/ 146050 w 205"/>
                <a:gd name="T55" fmla="*/ 96838 h 465"/>
                <a:gd name="T56" fmla="*/ 206375 w 205"/>
                <a:gd name="T57" fmla="*/ 33338 h 465"/>
                <a:gd name="T58" fmla="*/ 212725 w 205"/>
                <a:gd name="T59" fmla="*/ 26988 h 465"/>
                <a:gd name="T60" fmla="*/ 215900 w 205"/>
                <a:gd name="T61" fmla="*/ 20638 h 465"/>
                <a:gd name="T62" fmla="*/ 212725 w 205"/>
                <a:gd name="T63" fmla="*/ 15875 h 465"/>
                <a:gd name="T64" fmla="*/ 209550 w 205"/>
                <a:gd name="T65" fmla="*/ 6350 h 465"/>
                <a:gd name="T66" fmla="*/ 203200 w 205"/>
                <a:gd name="T67" fmla="*/ 3175 h 465"/>
                <a:gd name="T68" fmla="*/ 196850 w 205"/>
                <a:gd name="T69" fmla="*/ 0 h 465"/>
                <a:gd name="T70" fmla="*/ 190500 w 205"/>
                <a:gd name="T71" fmla="*/ 0 h 465"/>
                <a:gd name="T72" fmla="*/ 182563 w 205"/>
                <a:gd name="T73" fmla="*/ 3175 h 465"/>
                <a:gd name="T74" fmla="*/ 117475 w 205"/>
                <a:gd name="T75" fmla="*/ 69850 h 465"/>
                <a:gd name="T76" fmla="*/ 73025 w 205"/>
                <a:gd name="T77" fmla="*/ 142875 h 465"/>
                <a:gd name="T78" fmla="*/ 38100 w 205"/>
                <a:gd name="T79" fmla="*/ 225425 h 465"/>
                <a:gd name="T80" fmla="*/ 20638 w 205"/>
                <a:gd name="T81" fmla="*/ 314325 h 465"/>
                <a:gd name="T82" fmla="*/ 7938 w 205"/>
                <a:gd name="T83" fmla="*/ 401638 h 465"/>
                <a:gd name="T84" fmla="*/ 1588 w 205"/>
                <a:gd name="T85" fmla="*/ 493713 h 465"/>
                <a:gd name="T86" fmla="*/ 0 w 205"/>
                <a:gd name="T87" fmla="*/ 673100 h 465"/>
                <a:gd name="T88" fmla="*/ 0 w 205"/>
                <a:gd name="T89" fmla="*/ 709613 h 465"/>
                <a:gd name="T90" fmla="*/ 0 w 205"/>
                <a:gd name="T91" fmla="*/ 715963 h 465"/>
                <a:gd name="T92" fmla="*/ 1588 w 205"/>
                <a:gd name="T93" fmla="*/ 719138 h 465"/>
                <a:gd name="T94" fmla="*/ 4763 w 205"/>
                <a:gd name="T95" fmla="*/ 722313 h 465"/>
                <a:gd name="T96" fmla="*/ 23813 w 205"/>
                <a:gd name="T97" fmla="*/ 735013 h 465"/>
                <a:gd name="T98" fmla="*/ 26988 w 205"/>
                <a:gd name="T99" fmla="*/ 735013 h 465"/>
                <a:gd name="T100" fmla="*/ 30163 w 205"/>
                <a:gd name="T101" fmla="*/ 735013 h 465"/>
                <a:gd name="T102" fmla="*/ 30163 w 205"/>
                <a:gd name="T103" fmla="*/ 738188 h 465"/>
                <a:gd name="T104" fmla="*/ 33338 w 205"/>
                <a:gd name="T105" fmla="*/ 738188 h 465"/>
                <a:gd name="T106" fmla="*/ 84138 w 205"/>
                <a:gd name="T107" fmla="*/ 725488 h 465"/>
                <a:gd name="T108" fmla="*/ 146050 w 205"/>
                <a:gd name="T109" fmla="*/ 706438 h 465"/>
                <a:gd name="T110" fmla="*/ 206375 w 205"/>
                <a:gd name="T111" fmla="*/ 685800 h 465"/>
                <a:gd name="T112" fmla="*/ 263525 w 205"/>
                <a:gd name="T113" fmla="*/ 663575 h 465"/>
                <a:gd name="T114" fmla="*/ 309563 w 205"/>
                <a:gd name="T115" fmla="*/ 649288 h 465"/>
                <a:gd name="T116" fmla="*/ 315913 w 205"/>
                <a:gd name="T117" fmla="*/ 646113 h 465"/>
                <a:gd name="T118" fmla="*/ 322263 w 205"/>
                <a:gd name="T119" fmla="*/ 639763 h 465"/>
                <a:gd name="T120" fmla="*/ 325438 w 205"/>
                <a:gd name="T121" fmla="*/ 633413 h 465"/>
                <a:gd name="T122" fmla="*/ 325438 w 205"/>
                <a:gd name="T123" fmla="*/ 625475 h 4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5" h="465">
                  <a:moveTo>
                    <a:pt x="199" y="374"/>
                  </a:moveTo>
                  <a:lnTo>
                    <a:pt x="195" y="361"/>
                  </a:lnTo>
                  <a:lnTo>
                    <a:pt x="190" y="349"/>
                  </a:lnTo>
                  <a:lnTo>
                    <a:pt x="184" y="336"/>
                  </a:lnTo>
                  <a:lnTo>
                    <a:pt x="180" y="323"/>
                  </a:lnTo>
                  <a:lnTo>
                    <a:pt x="174" y="309"/>
                  </a:lnTo>
                  <a:lnTo>
                    <a:pt x="168" y="296"/>
                  </a:lnTo>
                  <a:lnTo>
                    <a:pt x="165" y="282"/>
                  </a:lnTo>
                  <a:lnTo>
                    <a:pt x="161" y="269"/>
                  </a:lnTo>
                  <a:lnTo>
                    <a:pt x="159" y="267"/>
                  </a:lnTo>
                  <a:lnTo>
                    <a:pt x="157" y="265"/>
                  </a:lnTo>
                  <a:lnTo>
                    <a:pt x="157" y="263"/>
                  </a:lnTo>
                  <a:lnTo>
                    <a:pt x="153" y="261"/>
                  </a:lnTo>
                  <a:lnTo>
                    <a:pt x="151" y="261"/>
                  </a:lnTo>
                  <a:lnTo>
                    <a:pt x="149" y="261"/>
                  </a:lnTo>
                  <a:lnTo>
                    <a:pt x="147" y="261"/>
                  </a:lnTo>
                  <a:lnTo>
                    <a:pt x="145" y="261"/>
                  </a:lnTo>
                  <a:lnTo>
                    <a:pt x="143" y="263"/>
                  </a:lnTo>
                  <a:lnTo>
                    <a:pt x="142" y="263"/>
                  </a:lnTo>
                  <a:lnTo>
                    <a:pt x="140" y="265"/>
                  </a:lnTo>
                  <a:lnTo>
                    <a:pt x="138" y="267"/>
                  </a:lnTo>
                  <a:lnTo>
                    <a:pt x="138" y="269"/>
                  </a:lnTo>
                  <a:lnTo>
                    <a:pt x="136" y="273"/>
                  </a:lnTo>
                  <a:lnTo>
                    <a:pt x="136" y="275"/>
                  </a:lnTo>
                  <a:lnTo>
                    <a:pt x="138" y="276"/>
                  </a:lnTo>
                  <a:lnTo>
                    <a:pt x="142" y="288"/>
                  </a:lnTo>
                  <a:lnTo>
                    <a:pt x="145" y="299"/>
                  </a:lnTo>
                  <a:lnTo>
                    <a:pt x="149" y="309"/>
                  </a:lnTo>
                  <a:lnTo>
                    <a:pt x="153" y="321"/>
                  </a:lnTo>
                  <a:lnTo>
                    <a:pt x="157" y="332"/>
                  </a:lnTo>
                  <a:lnTo>
                    <a:pt x="161" y="344"/>
                  </a:lnTo>
                  <a:lnTo>
                    <a:pt x="166" y="353"/>
                  </a:lnTo>
                  <a:lnTo>
                    <a:pt x="170" y="365"/>
                  </a:lnTo>
                  <a:lnTo>
                    <a:pt x="178" y="390"/>
                  </a:lnTo>
                  <a:lnTo>
                    <a:pt x="170" y="392"/>
                  </a:lnTo>
                  <a:lnTo>
                    <a:pt x="157" y="397"/>
                  </a:lnTo>
                  <a:lnTo>
                    <a:pt x="142" y="403"/>
                  </a:lnTo>
                  <a:lnTo>
                    <a:pt x="128" y="407"/>
                  </a:lnTo>
                  <a:lnTo>
                    <a:pt x="113" y="413"/>
                  </a:lnTo>
                  <a:lnTo>
                    <a:pt x="97" y="417"/>
                  </a:lnTo>
                  <a:lnTo>
                    <a:pt x="84" y="422"/>
                  </a:lnTo>
                  <a:lnTo>
                    <a:pt x="69" y="426"/>
                  </a:lnTo>
                  <a:lnTo>
                    <a:pt x="55" y="432"/>
                  </a:lnTo>
                  <a:lnTo>
                    <a:pt x="24" y="440"/>
                  </a:lnTo>
                  <a:lnTo>
                    <a:pt x="23" y="440"/>
                  </a:lnTo>
                  <a:lnTo>
                    <a:pt x="23" y="424"/>
                  </a:lnTo>
                  <a:lnTo>
                    <a:pt x="24" y="370"/>
                  </a:lnTo>
                  <a:lnTo>
                    <a:pt x="24" y="317"/>
                  </a:lnTo>
                  <a:lnTo>
                    <a:pt x="28" y="261"/>
                  </a:lnTo>
                  <a:lnTo>
                    <a:pt x="34" y="207"/>
                  </a:lnTo>
                  <a:lnTo>
                    <a:pt x="40" y="180"/>
                  </a:lnTo>
                  <a:lnTo>
                    <a:pt x="46" y="156"/>
                  </a:lnTo>
                  <a:lnTo>
                    <a:pt x="55" y="131"/>
                  </a:lnTo>
                  <a:lnTo>
                    <a:pt x="65" y="106"/>
                  </a:lnTo>
                  <a:lnTo>
                    <a:pt x="78" y="83"/>
                  </a:lnTo>
                  <a:lnTo>
                    <a:pt x="92" y="61"/>
                  </a:lnTo>
                  <a:lnTo>
                    <a:pt x="111" y="40"/>
                  </a:lnTo>
                  <a:lnTo>
                    <a:pt x="130" y="21"/>
                  </a:lnTo>
                  <a:lnTo>
                    <a:pt x="132" y="19"/>
                  </a:lnTo>
                  <a:lnTo>
                    <a:pt x="134" y="17"/>
                  </a:lnTo>
                  <a:lnTo>
                    <a:pt x="134" y="15"/>
                  </a:lnTo>
                  <a:lnTo>
                    <a:pt x="136" y="13"/>
                  </a:lnTo>
                  <a:lnTo>
                    <a:pt x="136" y="12"/>
                  </a:lnTo>
                  <a:lnTo>
                    <a:pt x="134" y="10"/>
                  </a:lnTo>
                  <a:lnTo>
                    <a:pt x="134" y="8"/>
                  </a:lnTo>
                  <a:lnTo>
                    <a:pt x="132" y="4"/>
                  </a:lnTo>
                  <a:lnTo>
                    <a:pt x="130" y="4"/>
                  </a:lnTo>
                  <a:lnTo>
                    <a:pt x="128" y="2"/>
                  </a:lnTo>
                  <a:lnTo>
                    <a:pt x="126" y="0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2"/>
                  </a:lnTo>
                  <a:lnTo>
                    <a:pt x="115" y="2"/>
                  </a:lnTo>
                  <a:lnTo>
                    <a:pt x="94" y="23"/>
                  </a:lnTo>
                  <a:lnTo>
                    <a:pt x="74" y="44"/>
                  </a:lnTo>
                  <a:lnTo>
                    <a:pt x="59" y="67"/>
                  </a:lnTo>
                  <a:lnTo>
                    <a:pt x="46" y="90"/>
                  </a:lnTo>
                  <a:lnTo>
                    <a:pt x="34" y="115"/>
                  </a:lnTo>
                  <a:lnTo>
                    <a:pt x="24" y="142"/>
                  </a:lnTo>
                  <a:lnTo>
                    <a:pt x="19" y="169"/>
                  </a:lnTo>
                  <a:lnTo>
                    <a:pt x="13" y="198"/>
                  </a:lnTo>
                  <a:lnTo>
                    <a:pt x="7" y="225"/>
                  </a:lnTo>
                  <a:lnTo>
                    <a:pt x="5" y="253"/>
                  </a:lnTo>
                  <a:lnTo>
                    <a:pt x="3" y="282"/>
                  </a:lnTo>
                  <a:lnTo>
                    <a:pt x="1" y="311"/>
                  </a:lnTo>
                  <a:lnTo>
                    <a:pt x="0" y="369"/>
                  </a:lnTo>
                  <a:lnTo>
                    <a:pt x="0" y="424"/>
                  </a:lnTo>
                  <a:lnTo>
                    <a:pt x="0" y="445"/>
                  </a:lnTo>
                  <a:lnTo>
                    <a:pt x="0" y="447"/>
                  </a:lnTo>
                  <a:lnTo>
                    <a:pt x="0" y="449"/>
                  </a:lnTo>
                  <a:lnTo>
                    <a:pt x="0" y="451"/>
                  </a:lnTo>
                  <a:lnTo>
                    <a:pt x="1" y="451"/>
                  </a:lnTo>
                  <a:lnTo>
                    <a:pt x="1" y="453"/>
                  </a:lnTo>
                  <a:lnTo>
                    <a:pt x="3" y="455"/>
                  </a:lnTo>
                  <a:lnTo>
                    <a:pt x="5" y="457"/>
                  </a:lnTo>
                  <a:lnTo>
                    <a:pt x="15" y="463"/>
                  </a:lnTo>
                  <a:lnTo>
                    <a:pt x="17" y="463"/>
                  </a:lnTo>
                  <a:lnTo>
                    <a:pt x="19" y="463"/>
                  </a:lnTo>
                  <a:lnTo>
                    <a:pt x="19" y="465"/>
                  </a:lnTo>
                  <a:lnTo>
                    <a:pt x="21" y="465"/>
                  </a:lnTo>
                  <a:lnTo>
                    <a:pt x="32" y="463"/>
                  </a:lnTo>
                  <a:lnTo>
                    <a:pt x="53" y="457"/>
                  </a:lnTo>
                  <a:lnTo>
                    <a:pt x="72" y="451"/>
                  </a:lnTo>
                  <a:lnTo>
                    <a:pt x="92" y="445"/>
                  </a:lnTo>
                  <a:lnTo>
                    <a:pt x="111" y="438"/>
                  </a:lnTo>
                  <a:lnTo>
                    <a:pt x="130" y="432"/>
                  </a:lnTo>
                  <a:lnTo>
                    <a:pt x="149" y="424"/>
                  </a:lnTo>
                  <a:lnTo>
                    <a:pt x="166" y="418"/>
                  </a:lnTo>
                  <a:lnTo>
                    <a:pt x="186" y="411"/>
                  </a:lnTo>
                  <a:lnTo>
                    <a:pt x="195" y="409"/>
                  </a:lnTo>
                  <a:lnTo>
                    <a:pt x="197" y="407"/>
                  </a:lnTo>
                  <a:lnTo>
                    <a:pt x="199" y="407"/>
                  </a:lnTo>
                  <a:lnTo>
                    <a:pt x="201" y="405"/>
                  </a:lnTo>
                  <a:lnTo>
                    <a:pt x="203" y="403"/>
                  </a:lnTo>
                  <a:lnTo>
                    <a:pt x="203" y="401"/>
                  </a:lnTo>
                  <a:lnTo>
                    <a:pt x="205" y="399"/>
                  </a:lnTo>
                  <a:lnTo>
                    <a:pt x="205" y="397"/>
                  </a:lnTo>
                  <a:lnTo>
                    <a:pt x="205" y="394"/>
                  </a:lnTo>
                  <a:lnTo>
                    <a:pt x="199" y="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49" name="Freeform 50"/>
            <p:cNvSpPr>
              <a:spLocks/>
            </p:cNvSpPr>
            <p:nvPr/>
          </p:nvSpPr>
          <p:spPr bwMode="auto">
            <a:xfrm>
              <a:off x="6032500" y="2362200"/>
              <a:ext cx="317500" cy="527050"/>
            </a:xfrm>
            <a:custGeom>
              <a:avLst/>
              <a:gdLst>
                <a:gd name="T0" fmla="*/ 265113 w 200"/>
                <a:gd name="T1" fmla="*/ 11113 h 332"/>
                <a:gd name="T2" fmla="*/ 258763 w 200"/>
                <a:gd name="T3" fmla="*/ 4763 h 332"/>
                <a:gd name="T4" fmla="*/ 254000 w 200"/>
                <a:gd name="T5" fmla="*/ 0 h 332"/>
                <a:gd name="T6" fmla="*/ 247650 w 200"/>
                <a:gd name="T7" fmla="*/ 0 h 332"/>
                <a:gd name="T8" fmla="*/ 241300 w 200"/>
                <a:gd name="T9" fmla="*/ 0 h 332"/>
                <a:gd name="T10" fmla="*/ 231775 w 200"/>
                <a:gd name="T11" fmla="*/ 1588 h 332"/>
                <a:gd name="T12" fmla="*/ 228600 w 200"/>
                <a:gd name="T13" fmla="*/ 7938 h 332"/>
                <a:gd name="T14" fmla="*/ 228600 w 200"/>
                <a:gd name="T15" fmla="*/ 17463 h 332"/>
                <a:gd name="T16" fmla="*/ 238125 w 200"/>
                <a:gd name="T17" fmla="*/ 73025 h 332"/>
                <a:gd name="T18" fmla="*/ 258763 w 200"/>
                <a:gd name="T19" fmla="*/ 179388 h 332"/>
                <a:gd name="T20" fmla="*/ 271463 w 200"/>
                <a:gd name="T21" fmla="*/ 285750 h 332"/>
                <a:gd name="T22" fmla="*/ 277813 w 200"/>
                <a:gd name="T23" fmla="*/ 392113 h 332"/>
                <a:gd name="T24" fmla="*/ 271463 w 200"/>
                <a:gd name="T25" fmla="*/ 484188 h 332"/>
                <a:gd name="T26" fmla="*/ 258763 w 200"/>
                <a:gd name="T27" fmla="*/ 481013 h 332"/>
                <a:gd name="T28" fmla="*/ 211138 w 200"/>
                <a:gd name="T29" fmla="*/ 461963 h 332"/>
                <a:gd name="T30" fmla="*/ 161925 w 200"/>
                <a:gd name="T31" fmla="*/ 441325 h 332"/>
                <a:gd name="T32" fmla="*/ 112713 w 200"/>
                <a:gd name="T33" fmla="*/ 425450 h 332"/>
                <a:gd name="T34" fmla="*/ 61913 w 200"/>
                <a:gd name="T35" fmla="*/ 414338 h 332"/>
                <a:gd name="T36" fmla="*/ 39688 w 200"/>
                <a:gd name="T37" fmla="*/ 411163 h 332"/>
                <a:gd name="T38" fmla="*/ 49213 w 200"/>
                <a:gd name="T39" fmla="*/ 371475 h 332"/>
                <a:gd name="T40" fmla="*/ 55563 w 200"/>
                <a:gd name="T41" fmla="*/ 341313 h 332"/>
                <a:gd name="T42" fmla="*/ 61913 w 200"/>
                <a:gd name="T43" fmla="*/ 309563 h 332"/>
                <a:gd name="T44" fmla="*/ 65088 w 200"/>
                <a:gd name="T45" fmla="*/ 279400 h 332"/>
                <a:gd name="T46" fmla="*/ 69850 w 200"/>
                <a:gd name="T47" fmla="*/ 261938 h 332"/>
                <a:gd name="T48" fmla="*/ 68263 w 200"/>
                <a:gd name="T49" fmla="*/ 255588 h 332"/>
                <a:gd name="T50" fmla="*/ 65088 w 200"/>
                <a:gd name="T51" fmla="*/ 249238 h 332"/>
                <a:gd name="T52" fmla="*/ 58738 w 200"/>
                <a:gd name="T53" fmla="*/ 242888 h 332"/>
                <a:gd name="T54" fmla="*/ 52388 w 200"/>
                <a:gd name="T55" fmla="*/ 242888 h 332"/>
                <a:gd name="T56" fmla="*/ 42863 w 200"/>
                <a:gd name="T57" fmla="*/ 242888 h 332"/>
                <a:gd name="T58" fmla="*/ 36513 w 200"/>
                <a:gd name="T59" fmla="*/ 249238 h 332"/>
                <a:gd name="T60" fmla="*/ 33338 w 200"/>
                <a:gd name="T61" fmla="*/ 255588 h 332"/>
                <a:gd name="T62" fmla="*/ 28575 w 200"/>
                <a:gd name="T63" fmla="*/ 276225 h 332"/>
                <a:gd name="T64" fmla="*/ 22225 w 200"/>
                <a:gd name="T65" fmla="*/ 312738 h 332"/>
                <a:gd name="T66" fmla="*/ 12700 w 200"/>
                <a:gd name="T67" fmla="*/ 352425 h 332"/>
                <a:gd name="T68" fmla="*/ 3175 w 200"/>
                <a:gd name="T69" fmla="*/ 388938 h 332"/>
                <a:gd name="T70" fmla="*/ 0 w 200"/>
                <a:gd name="T71" fmla="*/ 419100 h 332"/>
                <a:gd name="T72" fmla="*/ 0 w 200"/>
                <a:gd name="T73" fmla="*/ 422275 h 332"/>
                <a:gd name="T74" fmla="*/ 0 w 200"/>
                <a:gd name="T75" fmla="*/ 428625 h 332"/>
                <a:gd name="T76" fmla="*/ 3175 w 200"/>
                <a:gd name="T77" fmla="*/ 431800 h 332"/>
                <a:gd name="T78" fmla="*/ 9525 w 200"/>
                <a:gd name="T79" fmla="*/ 438150 h 332"/>
                <a:gd name="T80" fmla="*/ 25400 w 200"/>
                <a:gd name="T81" fmla="*/ 447675 h 332"/>
                <a:gd name="T82" fmla="*/ 28575 w 200"/>
                <a:gd name="T83" fmla="*/ 450850 h 332"/>
                <a:gd name="T84" fmla="*/ 31750 w 200"/>
                <a:gd name="T85" fmla="*/ 450850 h 332"/>
                <a:gd name="T86" fmla="*/ 33338 w 200"/>
                <a:gd name="T87" fmla="*/ 450850 h 332"/>
                <a:gd name="T88" fmla="*/ 46038 w 200"/>
                <a:gd name="T89" fmla="*/ 450850 h 332"/>
                <a:gd name="T90" fmla="*/ 104775 w 200"/>
                <a:gd name="T91" fmla="*/ 461963 h 332"/>
                <a:gd name="T92" fmla="*/ 158750 w 200"/>
                <a:gd name="T93" fmla="*/ 481013 h 332"/>
                <a:gd name="T94" fmla="*/ 211138 w 200"/>
                <a:gd name="T95" fmla="*/ 504825 h 332"/>
                <a:gd name="T96" fmla="*/ 265113 w 200"/>
                <a:gd name="T97" fmla="*/ 523875 h 332"/>
                <a:gd name="T98" fmla="*/ 287338 w 200"/>
                <a:gd name="T99" fmla="*/ 527050 h 332"/>
                <a:gd name="T100" fmla="*/ 295275 w 200"/>
                <a:gd name="T101" fmla="*/ 527050 h 332"/>
                <a:gd name="T102" fmla="*/ 301625 w 200"/>
                <a:gd name="T103" fmla="*/ 520700 h 332"/>
                <a:gd name="T104" fmla="*/ 304800 w 200"/>
                <a:gd name="T105" fmla="*/ 514350 h 332"/>
                <a:gd name="T106" fmla="*/ 314325 w 200"/>
                <a:gd name="T107" fmla="*/ 477838 h 332"/>
                <a:gd name="T108" fmla="*/ 314325 w 200"/>
                <a:gd name="T109" fmla="*/ 358775 h 332"/>
                <a:gd name="T110" fmla="*/ 304800 w 200"/>
                <a:gd name="T111" fmla="*/ 242888 h 332"/>
                <a:gd name="T112" fmla="*/ 290513 w 200"/>
                <a:gd name="T113" fmla="*/ 127000 h 332"/>
                <a:gd name="T114" fmla="*/ 265113 w 200"/>
                <a:gd name="T115" fmla="*/ 14288 h 3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" h="332">
                  <a:moveTo>
                    <a:pt x="167" y="9"/>
                  </a:moveTo>
                  <a:lnTo>
                    <a:pt x="167" y="7"/>
                  </a:lnTo>
                  <a:lnTo>
                    <a:pt x="165" y="3"/>
                  </a:lnTo>
                  <a:lnTo>
                    <a:pt x="163" y="3"/>
                  </a:lnTo>
                  <a:lnTo>
                    <a:pt x="162" y="1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0"/>
                  </a:lnTo>
                  <a:lnTo>
                    <a:pt x="148" y="1"/>
                  </a:lnTo>
                  <a:lnTo>
                    <a:pt x="146" y="1"/>
                  </a:lnTo>
                  <a:lnTo>
                    <a:pt x="146" y="3"/>
                  </a:lnTo>
                  <a:lnTo>
                    <a:pt x="144" y="5"/>
                  </a:lnTo>
                  <a:lnTo>
                    <a:pt x="144" y="7"/>
                  </a:lnTo>
                  <a:lnTo>
                    <a:pt x="144" y="11"/>
                  </a:lnTo>
                  <a:lnTo>
                    <a:pt x="144" y="13"/>
                  </a:lnTo>
                  <a:lnTo>
                    <a:pt x="150" y="46"/>
                  </a:lnTo>
                  <a:lnTo>
                    <a:pt x="158" y="80"/>
                  </a:lnTo>
                  <a:lnTo>
                    <a:pt x="163" y="113"/>
                  </a:lnTo>
                  <a:lnTo>
                    <a:pt x="167" y="147"/>
                  </a:lnTo>
                  <a:lnTo>
                    <a:pt x="171" y="180"/>
                  </a:lnTo>
                  <a:lnTo>
                    <a:pt x="173" y="215"/>
                  </a:lnTo>
                  <a:lnTo>
                    <a:pt x="175" y="247"/>
                  </a:lnTo>
                  <a:lnTo>
                    <a:pt x="175" y="282"/>
                  </a:lnTo>
                  <a:lnTo>
                    <a:pt x="171" y="305"/>
                  </a:lnTo>
                  <a:lnTo>
                    <a:pt x="163" y="303"/>
                  </a:lnTo>
                  <a:lnTo>
                    <a:pt x="148" y="297"/>
                  </a:lnTo>
                  <a:lnTo>
                    <a:pt x="133" y="291"/>
                  </a:lnTo>
                  <a:lnTo>
                    <a:pt x="117" y="286"/>
                  </a:lnTo>
                  <a:lnTo>
                    <a:pt x="102" y="278"/>
                  </a:lnTo>
                  <a:lnTo>
                    <a:pt x="87" y="274"/>
                  </a:lnTo>
                  <a:lnTo>
                    <a:pt x="71" y="268"/>
                  </a:lnTo>
                  <a:lnTo>
                    <a:pt x="54" y="264"/>
                  </a:lnTo>
                  <a:lnTo>
                    <a:pt x="39" y="261"/>
                  </a:lnTo>
                  <a:lnTo>
                    <a:pt x="25" y="259"/>
                  </a:lnTo>
                  <a:lnTo>
                    <a:pt x="27" y="243"/>
                  </a:lnTo>
                  <a:lnTo>
                    <a:pt x="31" y="234"/>
                  </a:lnTo>
                  <a:lnTo>
                    <a:pt x="33" y="224"/>
                  </a:lnTo>
                  <a:lnTo>
                    <a:pt x="35" y="215"/>
                  </a:lnTo>
                  <a:lnTo>
                    <a:pt x="37" y="205"/>
                  </a:lnTo>
                  <a:lnTo>
                    <a:pt x="39" y="195"/>
                  </a:lnTo>
                  <a:lnTo>
                    <a:pt x="39" y="186"/>
                  </a:lnTo>
                  <a:lnTo>
                    <a:pt x="41" y="176"/>
                  </a:lnTo>
                  <a:lnTo>
                    <a:pt x="43" y="168"/>
                  </a:lnTo>
                  <a:lnTo>
                    <a:pt x="44" y="165"/>
                  </a:lnTo>
                  <a:lnTo>
                    <a:pt x="44" y="163"/>
                  </a:lnTo>
                  <a:lnTo>
                    <a:pt x="43" y="161"/>
                  </a:lnTo>
                  <a:lnTo>
                    <a:pt x="43" y="159"/>
                  </a:lnTo>
                  <a:lnTo>
                    <a:pt x="41" y="157"/>
                  </a:lnTo>
                  <a:lnTo>
                    <a:pt x="39" y="155"/>
                  </a:lnTo>
                  <a:lnTo>
                    <a:pt x="37" y="153"/>
                  </a:lnTo>
                  <a:lnTo>
                    <a:pt x="35" y="153"/>
                  </a:lnTo>
                  <a:lnTo>
                    <a:pt x="33" y="153"/>
                  </a:lnTo>
                  <a:lnTo>
                    <a:pt x="29" y="153"/>
                  </a:lnTo>
                  <a:lnTo>
                    <a:pt x="27" y="153"/>
                  </a:lnTo>
                  <a:lnTo>
                    <a:pt x="25" y="155"/>
                  </a:lnTo>
                  <a:lnTo>
                    <a:pt x="23" y="157"/>
                  </a:lnTo>
                  <a:lnTo>
                    <a:pt x="21" y="159"/>
                  </a:lnTo>
                  <a:lnTo>
                    <a:pt x="21" y="161"/>
                  </a:lnTo>
                  <a:lnTo>
                    <a:pt x="20" y="163"/>
                  </a:lnTo>
                  <a:lnTo>
                    <a:pt x="18" y="174"/>
                  </a:lnTo>
                  <a:lnTo>
                    <a:pt x="16" y="186"/>
                  </a:lnTo>
                  <a:lnTo>
                    <a:pt x="14" y="197"/>
                  </a:lnTo>
                  <a:lnTo>
                    <a:pt x="10" y="211"/>
                  </a:lnTo>
                  <a:lnTo>
                    <a:pt x="8" y="222"/>
                  </a:lnTo>
                  <a:lnTo>
                    <a:pt x="4" y="234"/>
                  </a:lnTo>
                  <a:lnTo>
                    <a:pt x="2" y="245"/>
                  </a:lnTo>
                  <a:lnTo>
                    <a:pt x="2" y="257"/>
                  </a:lnTo>
                  <a:lnTo>
                    <a:pt x="0" y="264"/>
                  </a:lnTo>
                  <a:lnTo>
                    <a:pt x="0" y="266"/>
                  </a:lnTo>
                  <a:lnTo>
                    <a:pt x="0" y="268"/>
                  </a:lnTo>
                  <a:lnTo>
                    <a:pt x="0" y="270"/>
                  </a:lnTo>
                  <a:lnTo>
                    <a:pt x="2" y="272"/>
                  </a:lnTo>
                  <a:lnTo>
                    <a:pt x="4" y="274"/>
                  </a:lnTo>
                  <a:lnTo>
                    <a:pt x="6" y="276"/>
                  </a:lnTo>
                  <a:lnTo>
                    <a:pt x="16" y="282"/>
                  </a:lnTo>
                  <a:lnTo>
                    <a:pt x="18" y="284"/>
                  </a:lnTo>
                  <a:lnTo>
                    <a:pt x="20" y="284"/>
                  </a:lnTo>
                  <a:lnTo>
                    <a:pt x="21" y="284"/>
                  </a:lnTo>
                  <a:lnTo>
                    <a:pt x="29" y="284"/>
                  </a:lnTo>
                  <a:lnTo>
                    <a:pt x="48" y="287"/>
                  </a:lnTo>
                  <a:lnTo>
                    <a:pt x="66" y="291"/>
                  </a:lnTo>
                  <a:lnTo>
                    <a:pt x="83" y="297"/>
                  </a:lnTo>
                  <a:lnTo>
                    <a:pt x="100" y="303"/>
                  </a:lnTo>
                  <a:lnTo>
                    <a:pt x="117" y="310"/>
                  </a:lnTo>
                  <a:lnTo>
                    <a:pt x="133" y="318"/>
                  </a:lnTo>
                  <a:lnTo>
                    <a:pt x="150" y="324"/>
                  </a:lnTo>
                  <a:lnTo>
                    <a:pt x="167" y="330"/>
                  </a:lnTo>
                  <a:lnTo>
                    <a:pt x="179" y="332"/>
                  </a:lnTo>
                  <a:lnTo>
                    <a:pt x="181" y="332"/>
                  </a:lnTo>
                  <a:lnTo>
                    <a:pt x="185" y="332"/>
                  </a:lnTo>
                  <a:lnTo>
                    <a:pt x="186" y="332"/>
                  </a:lnTo>
                  <a:lnTo>
                    <a:pt x="188" y="330"/>
                  </a:lnTo>
                  <a:lnTo>
                    <a:pt x="190" y="328"/>
                  </a:lnTo>
                  <a:lnTo>
                    <a:pt x="192" y="328"/>
                  </a:lnTo>
                  <a:lnTo>
                    <a:pt x="192" y="324"/>
                  </a:lnTo>
                  <a:lnTo>
                    <a:pt x="194" y="322"/>
                  </a:lnTo>
                  <a:lnTo>
                    <a:pt x="198" y="301"/>
                  </a:lnTo>
                  <a:lnTo>
                    <a:pt x="200" y="264"/>
                  </a:lnTo>
                  <a:lnTo>
                    <a:pt x="198" y="226"/>
                  </a:lnTo>
                  <a:lnTo>
                    <a:pt x="196" y="190"/>
                  </a:lnTo>
                  <a:lnTo>
                    <a:pt x="192" y="153"/>
                  </a:lnTo>
                  <a:lnTo>
                    <a:pt x="188" y="117"/>
                  </a:lnTo>
                  <a:lnTo>
                    <a:pt x="183" y="80"/>
                  </a:lnTo>
                  <a:lnTo>
                    <a:pt x="175" y="44"/>
                  </a:lnTo>
                  <a:lnTo>
                    <a:pt x="16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50" name="Freeform 51"/>
            <p:cNvSpPr>
              <a:spLocks/>
            </p:cNvSpPr>
            <p:nvPr/>
          </p:nvSpPr>
          <p:spPr bwMode="auto">
            <a:xfrm>
              <a:off x="5932488" y="2647950"/>
              <a:ext cx="169863" cy="52388"/>
            </a:xfrm>
            <a:custGeom>
              <a:avLst/>
              <a:gdLst>
                <a:gd name="T0" fmla="*/ 19050 w 107"/>
                <a:gd name="T1" fmla="*/ 52388 h 33"/>
                <a:gd name="T2" fmla="*/ 36513 w 107"/>
                <a:gd name="T3" fmla="*/ 52388 h 33"/>
                <a:gd name="T4" fmla="*/ 52388 w 107"/>
                <a:gd name="T5" fmla="*/ 52388 h 33"/>
                <a:gd name="T6" fmla="*/ 69850 w 107"/>
                <a:gd name="T7" fmla="*/ 52388 h 33"/>
                <a:gd name="T8" fmla="*/ 88900 w 107"/>
                <a:gd name="T9" fmla="*/ 49213 h 33"/>
                <a:gd name="T10" fmla="*/ 103188 w 107"/>
                <a:gd name="T11" fmla="*/ 49213 h 33"/>
                <a:gd name="T12" fmla="*/ 122238 w 107"/>
                <a:gd name="T13" fmla="*/ 46038 h 33"/>
                <a:gd name="T14" fmla="*/ 136525 w 107"/>
                <a:gd name="T15" fmla="*/ 42863 h 33"/>
                <a:gd name="T16" fmla="*/ 155575 w 107"/>
                <a:gd name="T17" fmla="*/ 39688 h 33"/>
                <a:gd name="T18" fmla="*/ 158750 w 107"/>
                <a:gd name="T19" fmla="*/ 36513 h 33"/>
                <a:gd name="T20" fmla="*/ 161925 w 107"/>
                <a:gd name="T21" fmla="*/ 36513 h 33"/>
                <a:gd name="T22" fmla="*/ 165100 w 107"/>
                <a:gd name="T23" fmla="*/ 33338 h 33"/>
                <a:gd name="T24" fmla="*/ 168275 w 107"/>
                <a:gd name="T25" fmla="*/ 30163 h 33"/>
                <a:gd name="T26" fmla="*/ 168275 w 107"/>
                <a:gd name="T27" fmla="*/ 26988 h 33"/>
                <a:gd name="T28" fmla="*/ 169863 w 107"/>
                <a:gd name="T29" fmla="*/ 23813 h 33"/>
                <a:gd name="T30" fmla="*/ 169863 w 107"/>
                <a:gd name="T31" fmla="*/ 20638 h 33"/>
                <a:gd name="T32" fmla="*/ 169863 w 107"/>
                <a:gd name="T33" fmla="*/ 15875 h 33"/>
                <a:gd name="T34" fmla="*/ 168275 w 107"/>
                <a:gd name="T35" fmla="*/ 12700 h 33"/>
                <a:gd name="T36" fmla="*/ 168275 w 107"/>
                <a:gd name="T37" fmla="*/ 9525 h 33"/>
                <a:gd name="T38" fmla="*/ 165100 w 107"/>
                <a:gd name="T39" fmla="*/ 6350 h 33"/>
                <a:gd name="T40" fmla="*/ 161925 w 107"/>
                <a:gd name="T41" fmla="*/ 3175 h 33"/>
                <a:gd name="T42" fmla="*/ 158750 w 107"/>
                <a:gd name="T43" fmla="*/ 3175 h 33"/>
                <a:gd name="T44" fmla="*/ 155575 w 107"/>
                <a:gd name="T45" fmla="*/ 3175 h 33"/>
                <a:gd name="T46" fmla="*/ 149225 w 107"/>
                <a:gd name="T47" fmla="*/ 0 h 33"/>
                <a:gd name="T48" fmla="*/ 146050 w 107"/>
                <a:gd name="T49" fmla="*/ 3175 h 33"/>
                <a:gd name="T50" fmla="*/ 131763 w 107"/>
                <a:gd name="T51" fmla="*/ 6350 h 33"/>
                <a:gd name="T52" fmla="*/ 115888 w 107"/>
                <a:gd name="T53" fmla="*/ 9525 h 33"/>
                <a:gd name="T54" fmla="*/ 100013 w 107"/>
                <a:gd name="T55" fmla="*/ 12700 h 33"/>
                <a:gd name="T56" fmla="*/ 82550 w 107"/>
                <a:gd name="T57" fmla="*/ 12700 h 33"/>
                <a:gd name="T58" fmla="*/ 66675 w 107"/>
                <a:gd name="T59" fmla="*/ 12700 h 33"/>
                <a:gd name="T60" fmla="*/ 52388 w 107"/>
                <a:gd name="T61" fmla="*/ 12700 h 33"/>
                <a:gd name="T62" fmla="*/ 33338 w 107"/>
                <a:gd name="T63" fmla="*/ 12700 h 33"/>
                <a:gd name="T64" fmla="*/ 19050 w 107"/>
                <a:gd name="T65" fmla="*/ 12700 h 33"/>
                <a:gd name="T66" fmla="*/ 15875 w 107"/>
                <a:gd name="T67" fmla="*/ 12700 h 33"/>
                <a:gd name="T68" fmla="*/ 12700 w 107"/>
                <a:gd name="T69" fmla="*/ 15875 h 33"/>
                <a:gd name="T70" fmla="*/ 9525 w 107"/>
                <a:gd name="T71" fmla="*/ 15875 h 33"/>
                <a:gd name="T72" fmla="*/ 6350 w 107"/>
                <a:gd name="T73" fmla="*/ 17463 h 33"/>
                <a:gd name="T74" fmla="*/ 3175 w 107"/>
                <a:gd name="T75" fmla="*/ 20638 h 33"/>
                <a:gd name="T76" fmla="*/ 0 w 107"/>
                <a:gd name="T77" fmla="*/ 23813 h 33"/>
                <a:gd name="T78" fmla="*/ 0 w 107"/>
                <a:gd name="T79" fmla="*/ 26988 h 33"/>
                <a:gd name="T80" fmla="*/ 0 w 107"/>
                <a:gd name="T81" fmla="*/ 30163 h 33"/>
                <a:gd name="T82" fmla="*/ 0 w 107"/>
                <a:gd name="T83" fmla="*/ 36513 h 33"/>
                <a:gd name="T84" fmla="*/ 0 w 107"/>
                <a:gd name="T85" fmla="*/ 39688 h 33"/>
                <a:gd name="T86" fmla="*/ 3175 w 107"/>
                <a:gd name="T87" fmla="*/ 42863 h 33"/>
                <a:gd name="T88" fmla="*/ 6350 w 107"/>
                <a:gd name="T89" fmla="*/ 46038 h 33"/>
                <a:gd name="T90" fmla="*/ 9525 w 107"/>
                <a:gd name="T91" fmla="*/ 49213 h 33"/>
                <a:gd name="T92" fmla="*/ 12700 w 107"/>
                <a:gd name="T93" fmla="*/ 49213 h 33"/>
                <a:gd name="T94" fmla="*/ 15875 w 107"/>
                <a:gd name="T95" fmla="*/ 52388 h 33"/>
                <a:gd name="T96" fmla="*/ 19050 w 107"/>
                <a:gd name="T97" fmla="*/ 52388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7" h="33">
                  <a:moveTo>
                    <a:pt x="12" y="33"/>
                  </a:moveTo>
                  <a:lnTo>
                    <a:pt x="23" y="33"/>
                  </a:lnTo>
                  <a:lnTo>
                    <a:pt x="33" y="33"/>
                  </a:lnTo>
                  <a:lnTo>
                    <a:pt x="44" y="33"/>
                  </a:lnTo>
                  <a:lnTo>
                    <a:pt x="56" y="31"/>
                  </a:lnTo>
                  <a:lnTo>
                    <a:pt x="65" y="31"/>
                  </a:lnTo>
                  <a:lnTo>
                    <a:pt x="77" y="29"/>
                  </a:lnTo>
                  <a:lnTo>
                    <a:pt x="86" y="27"/>
                  </a:lnTo>
                  <a:lnTo>
                    <a:pt x="98" y="25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7" y="10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4" y="4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83" y="4"/>
                  </a:lnTo>
                  <a:lnTo>
                    <a:pt x="73" y="6"/>
                  </a:lnTo>
                  <a:lnTo>
                    <a:pt x="63" y="8"/>
                  </a:lnTo>
                  <a:lnTo>
                    <a:pt x="52" y="8"/>
                  </a:lnTo>
                  <a:lnTo>
                    <a:pt x="42" y="8"/>
                  </a:lnTo>
                  <a:lnTo>
                    <a:pt x="33" y="8"/>
                  </a:lnTo>
                  <a:lnTo>
                    <a:pt x="21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4" y="29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0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51" name="Freeform 52"/>
            <p:cNvSpPr>
              <a:spLocks/>
            </p:cNvSpPr>
            <p:nvPr/>
          </p:nvSpPr>
          <p:spPr bwMode="auto">
            <a:xfrm>
              <a:off x="6081713" y="2239963"/>
              <a:ext cx="33338" cy="33338"/>
            </a:xfrm>
            <a:custGeom>
              <a:avLst/>
              <a:gdLst>
                <a:gd name="T0" fmla="*/ 0 w 21"/>
                <a:gd name="T1" fmla="*/ 0 h 21"/>
                <a:gd name="T2" fmla="*/ 15875 w 21"/>
                <a:gd name="T3" fmla="*/ 20638 h 21"/>
                <a:gd name="T4" fmla="*/ 23813 w 21"/>
                <a:gd name="T5" fmla="*/ 30163 h 21"/>
                <a:gd name="T6" fmla="*/ 30163 w 21"/>
                <a:gd name="T7" fmla="*/ 33338 h 21"/>
                <a:gd name="T8" fmla="*/ 33338 w 21"/>
                <a:gd name="T9" fmla="*/ 33338 h 21"/>
                <a:gd name="T10" fmla="*/ 30163 w 21"/>
                <a:gd name="T11" fmla="*/ 26988 h 21"/>
                <a:gd name="T12" fmla="*/ 23813 w 21"/>
                <a:gd name="T13" fmla="*/ 17463 h 21"/>
                <a:gd name="T14" fmla="*/ 15875 w 21"/>
                <a:gd name="T15" fmla="*/ 9525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10" y="13"/>
                  </a:lnTo>
                  <a:lnTo>
                    <a:pt x="15" y="19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19" y="17"/>
                  </a:lnTo>
                  <a:lnTo>
                    <a:pt x="15" y="11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52" name="Freeform 53"/>
            <p:cNvSpPr>
              <a:spLocks noEditPoints="1"/>
            </p:cNvSpPr>
            <p:nvPr/>
          </p:nvSpPr>
          <p:spPr bwMode="auto">
            <a:xfrm>
              <a:off x="5484813" y="1358900"/>
              <a:ext cx="981075" cy="920750"/>
            </a:xfrm>
            <a:custGeom>
              <a:avLst/>
              <a:gdLst>
                <a:gd name="T0" fmla="*/ 39688 w 618"/>
                <a:gd name="T1" fmla="*/ 444500 h 580"/>
                <a:gd name="T2" fmla="*/ 36513 w 618"/>
                <a:gd name="T3" fmla="*/ 444500 h 580"/>
                <a:gd name="T4" fmla="*/ 36513 w 618"/>
                <a:gd name="T5" fmla="*/ 444500 h 580"/>
                <a:gd name="T6" fmla="*/ 36513 w 618"/>
                <a:gd name="T7" fmla="*/ 444500 h 580"/>
                <a:gd name="T8" fmla="*/ 36513 w 618"/>
                <a:gd name="T9" fmla="*/ 444500 h 580"/>
                <a:gd name="T10" fmla="*/ 36513 w 618"/>
                <a:gd name="T11" fmla="*/ 444500 h 580"/>
                <a:gd name="T12" fmla="*/ 36513 w 618"/>
                <a:gd name="T13" fmla="*/ 444500 h 580"/>
                <a:gd name="T14" fmla="*/ 36513 w 618"/>
                <a:gd name="T15" fmla="*/ 444500 h 580"/>
                <a:gd name="T16" fmla="*/ 36513 w 618"/>
                <a:gd name="T17" fmla="*/ 444500 h 580"/>
                <a:gd name="T18" fmla="*/ 962025 w 618"/>
                <a:gd name="T19" fmla="*/ 255588 h 580"/>
                <a:gd name="T20" fmla="*/ 941388 w 618"/>
                <a:gd name="T21" fmla="*/ 182563 h 580"/>
                <a:gd name="T22" fmla="*/ 911225 w 618"/>
                <a:gd name="T23" fmla="*/ 115888 h 580"/>
                <a:gd name="T24" fmla="*/ 871538 w 618"/>
                <a:gd name="T25" fmla="*/ 60325 h 580"/>
                <a:gd name="T26" fmla="*/ 822325 w 618"/>
                <a:gd name="T27" fmla="*/ 26988 h 580"/>
                <a:gd name="T28" fmla="*/ 776288 w 618"/>
                <a:gd name="T29" fmla="*/ 9525 h 580"/>
                <a:gd name="T30" fmla="*/ 730250 w 618"/>
                <a:gd name="T31" fmla="*/ 3175 h 580"/>
                <a:gd name="T32" fmla="*/ 682625 w 618"/>
                <a:gd name="T33" fmla="*/ 0 h 580"/>
                <a:gd name="T34" fmla="*/ 636588 w 618"/>
                <a:gd name="T35" fmla="*/ 6350 h 580"/>
                <a:gd name="T36" fmla="*/ 590550 w 618"/>
                <a:gd name="T37" fmla="*/ 20638 h 580"/>
                <a:gd name="T38" fmla="*/ 523875 w 618"/>
                <a:gd name="T39" fmla="*/ 52388 h 580"/>
                <a:gd name="T40" fmla="*/ 438150 w 618"/>
                <a:gd name="T41" fmla="*/ 106363 h 580"/>
                <a:gd name="T42" fmla="*/ 361950 w 618"/>
                <a:gd name="T43" fmla="*/ 179388 h 580"/>
                <a:gd name="T44" fmla="*/ 288925 w 618"/>
                <a:gd name="T45" fmla="*/ 261938 h 580"/>
                <a:gd name="T46" fmla="*/ 231775 w 618"/>
                <a:gd name="T47" fmla="*/ 347663 h 580"/>
                <a:gd name="T48" fmla="*/ 201613 w 618"/>
                <a:gd name="T49" fmla="*/ 390525 h 580"/>
                <a:gd name="T50" fmla="*/ 165100 w 618"/>
                <a:gd name="T51" fmla="*/ 398463 h 580"/>
                <a:gd name="T52" fmla="*/ 119063 w 618"/>
                <a:gd name="T53" fmla="*/ 407988 h 580"/>
                <a:gd name="T54" fmla="*/ 79375 w 618"/>
                <a:gd name="T55" fmla="*/ 414338 h 580"/>
                <a:gd name="T56" fmla="*/ 52388 w 618"/>
                <a:gd name="T57" fmla="*/ 427038 h 580"/>
                <a:gd name="T58" fmla="*/ 20638 w 618"/>
                <a:gd name="T59" fmla="*/ 454025 h 580"/>
                <a:gd name="T60" fmla="*/ 6350 w 618"/>
                <a:gd name="T61" fmla="*/ 477838 h 580"/>
                <a:gd name="T62" fmla="*/ 0 w 618"/>
                <a:gd name="T63" fmla="*/ 509588 h 580"/>
                <a:gd name="T64" fmla="*/ 0 w 618"/>
                <a:gd name="T65" fmla="*/ 539750 h 580"/>
                <a:gd name="T66" fmla="*/ 15875 w 618"/>
                <a:gd name="T67" fmla="*/ 576263 h 580"/>
                <a:gd name="T68" fmla="*/ 46038 w 618"/>
                <a:gd name="T69" fmla="*/ 609600 h 580"/>
                <a:gd name="T70" fmla="*/ 88900 w 618"/>
                <a:gd name="T71" fmla="*/ 636588 h 580"/>
                <a:gd name="T72" fmla="*/ 142875 w 618"/>
                <a:gd name="T73" fmla="*/ 646113 h 580"/>
                <a:gd name="T74" fmla="*/ 198438 w 618"/>
                <a:gd name="T75" fmla="*/ 652463 h 580"/>
                <a:gd name="T76" fmla="*/ 234950 w 618"/>
                <a:gd name="T77" fmla="*/ 652463 h 580"/>
                <a:gd name="T78" fmla="*/ 252413 w 618"/>
                <a:gd name="T79" fmla="*/ 688975 h 580"/>
                <a:gd name="T80" fmla="*/ 279400 w 618"/>
                <a:gd name="T81" fmla="*/ 762000 h 580"/>
                <a:gd name="T82" fmla="*/ 317500 w 618"/>
                <a:gd name="T83" fmla="*/ 815975 h 580"/>
                <a:gd name="T84" fmla="*/ 354013 w 618"/>
                <a:gd name="T85" fmla="*/ 847725 h 580"/>
                <a:gd name="T86" fmla="*/ 398463 w 618"/>
                <a:gd name="T87" fmla="*/ 877888 h 580"/>
                <a:gd name="T88" fmla="*/ 460375 w 618"/>
                <a:gd name="T89" fmla="*/ 901700 h 580"/>
                <a:gd name="T90" fmla="*/ 530225 w 618"/>
                <a:gd name="T91" fmla="*/ 917575 h 580"/>
                <a:gd name="T92" fmla="*/ 600075 w 618"/>
                <a:gd name="T93" fmla="*/ 920750 h 580"/>
                <a:gd name="T94" fmla="*/ 673100 w 618"/>
                <a:gd name="T95" fmla="*/ 911225 h 580"/>
                <a:gd name="T96" fmla="*/ 749300 w 618"/>
                <a:gd name="T97" fmla="*/ 890588 h 580"/>
                <a:gd name="T98" fmla="*/ 812800 w 618"/>
                <a:gd name="T99" fmla="*/ 855663 h 580"/>
                <a:gd name="T100" fmla="*/ 855663 w 618"/>
                <a:gd name="T101" fmla="*/ 815975 h 580"/>
                <a:gd name="T102" fmla="*/ 877888 w 618"/>
                <a:gd name="T103" fmla="*/ 785813 h 580"/>
                <a:gd name="T104" fmla="*/ 895350 w 618"/>
                <a:gd name="T105" fmla="*/ 752475 h 580"/>
                <a:gd name="T106" fmla="*/ 908050 w 618"/>
                <a:gd name="T107" fmla="*/ 709613 h 580"/>
                <a:gd name="T108" fmla="*/ 914400 w 618"/>
                <a:gd name="T109" fmla="*/ 663575 h 580"/>
                <a:gd name="T110" fmla="*/ 911225 w 618"/>
                <a:gd name="T111" fmla="*/ 612775 h 580"/>
                <a:gd name="T112" fmla="*/ 928688 w 618"/>
                <a:gd name="T113" fmla="*/ 539750 h 580"/>
                <a:gd name="T114" fmla="*/ 962025 w 618"/>
                <a:gd name="T115" fmla="*/ 474663 h 580"/>
                <a:gd name="T116" fmla="*/ 981075 w 618"/>
                <a:gd name="T117" fmla="*/ 420688 h 580"/>
                <a:gd name="T118" fmla="*/ 977900 w 618"/>
                <a:gd name="T119" fmla="*/ 347663 h 5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8" h="580">
                  <a:moveTo>
                    <a:pt x="23" y="280"/>
                  </a:moveTo>
                  <a:lnTo>
                    <a:pt x="25" y="280"/>
                  </a:lnTo>
                  <a:lnTo>
                    <a:pt x="23" y="280"/>
                  </a:lnTo>
                  <a:close/>
                  <a:moveTo>
                    <a:pt x="612" y="184"/>
                  </a:moveTo>
                  <a:lnTo>
                    <a:pt x="606" y="161"/>
                  </a:lnTo>
                  <a:lnTo>
                    <a:pt x="599" y="136"/>
                  </a:lnTo>
                  <a:lnTo>
                    <a:pt x="593" y="115"/>
                  </a:lnTo>
                  <a:lnTo>
                    <a:pt x="583" y="92"/>
                  </a:lnTo>
                  <a:lnTo>
                    <a:pt x="574" y="73"/>
                  </a:lnTo>
                  <a:lnTo>
                    <a:pt x="562" y="54"/>
                  </a:lnTo>
                  <a:lnTo>
                    <a:pt x="549" y="38"/>
                  </a:lnTo>
                  <a:lnTo>
                    <a:pt x="531" y="25"/>
                  </a:lnTo>
                  <a:lnTo>
                    <a:pt x="518" y="17"/>
                  </a:lnTo>
                  <a:lnTo>
                    <a:pt x="503" y="12"/>
                  </a:lnTo>
                  <a:lnTo>
                    <a:pt x="489" y="6"/>
                  </a:lnTo>
                  <a:lnTo>
                    <a:pt x="474" y="4"/>
                  </a:lnTo>
                  <a:lnTo>
                    <a:pt x="460" y="2"/>
                  </a:lnTo>
                  <a:lnTo>
                    <a:pt x="445" y="0"/>
                  </a:lnTo>
                  <a:lnTo>
                    <a:pt x="430" y="0"/>
                  </a:lnTo>
                  <a:lnTo>
                    <a:pt x="416" y="2"/>
                  </a:lnTo>
                  <a:lnTo>
                    <a:pt x="401" y="4"/>
                  </a:lnTo>
                  <a:lnTo>
                    <a:pt x="388" y="8"/>
                  </a:lnTo>
                  <a:lnTo>
                    <a:pt x="372" y="13"/>
                  </a:lnTo>
                  <a:lnTo>
                    <a:pt x="359" y="17"/>
                  </a:lnTo>
                  <a:lnTo>
                    <a:pt x="330" y="33"/>
                  </a:lnTo>
                  <a:lnTo>
                    <a:pt x="303" y="48"/>
                  </a:lnTo>
                  <a:lnTo>
                    <a:pt x="276" y="67"/>
                  </a:lnTo>
                  <a:lnTo>
                    <a:pt x="251" y="90"/>
                  </a:lnTo>
                  <a:lnTo>
                    <a:pt x="228" y="113"/>
                  </a:lnTo>
                  <a:lnTo>
                    <a:pt x="205" y="138"/>
                  </a:lnTo>
                  <a:lnTo>
                    <a:pt x="182" y="165"/>
                  </a:lnTo>
                  <a:lnTo>
                    <a:pt x="163" y="192"/>
                  </a:lnTo>
                  <a:lnTo>
                    <a:pt x="146" y="219"/>
                  </a:lnTo>
                  <a:lnTo>
                    <a:pt x="129" y="246"/>
                  </a:lnTo>
                  <a:lnTo>
                    <a:pt x="127" y="246"/>
                  </a:lnTo>
                  <a:lnTo>
                    <a:pt x="117" y="248"/>
                  </a:lnTo>
                  <a:lnTo>
                    <a:pt x="104" y="251"/>
                  </a:lnTo>
                  <a:lnTo>
                    <a:pt x="90" y="253"/>
                  </a:lnTo>
                  <a:lnTo>
                    <a:pt x="75" y="257"/>
                  </a:lnTo>
                  <a:lnTo>
                    <a:pt x="61" y="259"/>
                  </a:lnTo>
                  <a:lnTo>
                    <a:pt x="50" y="261"/>
                  </a:lnTo>
                  <a:lnTo>
                    <a:pt x="44" y="261"/>
                  </a:lnTo>
                  <a:lnTo>
                    <a:pt x="33" y="269"/>
                  </a:lnTo>
                  <a:lnTo>
                    <a:pt x="19" y="280"/>
                  </a:lnTo>
                  <a:lnTo>
                    <a:pt x="13" y="286"/>
                  </a:lnTo>
                  <a:lnTo>
                    <a:pt x="10" y="294"/>
                  </a:lnTo>
                  <a:lnTo>
                    <a:pt x="4" y="301"/>
                  </a:lnTo>
                  <a:lnTo>
                    <a:pt x="2" y="311"/>
                  </a:lnTo>
                  <a:lnTo>
                    <a:pt x="0" y="321"/>
                  </a:lnTo>
                  <a:lnTo>
                    <a:pt x="0" y="330"/>
                  </a:lnTo>
                  <a:lnTo>
                    <a:pt x="0" y="340"/>
                  </a:lnTo>
                  <a:lnTo>
                    <a:pt x="4" y="351"/>
                  </a:lnTo>
                  <a:lnTo>
                    <a:pt x="10" y="363"/>
                  </a:lnTo>
                  <a:lnTo>
                    <a:pt x="17" y="372"/>
                  </a:lnTo>
                  <a:lnTo>
                    <a:pt x="29" y="384"/>
                  </a:lnTo>
                  <a:lnTo>
                    <a:pt x="42" y="395"/>
                  </a:lnTo>
                  <a:lnTo>
                    <a:pt x="56" y="401"/>
                  </a:lnTo>
                  <a:lnTo>
                    <a:pt x="73" y="405"/>
                  </a:lnTo>
                  <a:lnTo>
                    <a:pt x="90" y="407"/>
                  </a:lnTo>
                  <a:lnTo>
                    <a:pt x="107" y="409"/>
                  </a:lnTo>
                  <a:lnTo>
                    <a:pt x="125" y="411"/>
                  </a:lnTo>
                  <a:lnTo>
                    <a:pt x="138" y="411"/>
                  </a:lnTo>
                  <a:lnTo>
                    <a:pt x="148" y="411"/>
                  </a:lnTo>
                  <a:lnTo>
                    <a:pt x="152" y="411"/>
                  </a:lnTo>
                  <a:lnTo>
                    <a:pt x="159" y="434"/>
                  </a:lnTo>
                  <a:lnTo>
                    <a:pt x="167" y="457"/>
                  </a:lnTo>
                  <a:lnTo>
                    <a:pt x="176" y="480"/>
                  </a:lnTo>
                  <a:lnTo>
                    <a:pt x="192" y="503"/>
                  </a:lnTo>
                  <a:lnTo>
                    <a:pt x="200" y="514"/>
                  </a:lnTo>
                  <a:lnTo>
                    <a:pt x="211" y="524"/>
                  </a:lnTo>
                  <a:lnTo>
                    <a:pt x="223" y="534"/>
                  </a:lnTo>
                  <a:lnTo>
                    <a:pt x="236" y="543"/>
                  </a:lnTo>
                  <a:lnTo>
                    <a:pt x="251" y="553"/>
                  </a:lnTo>
                  <a:lnTo>
                    <a:pt x="271" y="561"/>
                  </a:lnTo>
                  <a:lnTo>
                    <a:pt x="290" y="568"/>
                  </a:lnTo>
                  <a:lnTo>
                    <a:pt x="315" y="574"/>
                  </a:lnTo>
                  <a:lnTo>
                    <a:pt x="334" y="578"/>
                  </a:lnTo>
                  <a:lnTo>
                    <a:pt x="355" y="580"/>
                  </a:lnTo>
                  <a:lnTo>
                    <a:pt x="378" y="580"/>
                  </a:lnTo>
                  <a:lnTo>
                    <a:pt x="401" y="578"/>
                  </a:lnTo>
                  <a:lnTo>
                    <a:pt x="424" y="574"/>
                  </a:lnTo>
                  <a:lnTo>
                    <a:pt x="449" y="568"/>
                  </a:lnTo>
                  <a:lnTo>
                    <a:pt x="472" y="561"/>
                  </a:lnTo>
                  <a:lnTo>
                    <a:pt x="493" y="551"/>
                  </a:lnTo>
                  <a:lnTo>
                    <a:pt x="512" y="539"/>
                  </a:lnTo>
                  <a:lnTo>
                    <a:pt x="531" y="524"/>
                  </a:lnTo>
                  <a:lnTo>
                    <a:pt x="539" y="514"/>
                  </a:lnTo>
                  <a:lnTo>
                    <a:pt x="547" y="507"/>
                  </a:lnTo>
                  <a:lnTo>
                    <a:pt x="553" y="495"/>
                  </a:lnTo>
                  <a:lnTo>
                    <a:pt x="560" y="486"/>
                  </a:lnTo>
                  <a:lnTo>
                    <a:pt x="564" y="474"/>
                  </a:lnTo>
                  <a:lnTo>
                    <a:pt x="568" y="461"/>
                  </a:lnTo>
                  <a:lnTo>
                    <a:pt x="572" y="447"/>
                  </a:lnTo>
                  <a:lnTo>
                    <a:pt x="574" y="434"/>
                  </a:lnTo>
                  <a:lnTo>
                    <a:pt x="576" y="418"/>
                  </a:lnTo>
                  <a:lnTo>
                    <a:pt x="576" y="403"/>
                  </a:lnTo>
                  <a:lnTo>
                    <a:pt x="574" y="386"/>
                  </a:lnTo>
                  <a:lnTo>
                    <a:pt x="572" y="369"/>
                  </a:lnTo>
                  <a:lnTo>
                    <a:pt x="585" y="340"/>
                  </a:lnTo>
                  <a:lnTo>
                    <a:pt x="597" y="317"/>
                  </a:lnTo>
                  <a:lnTo>
                    <a:pt x="606" y="299"/>
                  </a:lnTo>
                  <a:lnTo>
                    <a:pt x="612" y="282"/>
                  </a:lnTo>
                  <a:lnTo>
                    <a:pt x="618" y="265"/>
                  </a:lnTo>
                  <a:lnTo>
                    <a:pt x="618" y="246"/>
                  </a:lnTo>
                  <a:lnTo>
                    <a:pt x="616" y="219"/>
                  </a:lnTo>
                  <a:lnTo>
                    <a:pt x="612" y="184"/>
                  </a:lnTo>
                  <a:close/>
                </a:path>
              </a:pathLst>
            </a:custGeom>
            <a:solidFill>
              <a:srgbClr val="FFB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53" name="Freeform 54"/>
            <p:cNvSpPr>
              <a:spLocks/>
            </p:cNvSpPr>
            <p:nvPr/>
          </p:nvSpPr>
          <p:spPr bwMode="auto">
            <a:xfrm>
              <a:off x="5975350" y="2120900"/>
              <a:ext cx="130175" cy="161925"/>
            </a:xfrm>
            <a:custGeom>
              <a:avLst/>
              <a:gdLst>
                <a:gd name="T0" fmla="*/ 60325 w 82"/>
                <a:gd name="T1" fmla="*/ 0 h 102"/>
                <a:gd name="T2" fmla="*/ 42863 w 82"/>
                <a:gd name="T3" fmla="*/ 3175 h 102"/>
                <a:gd name="T4" fmla="*/ 26988 w 82"/>
                <a:gd name="T5" fmla="*/ 9525 h 102"/>
                <a:gd name="T6" fmla="*/ 17463 w 82"/>
                <a:gd name="T7" fmla="*/ 20638 h 102"/>
                <a:gd name="T8" fmla="*/ 9525 w 82"/>
                <a:gd name="T9" fmla="*/ 33338 h 102"/>
                <a:gd name="T10" fmla="*/ 3175 w 82"/>
                <a:gd name="T11" fmla="*/ 46038 h 102"/>
                <a:gd name="T12" fmla="*/ 0 w 82"/>
                <a:gd name="T13" fmla="*/ 60325 h 102"/>
                <a:gd name="T14" fmla="*/ 0 w 82"/>
                <a:gd name="T15" fmla="*/ 73025 h 102"/>
                <a:gd name="T16" fmla="*/ 0 w 82"/>
                <a:gd name="T17" fmla="*/ 85725 h 102"/>
                <a:gd name="T18" fmla="*/ 0 w 82"/>
                <a:gd name="T19" fmla="*/ 96838 h 102"/>
                <a:gd name="T20" fmla="*/ 3175 w 82"/>
                <a:gd name="T21" fmla="*/ 109538 h 102"/>
                <a:gd name="T22" fmla="*/ 9525 w 82"/>
                <a:gd name="T23" fmla="*/ 122238 h 102"/>
                <a:gd name="T24" fmla="*/ 17463 w 82"/>
                <a:gd name="T25" fmla="*/ 133350 h 102"/>
                <a:gd name="T26" fmla="*/ 26988 w 82"/>
                <a:gd name="T27" fmla="*/ 142875 h 102"/>
                <a:gd name="T28" fmla="*/ 39688 w 82"/>
                <a:gd name="T29" fmla="*/ 152400 h 102"/>
                <a:gd name="T30" fmla="*/ 53975 w 82"/>
                <a:gd name="T31" fmla="*/ 158750 h 102"/>
                <a:gd name="T32" fmla="*/ 69850 w 82"/>
                <a:gd name="T33" fmla="*/ 161925 h 102"/>
                <a:gd name="T34" fmla="*/ 88900 w 82"/>
                <a:gd name="T35" fmla="*/ 161925 h 102"/>
                <a:gd name="T36" fmla="*/ 100013 w 82"/>
                <a:gd name="T37" fmla="*/ 155575 h 102"/>
                <a:gd name="T38" fmla="*/ 109538 w 82"/>
                <a:gd name="T39" fmla="*/ 149225 h 102"/>
                <a:gd name="T40" fmla="*/ 119063 w 82"/>
                <a:gd name="T41" fmla="*/ 136525 h 102"/>
                <a:gd name="T42" fmla="*/ 125413 w 82"/>
                <a:gd name="T43" fmla="*/ 125413 h 102"/>
                <a:gd name="T44" fmla="*/ 127000 w 82"/>
                <a:gd name="T45" fmla="*/ 112713 h 102"/>
                <a:gd name="T46" fmla="*/ 127000 w 82"/>
                <a:gd name="T47" fmla="*/ 96838 h 102"/>
                <a:gd name="T48" fmla="*/ 130175 w 82"/>
                <a:gd name="T49" fmla="*/ 85725 h 102"/>
                <a:gd name="T50" fmla="*/ 127000 w 82"/>
                <a:gd name="T51" fmla="*/ 73025 h 102"/>
                <a:gd name="T52" fmla="*/ 127000 w 82"/>
                <a:gd name="T53" fmla="*/ 57150 h 102"/>
                <a:gd name="T54" fmla="*/ 125413 w 82"/>
                <a:gd name="T55" fmla="*/ 46038 h 102"/>
                <a:gd name="T56" fmla="*/ 119063 w 82"/>
                <a:gd name="T57" fmla="*/ 30163 h 102"/>
                <a:gd name="T58" fmla="*/ 109538 w 82"/>
                <a:gd name="T59" fmla="*/ 17463 h 102"/>
                <a:gd name="T60" fmla="*/ 96838 w 82"/>
                <a:gd name="T61" fmla="*/ 9525 h 102"/>
                <a:gd name="T62" fmla="*/ 82550 w 82"/>
                <a:gd name="T63" fmla="*/ 3175 h 102"/>
                <a:gd name="T64" fmla="*/ 60325 w 82"/>
                <a:gd name="T65" fmla="*/ 0 h 1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2" h="102">
                  <a:moveTo>
                    <a:pt x="38" y="0"/>
                  </a:moveTo>
                  <a:lnTo>
                    <a:pt x="27" y="2"/>
                  </a:lnTo>
                  <a:lnTo>
                    <a:pt x="17" y="6"/>
                  </a:lnTo>
                  <a:lnTo>
                    <a:pt x="11" y="13"/>
                  </a:lnTo>
                  <a:lnTo>
                    <a:pt x="6" y="21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6" y="77"/>
                  </a:lnTo>
                  <a:lnTo>
                    <a:pt x="11" y="84"/>
                  </a:lnTo>
                  <a:lnTo>
                    <a:pt x="17" y="90"/>
                  </a:lnTo>
                  <a:lnTo>
                    <a:pt x="25" y="96"/>
                  </a:lnTo>
                  <a:lnTo>
                    <a:pt x="34" y="100"/>
                  </a:lnTo>
                  <a:lnTo>
                    <a:pt x="44" y="102"/>
                  </a:lnTo>
                  <a:lnTo>
                    <a:pt x="56" y="102"/>
                  </a:lnTo>
                  <a:lnTo>
                    <a:pt x="63" y="98"/>
                  </a:lnTo>
                  <a:lnTo>
                    <a:pt x="69" y="94"/>
                  </a:lnTo>
                  <a:lnTo>
                    <a:pt x="75" y="86"/>
                  </a:lnTo>
                  <a:lnTo>
                    <a:pt x="79" y="79"/>
                  </a:lnTo>
                  <a:lnTo>
                    <a:pt x="80" y="71"/>
                  </a:lnTo>
                  <a:lnTo>
                    <a:pt x="80" y="61"/>
                  </a:lnTo>
                  <a:lnTo>
                    <a:pt x="82" y="54"/>
                  </a:lnTo>
                  <a:lnTo>
                    <a:pt x="80" y="46"/>
                  </a:lnTo>
                  <a:lnTo>
                    <a:pt x="80" y="36"/>
                  </a:lnTo>
                  <a:lnTo>
                    <a:pt x="79" y="29"/>
                  </a:lnTo>
                  <a:lnTo>
                    <a:pt x="75" y="19"/>
                  </a:lnTo>
                  <a:lnTo>
                    <a:pt x="69" y="11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54" name="Freeform 55"/>
            <p:cNvSpPr>
              <a:spLocks/>
            </p:cNvSpPr>
            <p:nvPr/>
          </p:nvSpPr>
          <p:spPr bwMode="auto">
            <a:xfrm>
              <a:off x="5275263" y="1041400"/>
              <a:ext cx="1425575" cy="1139825"/>
            </a:xfrm>
            <a:custGeom>
              <a:avLst/>
              <a:gdLst>
                <a:gd name="T0" fmla="*/ 422275 w 898"/>
                <a:gd name="T1" fmla="*/ 701675 h 718"/>
                <a:gd name="T2" fmla="*/ 452438 w 898"/>
                <a:gd name="T3" fmla="*/ 674688 h 718"/>
                <a:gd name="T4" fmla="*/ 484188 w 898"/>
                <a:gd name="T5" fmla="*/ 649288 h 718"/>
                <a:gd name="T6" fmla="*/ 644525 w 898"/>
                <a:gd name="T7" fmla="*/ 561975 h 718"/>
                <a:gd name="T8" fmla="*/ 812800 w 898"/>
                <a:gd name="T9" fmla="*/ 476250 h 718"/>
                <a:gd name="T10" fmla="*/ 898525 w 898"/>
                <a:gd name="T11" fmla="*/ 454025 h 718"/>
                <a:gd name="T12" fmla="*/ 939800 w 898"/>
                <a:gd name="T13" fmla="*/ 485775 h 718"/>
                <a:gd name="T14" fmla="*/ 935038 w 898"/>
                <a:gd name="T15" fmla="*/ 558800 h 718"/>
                <a:gd name="T16" fmla="*/ 909638 w 898"/>
                <a:gd name="T17" fmla="*/ 671513 h 718"/>
                <a:gd name="T18" fmla="*/ 915988 w 898"/>
                <a:gd name="T19" fmla="*/ 715963 h 718"/>
                <a:gd name="T20" fmla="*/ 942975 w 898"/>
                <a:gd name="T21" fmla="*/ 731838 h 718"/>
                <a:gd name="T22" fmla="*/ 998538 w 898"/>
                <a:gd name="T23" fmla="*/ 688975 h 718"/>
                <a:gd name="T24" fmla="*/ 1095375 w 898"/>
                <a:gd name="T25" fmla="*/ 555625 h 718"/>
                <a:gd name="T26" fmla="*/ 1144588 w 898"/>
                <a:gd name="T27" fmla="*/ 454025 h 718"/>
                <a:gd name="T28" fmla="*/ 1154113 w 898"/>
                <a:gd name="T29" fmla="*/ 573088 h 718"/>
                <a:gd name="T30" fmla="*/ 1171575 w 898"/>
                <a:gd name="T31" fmla="*/ 719138 h 718"/>
                <a:gd name="T32" fmla="*/ 1187450 w 898"/>
                <a:gd name="T33" fmla="*/ 765175 h 718"/>
                <a:gd name="T34" fmla="*/ 1184275 w 898"/>
                <a:gd name="T35" fmla="*/ 795338 h 718"/>
                <a:gd name="T36" fmla="*/ 1184275 w 898"/>
                <a:gd name="T37" fmla="*/ 808038 h 718"/>
                <a:gd name="T38" fmla="*/ 1263650 w 898"/>
                <a:gd name="T39" fmla="*/ 674688 h 718"/>
                <a:gd name="T40" fmla="*/ 1352550 w 898"/>
                <a:gd name="T41" fmla="*/ 542925 h 718"/>
                <a:gd name="T42" fmla="*/ 1425575 w 898"/>
                <a:gd name="T43" fmla="*/ 466725 h 718"/>
                <a:gd name="T44" fmla="*/ 1419225 w 898"/>
                <a:gd name="T45" fmla="*/ 449263 h 718"/>
                <a:gd name="T46" fmla="*/ 1366838 w 898"/>
                <a:gd name="T47" fmla="*/ 406400 h 718"/>
                <a:gd name="T48" fmla="*/ 1333500 w 898"/>
                <a:gd name="T49" fmla="*/ 369888 h 718"/>
                <a:gd name="T50" fmla="*/ 1316038 w 898"/>
                <a:gd name="T51" fmla="*/ 338138 h 718"/>
                <a:gd name="T52" fmla="*/ 1254125 w 898"/>
                <a:gd name="T53" fmla="*/ 284163 h 718"/>
                <a:gd name="T54" fmla="*/ 1171575 w 898"/>
                <a:gd name="T55" fmla="*/ 225425 h 718"/>
                <a:gd name="T56" fmla="*/ 1147763 w 898"/>
                <a:gd name="T57" fmla="*/ 195263 h 718"/>
                <a:gd name="T58" fmla="*/ 1135063 w 898"/>
                <a:gd name="T59" fmla="*/ 125413 h 718"/>
                <a:gd name="T60" fmla="*/ 1154113 w 898"/>
                <a:gd name="T61" fmla="*/ 58738 h 718"/>
                <a:gd name="T62" fmla="*/ 1128713 w 898"/>
                <a:gd name="T63" fmla="*/ 12700 h 718"/>
                <a:gd name="T64" fmla="*/ 1016000 w 898"/>
                <a:gd name="T65" fmla="*/ 22225 h 718"/>
                <a:gd name="T66" fmla="*/ 912813 w 898"/>
                <a:gd name="T67" fmla="*/ 85725 h 718"/>
                <a:gd name="T68" fmla="*/ 862013 w 898"/>
                <a:gd name="T69" fmla="*/ 122238 h 718"/>
                <a:gd name="T70" fmla="*/ 815975 w 898"/>
                <a:gd name="T71" fmla="*/ 122238 h 718"/>
                <a:gd name="T72" fmla="*/ 633413 w 898"/>
                <a:gd name="T73" fmla="*/ 65088 h 718"/>
                <a:gd name="T74" fmla="*/ 452438 w 898"/>
                <a:gd name="T75" fmla="*/ 6350 h 718"/>
                <a:gd name="T76" fmla="*/ 404813 w 898"/>
                <a:gd name="T77" fmla="*/ 6350 h 718"/>
                <a:gd name="T78" fmla="*/ 376238 w 898"/>
                <a:gd name="T79" fmla="*/ 36513 h 718"/>
                <a:gd name="T80" fmla="*/ 355600 w 898"/>
                <a:gd name="T81" fmla="*/ 98425 h 718"/>
                <a:gd name="T82" fmla="*/ 334963 w 898"/>
                <a:gd name="T83" fmla="*/ 168275 h 718"/>
                <a:gd name="T84" fmla="*/ 276225 w 898"/>
                <a:gd name="T85" fmla="*/ 234950 h 718"/>
                <a:gd name="T86" fmla="*/ 206375 w 898"/>
                <a:gd name="T87" fmla="*/ 307975 h 718"/>
                <a:gd name="T88" fmla="*/ 157163 w 898"/>
                <a:gd name="T89" fmla="*/ 381000 h 718"/>
                <a:gd name="T90" fmla="*/ 93663 w 898"/>
                <a:gd name="T91" fmla="*/ 542925 h 718"/>
                <a:gd name="T92" fmla="*/ 76200 w 898"/>
                <a:gd name="T93" fmla="*/ 638175 h 718"/>
                <a:gd name="T94" fmla="*/ 90488 w 898"/>
                <a:gd name="T95" fmla="*/ 704850 h 718"/>
                <a:gd name="T96" fmla="*/ 112713 w 898"/>
                <a:gd name="T97" fmla="*/ 755650 h 718"/>
                <a:gd name="T98" fmla="*/ 103188 w 898"/>
                <a:gd name="T99" fmla="*/ 814388 h 718"/>
                <a:gd name="T100" fmla="*/ 57150 w 898"/>
                <a:gd name="T101" fmla="*/ 887413 h 718"/>
                <a:gd name="T102" fmla="*/ 7938 w 898"/>
                <a:gd name="T103" fmla="*/ 963613 h 718"/>
                <a:gd name="T104" fmla="*/ 0 w 898"/>
                <a:gd name="T105" fmla="*/ 1006475 h 718"/>
                <a:gd name="T106" fmla="*/ 20638 w 898"/>
                <a:gd name="T107" fmla="*/ 1055688 h 718"/>
                <a:gd name="T108" fmla="*/ 76200 w 898"/>
                <a:gd name="T109" fmla="*/ 1112838 h 718"/>
                <a:gd name="T110" fmla="*/ 112713 w 898"/>
                <a:gd name="T111" fmla="*/ 1131888 h 718"/>
                <a:gd name="T112" fmla="*/ 149225 w 898"/>
                <a:gd name="T113" fmla="*/ 1017588 h 718"/>
                <a:gd name="T114" fmla="*/ 193675 w 898"/>
                <a:gd name="T115" fmla="*/ 866775 h 718"/>
                <a:gd name="T116" fmla="*/ 236538 w 898"/>
                <a:gd name="T117" fmla="*/ 774700 h 718"/>
                <a:gd name="T118" fmla="*/ 303213 w 898"/>
                <a:gd name="T119" fmla="*/ 731838 h 718"/>
                <a:gd name="T120" fmla="*/ 401638 w 898"/>
                <a:gd name="T121" fmla="*/ 711200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8" h="718">
                  <a:moveTo>
                    <a:pt x="253" y="448"/>
                  </a:moveTo>
                  <a:lnTo>
                    <a:pt x="261" y="448"/>
                  </a:lnTo>
                  <a:lnTo>
                    <a:pt x="266" y="442"/>
                  </a:lnTo>
                  <a:lnTo>
                    <a:pt x="272" y="438"/>
                  </a:lnTo>
                  <a:lnTo>
                    <a:pt x="280" y="430"/>
                  </a:lnTo>
                  <a:lnTo>
                    <a:pt x="285" y="425"/>
                  </a:lnTo>
                  <a:lnTo>
                    <a:pt x="291" y="419"/>
                  </a:lnTo>
                  <a:lnTo>
                    <a:pt x="299" y="413"/>
                  </a:lnTo>
                  <a:lnTo>
                    <a:pt x="305" y="409"/>
                  </a:lnTo>
                  <a:lnTo>
                    <a:pt x="337" y="392"/>
                  </a:lnTo>
                  <a:lnTo>
                    <a:pt x="372" y="373"/>
                  </a:lnTo>
                  <a:lnTo>
                    <a:pt x="406" y="354"/>
                  </a:lnTo>
                  <a:lnTo>
                    <a:pt x="441" y="334"/>
                  </a:lnTo>
                  <a:lnTo>
                    <a:pt x="477" y="315"/>
                  </a:lnTo>
                  <a:lnTo>
                    <a:pt x="512" y="300"/>
                  </a:lnTo>
                  <a:lnTo>
                    <a:pt x="529" y="294"/>
                  </a:lnTo>
                  <a:lnTo>
                    <a:pt x="548" y="290"/>
                  </a:lnTo>
                  <a:lnTo>
                    <a:pt x="566" y="286"/>
                  </a:lnTo>
                  <a:lnTo>
                    <a:pt x="585" y="283"/>
                  </a:lnTo>
                  <a:lnTo>
                    <a:pt x="589" y="294"/>
                  </a:lnTo>
                  <a:lnTo>
                    <a:pt x="592" y="306"/>
                  </a:lnTo>
                  <a:lnTo>
                    <a:pt x="592" y="317"/>
                  </a:lnTo>
                  <a:lnTo>
                    <a:pt x="592" y="329"/>
                  </a:lnTo>
                  <a:lnTo>
                    <a:pt x="589" y="352"/>
                  </a:lnTo>
                  <a:lnTo>
                    <a:pt x="583" y="377"/>
                  </a:lnTo>
                  <a:lnTo>
                    <a:pt x="577" y="400"/>
                  </a:lnTo>
                  <a:lnTo>
                    <a:pt x="573" y="423"/>
                  </a:lnTo>
                  <a:lnTo>
                    <a:pt x="573" y="432"/>
                  </a:lnTo>
                  <a:lnTo>
                    <a:pt x="575" y="444"/>
                  </a:lnTo>
                  <a:lnTo>
                    <a:pt x="577" y="451"/>
                  </a:lnTo>
                  <a:lnTo>
                    <a:pt x="581" y="461"/>
                  </a:lnTo>
                  <a:lnTo>
                    <a:pt x="587" y="461"/>
                  </a:lnTo>
                  <a:lnTo>
                    <a:pt x="594" y="461"/>
                  </a:lnTo>
                  <a:lnTo>
                    <a:pt x="602" y="457"/>
                  </a:lnTo>
                  <a:lnTo>
                    <a:pt x="610" y="451"/>
                  </a:lnTo>
                  <a:lnTo>
                    <a:pt x="629" y="434"/>
                  </a:lnTo>
                  <a:lnTo>
                    <a:pt x="650" y="409"/>
                  </a:lnTo>
                  <a:lnTo>
                    <a:pt x="671" y="382"/>
                  </a:lnTo>
                  <a:lnTo>
                    <a:pt x="690" y="350"/>
                  </a:lnTo>
                  <a:lnTo>
                    <a:pt x="708" y="315"/>
                  </a:lnTo>
                  <a:lnTo>
                    <a:pt x="719" y="281"/>
                  </a:lnTo>
                  <a:lnTo>
                    <a:pt x="721" y="286"/>
                  </a:lnTo>
                  <a:lnTo>
                    <a:pt x="721" y="306"/>
                  </a:lnTo>
                  <a:lnTo>
                    <a:pt x="723" y="331"/>
                  </a:lnTo>
                  <a:lnTo>
                    <a:pt x="727" y="361"/>
                  </a:lnTo>
                  <a:lnTo>
                    <a:pt x="729" y="394"/>
                  </a:lnTo>
                  <a:lnTo>
                    <a:pt x="733" y="427"/>
                  </a:lnTo>
                  <a:lnTo>
                    <a:pt x="738" y="453"/>
                  </a:lnTo>
                  <a:lnTo>
                    <a:pt x="744" y="473"/>
                  </a:lnTo>
                  <a:lnTo>
                    <a:pt x="746" y="476"/>
                  </a:lnTo>
                  <a:lnTo>
                    <a:pt x="748" y="482"/>
                  </a:lnTo>
                  <a:lnTo>
                    <a:pt x="748" y="490"/>
                  </a:lnTo>
                  <a:lnTo>
                    <a:pt x="746" y="496"/>
                  </a:lnTo>
                  <a:lnTo>
                    <a:pt x="746" y="501"/>
                  </a:lnTo>
                  <a:lnTo>
                    <a:pt x="746" y="507"/>
                  </a:lnTo>
                  <a:lnTo>
                    <a:pt x="746" y="509"/>
                  </a:lnTo>
                  <a:lnTo>
                    <a:pt x="763" y="482"/>
                  </a:lnTo>
                  <a:lnTo>
                    <a:pt x="779" y="453"/>
                  </a:lnTo>
                  <a:lnTo>
                    <a:pt x="796" y="425"/>
                  </a:lnTo>
                  <a:lnTo>
                    <a:pt x="813" y="396"/>
                  </a:lnTo>
                  <a:lnTo>
                    <a:pt x="832" y="369"/>
                  </a:lnTo>
                  <a:lnTo>
                    <a:pt x="852" y="342"/>
                  </a:lnTo>
                  <a:lnTo>
                    <a:pt x="873" y="319"/>
                  </a:lnTo>
                  <a:lnTo>
                    <a:pt x="896" y="296"/>
                  </a:lnTo>
                  <a:lnTo>
                    <a:pt x="898" y="294"/>
                  </a:lnTo>
                  <a:lnTo>
                    <a:pt x="898" y="290"/>
                  </a:lnTo>
                  <a:lnTo>
                    <a:pt x="898" y="286"/>
                  </a:lnTo>
                  <a:lnTo>
                    <a:pt x="894" y="283"/>
                  </a:lnTo>
                  <a:lnTo>
                    <a:pt x="886" y="273"/>
                  </a:lnTo>
                  <a:lnTo>
                    <a:pt x="875" y="265"/>
                  </a:lnTo>
                  <a:lnTo>
                    <a:pt x="861" y="256"/>
                  </a:lnTo>
                  <a:lnTo>
                    <a:pt x="852" y="248"/>
                  </a:lnTo>
                  <a:lnTo>
                    <a:pt x="844" y="240"/>
                  </a:lnTo>
                  <a:lnTo>
                    <a:pt x="840" y="233"/>
                  </a:lnTo>
                  <a:lnTo>
                    <a:pt x="838" y="227"/>
                  </a:lnTo>
                  <a:lnTo>
                    <a:pt x="834" y="221"/>
                  </a:lnTo>
                  <a:lnTo>
                    <a:pt x="829" y="213"/>
                  </a:lnTo>
                  <a:lnTo>
                    <a:pt x="823" y="208"/>
                  </a:lnTo>
                  <a:lnTo>
                    <a:pt x="807" y="192"/>
                  </a:lnTo>
                  <a:lnTo>
                    <a:pt x="790" y="179"/>
                  </a:lnTo>
                  <a:lnTo>
                    <a:pt x="771" y="165"/>
                  </a:lnTo>
                  <a:lnTo>
                    <a:pt x="754" y="154"/>
                  </a:lnTo>
                  <a:lnTo>
                    <a:pt x="738" y="142"/>
                  </a:lnTo>
                  <a:lnTo>
                    <a:pt x="727" y="133"/>
                  </a:lnTo>
                  <a:lnTo>
                    <a:pt x="725" y="129"/>
                  </a:lnTo>
                  <a:lnTo>
                    <a:pt x="723" y="123"/>
                  </a:lnTo>
                  <a:lnTo>
                    <a:pt x="719" y="112"/>
                  </a:lnTo>
                  <a:lnTo>
                    <a:pt x="717" y="96"/>
                  </a:lnTo>
                  <a:lnTo>
                    <a:pt x="715" y="79"/>
                  </a:lnTo>
                  <a:lnTo>
                    <a:pt x="719" y="58"/>
                  </a:lnTo>
                  <a:lnTo>
                    <a:pt x="723" y="48"/>
                  </a:lnTo>
                  <a:lnTo>
                    <a:pt x="727" y="37"/>
                  </a:lnTo>
                  <a:lnTo>
                    <a:pt x="733" y="25"/>
                  </a:lnTo>
                  <a:lnTo>
                    <a:pt x="740" y="14"/>
                  </a:lnTo>
                  <a:lnTo>
                    <a:pt x="711" y="8"/>
                  </a:lnTo>
                  <a:lnTo>
                    <a:pt x="687" y="6"/>
                  </a:lnTo>
                  <a:lnTo>
                    <a:pt x="663" y="8"/>
                  </a:lnTo>
                  <a:lnTo>
                    <a:pt x="640" y="14"/>
                  </a:lnTo>
                  <a:lnTo>
                    <a:pt x="619" y="23"/>
                  </a:lnTo>
                  <a:lnTo>
                    <a:pt x="596" y="37"/>
                  </a:lnTo>
                  <a:lnTo>
                    <a:pt x="575" y="54"/>
                  </a:lnTo>
                  <a:lnTo>
                    <a:pt x="550" y="75"/>
                  </a:lnTo>
                  <a:lnTo>
                    <a:pt x="548" y="77"/>
                  </a:lnTo>
                  <a:lnTo>
                    <a:pt x="543" y="77"/>
                  </a:lnTo>
                  <a:lnTo>
                    <a:pt x="537" y="79"/>
                  </a:lnTo>
                  <a:lnTo>
                    <a:pt x="531" y="79"/>
                  </a:lnTo>
                  <a:lnTo>
                    <a:pt x="514" y="77"/>
                  </a:lnTo>
                  <a:lnTo>
                    <a:pt x="495" y="71"/>
                  </a:lnTo>
                  <a:lnTo>
                    <a:pt x="449" y="58"/>
                  </a:lnTo>
                  <a:lnTo>
                    <a:pt x="399" y="41"/>
                  </a:lnTo>
                  <a:lnTo>
                    <a:pt x="349" y="23"/>
                  </a:lnTo>
                  <a:lnTo>
                    <a:pt x="305" y="8"/>
                  </a:lnTo>
                  <a:lnTo>
                    <a:pt x="285" y="4"/>
                  </a:lnTo>
                  <a:lnTo>
                    <a:pt x="272" y="2"/>
                  </a:lnTo>
                  <a:lnTo>
                    <a:pt x="261" y="0"/>
                  </a:lnTo>
                  <a:lnTo>
                    <a:pt x="255" y="4"/>
                  </a:lnTo>
                  <a:lnTo>
                    <a:pt x="249" y="10"/>
                  </a:lnTo>
                  <a:lnTo>
                    <a:pt x="243" y="18"/>
                  </a:lnTo>
                  <a:lnTo>
                    <a:pt x="237" y="23"/>
                  </a:lnTo>
                  <a:lnTo>
                    <a:pt x="234" y="31"/>
                  </a:lnTo>
                  <a:lnTo>
                    <a:pt x="228" y="46"/>
                  </a:lnTo>
                  <a:lnTo>
                    <a:pt x="224" y="62"/>
                  </a:lnTo>
                  <a:lnTo>
                    <a:pt x="220" y="77"/>
                  </a:lnTo>
                  <a:lnTo>
                    <a:pt x="216" y="93"/>
                  </a:lnTo>
                  <a:lnTo>
                    <a:pt x="211" y="106"/>
                  </a:lnTo>
                  <a:lnTo>
                    <a:pt x="201" y="117"/>
                  </a:lnTo>
                  <a:lnTo>
                    <a:pt x="188" y="133"/>
                  </a:lnTo>
                  <a:lnTo>
                    <a:pt x="174" y="148"/>
                  </a:lnTo>
                  <a:lnTo>
                    <a:pt x="159" y="164"/>
                  </a:lnTo>
                  <a:lnTo>
                    <a:pt x="145" y="179"/>
                  </a:lnTo>
                  <a:lnTo>
                    <a:pt x="130" y="194"/>
                  </a:lnTo>
                  <a:lnTo>
                    <a:pt x="119" y="210"/>
                  </a:lnTo>
                  <a:lnTo>
                    <a:pt x="107" y="225"/>
                  </a:lnTo>
                  <a:lnTo>
                    <a:pt x="99" y="240"/>
                  </a:lnTo>
                  <a:lnTo>
                    <a:pt x="82" y="281"/>
                  </a:lnTo>
                  <a:lnTo>
                    <a:pt x="69" y="313"/>
                  </a:lnTo>
                  <a:lnTo>
                    <a:pt x="59" y="342"/>
                  </a:lnTo>
                  <a:lnTo>
                    <a:pt x="53" y="365"/>
                  </a:lnTo>
                  <a:lnTo>
                    <a:pt x="49" y="386"/>
                  </a:lnTo>
                  <a:lnTo>
                    <a:pt x="48" y="402"/>
                  </a:lnTo>
                  <a:lnTo>
                    <a:pt x="48" y="415"/>
                  </a:lnTo>
                  <a:lnTo>
                    <a:pt x="49" y="427"/>
                  </a:lnTo>
                  <a:lnTo>
                    <a:pt x="57" y="444"/>
                  </a:lnTo>
                  <a:lnTo>
                    <a:pt x="65" y="457"/>
                  </a:lnTo>
                  <a:lnTo>
                    <a:pt x="67" y="467"/>
                  </a:lnTo>
                  <a:lnTo>
                    <a:pt x="71" y="476"/>
                  </a:lnTo>
                  <a:lnTo>
                    <a:pt x="71" y="486"/>
                  </a:lnTo>
                  <a:lnTo>
                    <a:pt x="71" y="501"/>
                  </a:lnTo>
                  <a:lnTo>
                    <a:pt x="65" y="513"/>
                  </a:lnTo>
                  <a:lnTo>
                    <a:pt x="57" y="528"/>
                  </a:lnTo>
                  <a:lnTo>
                    <a:pt x="48" y="544"/>
                  </a:lnTo>
                  <a:lnTo>
                    <a:pt x="36" y="559"/>
                  </a:lnTo>
                  <a:lnTo>
                    <a:pt x="24" y="576"/>
                  </a:lnTo>
                  <a:lnTo>
                    <a:pt x="13" y="592"/>
                  </a:lnTo>
                  <a:lnTo>
                    <a:pt x="5" y="607"/>
                  </a:lnTo>
                  <a:lnTo>
                    <a:pt x="0" y="618"/>
                  </a:lnTo>
                  <a:lnTo>
                    <a:pt x="0" y="626"/>
                  </a:lnTo>
                  <a:lnTo>
                    <a:pt x="0" y="634"/>
                  </a:lnTo>
                  <a:lnTo>
                    <a:pt x="1" y="641"/>
                  </a:lnTo>
                  <a:lnTo>
                    <a:pt x="3" y="649"/>
                  </a:lnTo>
                  <a:lnTo>
                    <a:pt x="13" y="665"/>
                  </a:lnTo>
                  <a:lnTo>
                    <a:pt x="23" y="678"/>
                  </a:lnTo>
                  <a:lnTo>
                    <a:pt x="34" y="689"/>
                  </a:lnTo>
                  <a:lnTo>
                    <a:pt x="48" y="701"/>
                  </a:lnTo>
                  <a:lnTo>
                    <a:pt x="59" y="711"/>
                  </a:lnTo>
                  <a:lnTo>
                    <a:pt x="69" y="718"/>
                  </a:lnTo>
                  <a:lnTo>
                    <a:pt x="71" y="713"/>
                  </a:lnTo>
                  <a:lnTo>
                    <a:pt x="76" y="695"/>
                  </a:lnTo>
                  <a:lnTo>
                    <a:pt x="84" y="670"/>
                  </a:lnTo>
                  <a:lnTo>
                    <a:pt x="94" y="641"/>
                  </a:lnTo>
                  <a:lnTo>
                    <a:pt x="103" y="609"/>
                  </a:lnTo>
                  <a:lnTo>
                    <a:pt x="113" y="576"/>
                  </a:lnTo>
                  <a:lnTo>
                    <a:pt x="122" y="546"/>
                  </a:lnTo>
                  <a:lnTo>
                    <a:pt x="130" y="521"/>
                  </a:lnTo>
                  <a:lnTo>
                    <a:pt x="138" y="503"/>
                  </a:lnTo>
                  <a:lnTo>
                    <a:pt x="149" y="488"/>
                  </a:lnTo>
                  <a:lnTo>
                    <a:pt x="161" y="476"/>
                  </a:lnTo>
                  <a:lnTo>
                    <a:pt x="176" y="467"/>
                  </a:lnTo>
                  <a:lnTo>
                    <a:pt x="191" y="461"/>
                  </a:lnTo>
                  <a:lnTo>
                    <a:pt x="211" y="455"/>
                  </a:lnTo>
                  <a:lnTo>
                    <a:pt x="232" y="451"/>
                  </a:lnTo>
                  <a:lnTo>
                    <a:pt x="253" y="448"/>
                  </a:lnTo>
                  <a:close/>
                </a:path>
              </a:pathLst>
            </a:custGeom>
            <a:solidFill>
              <a:srgbClr val="C46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55" name="Freeform 56"/>
            <p:cNvSpPr>
              <a:spLocks/>
            </p:cNvSpPr>
            <p:nvPr/>
          </p:nvSpPr>
          <p:spPr bwMode="auto">
            <a:xfrm>
              <a:off x="5548313" y="1036638"/>
              <a:ext cx="334963" cy="212725"/>
            </a:xfrm>
            <a:custGeom>
              <a:avLst/>
              <a:gdLst>
                <a:gd name="T0" fmla="*/ 12700 w 211"/>
                <a:gd name="T1" fmla="*/ 36513 h 134"/>
                <a:gd name="T2" fmla="*/ 49213 w 211"/>
                <a:gd name="T3" fmla="*/ 53975 h 134"/>
                <a:gd name="T4" fmla="*/ 88900 w 211"/>
                <a:gd name="T5" fmla="*/ 76200 h 134"/>
                <a:gd name="T6" fmla="*/ 125413 w 211"/>
                <a:gd name="T7" fmla="*/ 96838 h 134"/>
                <a:gd name="T8" fmla="*/ 161925 w 211"/>
                <a:gd name="T9" fmla="*/ 117475 h 134"/>
                <a:gd name="T10" fmla="*/ 198438 w 211"/>
                <a:gd name="T11" fmla="*/ 142875 h 134"/>
                <a:gd name="T12" fmla="*/ 234950 w 211"/>
                <a:gd name="T13" fmla="*/ 166688 h 134"/>
                <a:gd name="T14" fmla="*/ 271463 w 211"/>
                <a:gd name="T15" fmla="*/ 188913 h 134"/>
                <a:gd name="T16" fmla="*/ 307975 w 211"/>
                <a:gd name="T17" fmla="*/ 212725 h 134"/>
                <a:gd name="T18" fmla="*/ 311150 w 211"/>
                <a:gd name="T19" fmla="*/ 212725 h 134"/>
                <a:gd name="T20" fmla="*/ 314325 w 211"/>
                <a:gd name="T21" fmla="*/ 212725 h 134"/>
                <a:gd name="T22" fmla="*/ 317500 w 211"/>
                <a:gd name="T23" fmla="*/ 212725 h 134"/>
                <a:gd name="T24" fmla="*/ 323850 w 211"/>
                <a:gd name="T25" fmla="*/ 212725 h 134"/>
                <a:gd name="T26" fmla="*/ 327025 w 211"/>
                <a:gd name="T27" fmla="*/ 212725 h 134"/>
                <a:gd name="T28" fmla="*/ 328613 w 211"/>
                <a:gd name="T29" fmla="*/ 209550 h 134"/>
                <a:gd name="T30" fmla="*/ 331788 w 211"/>
                <a:gd name="T31" fmla="*/ 206375 h 134"/>
                <a:gd name="T32" fmla="*/ 331788 w 211"/>
                <a:gd name="T33" fmla="*/ 203200 h 134"/>
                <a:gd name="T34" fmla="*/ 334963 w 211"/>
                <a:gd name="T35" fmla="*/ 200025 h 134"/>
                <a:gd name="T36" fmla="*/ 334963 w 211"/>
                <a:gd name="T37" fmla="*/ 196850 h 134"/>
                <a:gd name="T38" fmla="*/ 334963 w 211"/>
                <a:gd name="T39" fmla="*/ 190500 h 134"/>
                <a:gd name="T40" fmla="*/ 334963 w 211"/>
                <a:gd name="T41" fmla="*/ 188913 h 134"/>
                <a:gd name="T42" fmla="*/ 331788 w 211"/>
                <a:gd name="T43" fmla="*/ 185738 h 134"/>
                <a:gd name="T44" fmla="*/ 331788 w 211"/>
                <a:gd name="T45" fmla="*/ 182563 h 134"/>
                <a:gd name="T46" fmla="*/ 328613 w 211"/>
                <a:gd name="T47" fmla="*/ 179388 h 134"/>
                <a:gd name="T48" fmla="*/ 327025 w 211"/>
                <a:gd name="T49" fmla="*/ 179388 h 134"/>
                <a:gd name="T50" fmla="*/ 287338 w 211"/>
                <a:gd name="T51" fmla="*/ 153988 h 134"/>
                <a:gd name="T52" fmla="*/ 250825 w 211"/>
                <a:gd name="T53" fmla="*/ 133350 h 134"/>
                <a:gd name="T54" fmla="*/ 215900 w 211"/>
                <a:gd name="T55" fmla="*/ 109538 h 134"/>
                <a:gd name="T56" fmla="*/ 179388 w 211"/>
                <a:gd name="T57" fmla="*/ 84138 h 134"/>
                <a:gd name="T58" fmla="*/ 142875 w 211"/>
                <a:gd name="T59" fmla="*/ 60325 h 134"/>
                <a:gd name="T60" fmla="*/ 103188 w 211"/>
                <a:gd name="T61" fmla="*/ 39688 h 134"/>
                <a:gd name="T62" fmla="*/ 66675 w 211"/>
                <a:gd name="T63" fmla="*/ 20638 h 134"/>
                <a:gd name="T64" fmla="*/ 28575 w 211"/>
                <a:gd name="T65" fmla="*/ 1588 h 134"/>
                <a:gd name="T66" fmla="*/ 25400 w 211"/>
                <a:gd name="T67" fmla="*/ 0 h 134"/>
                <a:gd name="T68" fmla="*/ 19050 w 211"/>
                <a:gd name="T69" fmla="*/ 0 h 134"/>
                <a:gd name="T70" fmla="*/ 15875 w 211"/>
                <a:gd name="T71" fmla="*/ 0 h 134"/>
                <a:gd name="T72" fmla="*/ 12700 w 211"/>
                <a:gd name="T73" fmla="*/ 1588 h 134"/>
                <a:gd name="T74" fmla="*/ 9525 w 211"/>
                <a:gd name="T75" fmla="*/ 1588 h 134"/>
                <a:gd name="T76" fmla="*/ 6350 w 211"/>
                <a:gd name="T77" fmla="*/ 4763 h 134"/>
                <a:gd name="T78" fmla="*/ 3175 w 211"/>
                <a:gd name="T79" fmla="*/ 7938 h 134"/>
                <a:gd name="T80" fmla="*/ 0 w 211"/>
                <a:gd name="T81" fmla="*/ 11113 h 134"/>
                <a:gd name="T82" fmla="*/ 0 w 211"/>
                <a:gd name="T83" fmla="*/ 14288 h 134"/>
                <a:gd name="T84" fmla="*/ 0 w 211"/>
                <a:gd name="T85" fmla="*/ 17463 h 134"/>
                <a:gd name="T86" fmla="*/ 0 w 211"/>
                <a:gd name="T87" fmla="*/ 23813 h 134"/>
                <a:gd name="T88" fmla="*/ 0 w 211"/>
                <a:gd name="T89" fmla="*/ 26988 h 134"/>
                <a:gd name="T90" fmla="*/ 3175 w 211"/>
                <a:gd name="T91" fmla="*/ 30163 h 134"/>
                <a:gd name="T92" fmla="*/ 6350 w 211"/>
                <a:gd name="T93" fmla="*/ 33338 h 134"/>
                <a:gd name="T94" fmla="*/ 6350 w 211"/>
                <a:gd name="T95" fmla="*/ 36513 h 134"/>
                <a:gd name="T96" fmla="*/ 12700 w 211"/>
                <a:gd name="T97" fmla="*/ 36513 h 1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1" h="134">
                  <a:moveTo>
                    <a:pt x="8" y="23"/>
                  </a:moveTo>
                  <a:lnTo>
                    <a:pt x="31" y="34"/>
                  </a:lnTo>
                  <a:lnTo>
                    <a:pt x="56" y="48"/>
                  </a:lnTo>
                  <a:lnTo>
                    <a:pt x="79" y="61"/>
                  </a:lnTo>
                  <a:lnTo>
                    <a:pt x="102" y="74"/>
                  </a:lnTo>
                  <a:lnTo>
                    <a:pt x="125" y="90"/>
                  </a:lnTo>
                  <a:lnTo>
                    <a:pt x="148" y="105"/>
                  </a:lnTo>
                  <a:lnTo>
                    <a:pt x="171" y="119"/>
                  </a:lnTo>
                  <a:lnTo>
                    <a:pt x="194" y="134"/>
                  </a:lnTo>
                  <a:lnTo>
                    <a:pt x="196" y="134"/>
                  </a:lnTo>
                  <a:lnTo>
                    <a:pt x="198" y="134"/>
                  </a:lnTo>
                  <a:lnTo>
                    <a:pt x="200" y="134"/>
                  </a:lnTo>
                  <a:lnTo>
                    <a:pt x="204" y="134"/>
                  </a:lnTo>
                  <a:lnTo>
                    <a:pt x="206" y="134"/>
                  </a:lnTo>
                  <a:lnTo>
                    <a:pt x="207" y="132"/>
                  </a:lnTo>
                  <a:lnTo>
                    <a:pt x="209" y="130"/>
                  </a:lnTo>
                  <a:lnTo>
                    <a:pt x="209" y="128"/>
                  </a:lnTo>
                  <a:lnTo>
                    <a:pt x="211" y="126"/>
                  </a:lnTo>
                  <a:lnTo>
                    <a:pt x="211" y="124"/>
                  </a:lnTo>
                  <a:lnTo>
                    <a:pt x="211" y="120"/>
                  </a:lnTo>
                  <a:lnTo>
                    <a:pt x="211" y="119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07" y="113"/>
                  </a:lnTo>
                  <a:lnTo>
                    <a:pt x="206" y="113"/>
                  </a:lnTo>
                  <a:lnTo>
                    <a:pt x="181" y="97"/>
                  </a:lnTo>
                  <a:lnTo>
                    <a:pt x="158" y="84"/>
                  </a:lnTo>
                  <a:lnTo>
                    <a:pt x="136" y="69"/>
                  </a:lnTo>
                  <a:lnTo>
                    <a:pt x="113" y="53"/>
                  </a:lnTo>
                  <a:lnTo>
                    <a:pt x="90" y="38"/>
                  </a:lnTo>
                  <a:lnTo>
                    <a:pt x="65" y="25"/>
                  </a:lnTo>
                  <a:lnTo>
                    <a:pt x="42" y="1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56" name="Freeform 57"/>
            <p:cNvSpPr>
              <a:spLocks/>
            </p:cNvSpPr>
            <p:nvPr/>
          </p:nvSpPr>
          <p:spPr bwMode="auto">
            <a:xfrm>
              <a:off x="5895975" y="984250"/>
              <a:ext cx="131763" cy="195263"/>
            </a:xfrm>
            <a:custGeom>
              <a:avLst/>
              <a:gdLst>
                <a:gd name="T0" fmla="*/ 6350 w 83"/>
                <a:gd name="T1" fmla="*/ 30163 h 123"/>
                <a:gd name="T2" fmla="*/ 19050 w 83"/>
                <a:gd name="T3" fmla="*/ 49213 h 123"/>
                <a:gd name="T4" fmla="*/ 33338 w 83"/>
                <a:gd name="T5" fmla="*/ 66675 h 123"/>
                <a:gd name="T6" fmla="*/ 42863 w 83"/>
                <a:gd name="T7" fmla="*/ 85725 h 123"/>
                <a:gd name="T8" fmla="*/ 55563 w 83"/>
                <a:gd name="T9" fmla="*/ 103188 h 123"/>
                <a:gd name="T10" fmla="*/ 63500 w 83"/>
                <a:gd name="T11" fmla="*/ 125413 h 123"/>
                <a:gd name="T12" fmla="*/ 76200 w 83"/>
                <a:gd name="T13" fmla="*/ 146050 h 123"/>
                <a:gd name="T14" fmla="*/ 85725 w 83"/>
                <a:gd name="T15" fmla="*/ 165100 h 123"/>
                <a:gd name="T16" fmla="*/ 93663 w 83"/>
                <a:gd name="T17" fmla="*/ 185738 h 123"/>
                <a:gd name="T18" fmla="*/ 96838 w 83"/>
                <a:gd name="T19" fmla="*/ 188913 h 123"/>
                <a:gd name="T20" fmla="*/ 100013 w 83"/>
                <a:gd name="T21" fmla="*/ 192088 h 123"/>
                <a:gd name="T22" fmla="*/ 103188 w 83"/>
                <a:gd name="T23" fmla="*/ 195263 h 123"/>
                <a:gd name="T24" fmla="*/ 106363 w 83"/>
                <a:gd name="T25" fmla="*/ 195263 h 123"/>
                <a:gd name="T26" fmla="*/ 109538 w 83"/>
                <a:gd name="T27" fmla="*/ 195263 h 123"/>
                <a:gd name="T28" fmla="*/ 112713 w 83"/>
                <a:gd name="T29" fmla="*/ 195263 h 123"/>
                <a:gd name="T30" fmla="*/ 115888 w 83"/>
                <a:gd name="T31" fmla="*/ 195263 h 123"/>
                <a:gd name="T32" fmla="*/ 119063 w 83"/>
                <a:gd name="T33" fmla="*/ 195263 h 123"/>
                <a:gd name="T34" fmla="*/ 122238 w 83"/>
                <a:gd name="T35" fmla="*/ 192088 h 123"/>
                <a:gd name="T36" fmla="*/ 125413 w 83"/>
                <a:gd name="T37" fmla="*/ 188913 h 123"/>
                <a:gd name="T38" fmla="*/ 128588 w 83"/>
                <a:gd name="T39" fmla="*/ 185738 h 123"/>
                <a:gd name="T40" fmla="*/ 131763 w 83"/>
                <a:gd name="T41" fmla="*/ 182563 h 123"/>
                <a:gd name="T42" fmla="*/ 131763 w 83"/>
                <a:gd name="T43" fmla="*/ 179388 h 123"/>
                <a:gd name="T44" fmla="*/ 131763 w 83"/>
                <a:gd name="T45" fmla="*/ 176213 h 123"/>
                <a:gd name="T46" fmla="*/ 131763 w 83"/>
                <a:gd name="T47" fmla="*/ 173038 h 123"/>
                <a:gd name="T48" fmla="*/ 128588 w 83"/>
                <a:gd name="T49" fmla="*/ 166688 h 123"/>
                <a:gd name="T50" fmla="*/ 119063 w 83"/>
                <a:gd name="T51" fmla="*/ 149225 h 123"/>
                <a:gd name="T52" fmla="*/ 109538 w 83"/>
                <a:gd name="T53" fmla="*/ 128588 h 123"/>
                <a:gd name="T54" fmla="*/ 96838 w 83"/>
                <a:gd name="T55" fmla="*/ 106363 h 123"/>
                <a:gd name="T56" fmla="*/ 88900 w 83"/>
                <a:gd name="T57" fmla="*/ 85725 h 123"/>
                <a:gd name="T58" fmla="*/ 76200 w 83"/>
                <a:gd name="T59" fmla="*/ 63500 h 123"/>
                <a:gd name="T60" fmla="*/ 63500 w 83"/>
                <a:gd name="T61" fmla="*/ 42863 h 123"/>
                <a:gd name="T62" fmla="*/ 49213 w 83"/>
                <a:gd name="T63" fmla="*/ 23813 h 123"/>
                <a:gd name="T64" fmla="*/ 33338 w 83"/>
                <a:gd name="T65" fmla="*/ 6350 h 123"/>
                <a:gd name="T66" fmla="*/ 30163 w 83"/>
                <a:gd name="T67" fmla="*/ 3175 h 123"/>
                <a:gd name="T68" fmla="*/ 26988 w 83"/>
                <a:gd name="T69" fmla="*/ 3175 h 123"/>
                <a:gd name="T70" fmla="*/ 23813 w 83"/>
                <a:gd name="T71" fmla="*/ 0 h 123"/>
                <a:gd name="T72" fmla="*/ 20638 w 83"/>
                <a:gd name="T73" fmla="*/ 0 h 123"/>
                <a:gd name="T74" fmla="*/ 19050 w 83"/>
                <a:gd name="T75" fmla="*/ 0 h 123"/>
                <a:gd name="T76" fmla="*/ 15875 w 83"/>
                <a:gd name="T77" fmla="*/ 0 h 123"/>
                <a:gd name="T78" fmla="*/ 12700 w 83"/>
                <a:gd name="T79" fmla="*/ 0 h 123"/>
                <a:gd name="T80" fmla="*/ 9525 w 83"/>
                <a:gd name="T81" fmla="*/ 3175 h 123"/>
                <a:gd name="T82" fmla="*/ 6350 w 83"/>
                <a:gd name="T83" fmla="*/ 6350 h 123"/>
                <a:gd name="T84" fmla="*/ 3175 w 83"/>
                <a:gd name="T85" fmla="*/ 9525 h 123"/>
                <a:gd name="T86" fmla="*/ 0 w 83"/>
                <a:gd name="T87" fmla="*/ 12700 h 123"/>
                <a:gd name="T88" fmla="*/ 0 w 83"/>
                <a:gd name="T89" fmla="*/ 15875 h 123"/>
                <a:gd name="T90" fmla="*/ 0 w 83"/>
                <a:gd name="T91" fmla="*/ 17463 h 123"/>
                <a:gd name="T92" fmla="*/ 0 w 83"/>
                <a:gd name="T93" fmla="*/ 23813 h 123"/>
                <a:gd name="T94" fmla="*/ 3175 w 83"/>
                <a:gd name="T95" fmla="*/ 26988 h 123"/>
                <a:gd name="T96" fmla="*/ 6350 w 83"/>
                <a:gd name="T97" fmla="*/ 30163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3" h="123">
                  <a:moveTo>
                    <a:pt x="4" y="19"/>
                  </a:moveTo>
                  <a:lnTo>
                    <a:pt x="12" y="31"/>
                  </a:lnTo>
                  <a:lnTo>
                    <a:pt x="21" y="42"/>
                  </a:lnTo>
                  <a:lnTo>
                    <a:pt x="27" y="54"/>
                  </a:lnTo>
                  <a:lnTo>
                    <a:pt x="35" y="65"/>
                  </a:lnTo>
                  <a:lnTo>
                    <a:pt x="40" y="79"/>
                  </a:lnTo>
                  <a:lnTo>
                    <a:pt x="48" y="92"/>
                  </a:lnTo>
                  <a:lnTo>
                    <a:pt x="54" y="104"/>
                  </a:lnTo>
                  <a:lnTo>
                    <a:pt x="59" y="117"/>
                  </a:lnTo>
                  <a:lnTo>
                    <a:pt x="61" y="119"/>
                  </a:lnTo>
                  <a:lnTo>
                    <a:pt x="63" y="121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7" y="121"/>
                  </a:lnTo>
                  <a:lnTo>
                    <a:pt x="79" y="119"/>
                  </a:lnTo>
                  <a:lnTo>
                    <a:pt x="81" y="117"/>
                  </a:lnTo>
                  <a:lnTo>
                    <a:pt x="83" y="115"/>
                  </a:lnTo>
                  <a:lnTo>
                    <a:pt x="83" y="113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1" y="105"/>
                  </a:lnTo>
                  <a:lnTo>
                    <a:pt x="75" y="94"/>
                  </a:lnTo>
                  <a:lnTo>
                    <a:pt x="69" y="81"/>
                  </a:lnTo>
                  <a:lnTo>
                    <a:pt x="61" y="67"/>
                  </a:lnTo>
                  <a:lnTo>
                    <a:pt x="56" y="54"/>
                  </a:lnTo>
                  <a:lnTo>
                    <a:pt x="48" y="40"/>
                  </a:lnTo>
                  <a:lnTo>
                    <a:pt x="40" y="27"/>
                  </a:lnTo>
                  <a:lnTo>
                    <a:pt x="31" y="15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57" name="Freeform 58"/>
            <p:cNvSpPr>
              <a:spLocks/>
            </p:cNvSpPr>
            <p:nvPr/>
          </p:nvSpPr>
          <p:spPr bwMode="auto">
            <a:xfrm>
              <a:off x="6121400" y="1027113"/>
              <a:ext cx="344488" cy="136525"/>
            </a:xfrm>
            <a:custGeom>
              <a:avLst/>
              <a:gdLst>
                <a:gd name="T0" fmla="*/ 26988 w 217"/>
                <a:gd name="T1" fmla="*/ 133350 h 86"/>
                <a:gd name="T2" fmla="*/ 60325 w 217"/>
                <a:gd name="T3" fmla="*/ 109538 h 86"/>
                <a:gd name="T4" fmla="*/ 96838 w 217"/>
                <a:gd name="T5" fmla="*/ 90488 h 86"/>
                <a:gd name="T6" fmla="*/ 133350 w 217"/>
                <a:gd name="T7" fmla="*/ 76200 h 86"/>
                <a:gd name="T8" fmla="*/ 169863 w 217"/>
                <a:gd name="T9" fmla="*/ 63500 h 86"/>
                <a:gd name="T10" fmla="*/ 209550 w 217"/>
                <a:gd name="T11" fmla="*/ 53975 h 86"/>
                <a:gd name="T12" fmla="*/ 249238 w 217"/>
                <a:gd name="T13" fmla="*/ 49213 h 86"/>
                <a:gd name="T14" fmla="*/ 288925 w 217"/>
                <a:gd name="T15" fmla="*/ 42863 h 86"/>
                <a:gd name="T16" fmla="*/ 328613 w 217"/>
                <a:gd name="T17" fmla="*/ 36513 h 86"/>
                <a:gd name="T18" fmla="*/ 331788 w 217"/>
                <a:gd name="T19" fmla="*/ 33338 h 86"/>
                <a:gd name="T20" fmla="*/ 334963 w 217"/>
                <a:gd name="T21" fmla="*/ 33338 h 86"/>
                <a:gd name="T22" fmla="*/ 338138 w 217"/>
                <a:gd name="T23" fmla="*/ 30163 h 86"/>
                <a:gd name="T24" fmla="*/ 341313 w 217"/>
                <a:gd name="T25" fmla="*/ 26988 h 86"/>
                <a:gd name="T26" fmla="*/ 344488 w 217"/>
                <a:gd name="T27" fmla="*/ 23813 h 86"/>
                <a:gd name="T28" fmla="*/ 344488 w 217"/>
                <a:gd name="T29" fmla="*/ 20638 h 86"/>
                <a:gd name="T30" fmla="*/ 344488 w 217"/>
                <a:gd name="T31" fmla="*/ 17463 h 86"/>
                <a:gd name="T32" fmla="*/ 344488 w 217"/>
                <a:gd name="T33" fmla="*/ 14288 h 86"/>
                <a:gd name="T34" fmla="*/ 344488 w 217"/>
                <a:gd name="T35" fmla="*/ 11113 h 86"/>
                <a:gd name="T36" fmla="*/ 341313 w 217"/>
                <a:gd name="T37" fmla="*/ 6350 h 86"/>
                <a:gd name="T38" fmla="*/ 341313 w 217"/>
                <a:gd name="T39" fmla="*/ 6350 h 86"/>
                <a:gd name="T40" fmla="*/ 338138 w 217"/>
                <a:gd name="T41" fmla="*/ 3175 h 86"/>
                <a:gd name="T42" fmla="*/ 334963 w 217"/>
                <a:gd name="T43" fmla="*/ 0 h 86"/>
                <a:gd name="T44" fmla="*/ 331788 w 217"/>
                <a:gd name="T45" fmla="*/ 0 h 86"/>
                <a:gd name="T46" fmla="*/ 328613 w 217"/>
                <a:gd name="T47" fmla="*/ 0 h 86"/>
                <a:gd name="T48" fmla="*/ 322263 w 217"/>
                <a:gd name="T49" fmla="*/ 0 h 86"/>
                <a:gd name="T50" fmla="*/ 282575 w 217"/>
                <a:gd name="T51" fmla="*/ 6350 h 86"/>
                <a:gd name="T52" fmla="*/ 241300 w 217"/>
                <a:gd name="T53" fmla="*/ 11113 h 86"/>
                <a:gd name="T54" fmla="*/ 198438 w 217"/>
                <a:gd name="T55" fmla="*/ 17463 h 86"/>
                <a:gd name="T56" fmla="*/ 155575 w 217"/>
                <a:gd name="T57" fmla="*/ 30163 h 86"/>
                <a:gd name="T58" fmla="*/ 115888 w 217"/>
                <a:gd name="T59" fmla="*/ 42863 h 86"/>
                <a:gd name="T60" fmla="*/ 76200 w 217"/>
                <a:gd name="T61" fmla="*/ 57150 h 86"/>
                <a:gd name="T62" fmla="*/ 39688 w 217"/>
                <a:gd name="T63" fmla="*/ 76200 h 86"/>
                <a:gd name="T64" fmla="*/ 6350 w 217"/>
                <a:gd name="T65" fmla="*/ 103188 h 86"/>
                <a:gd name="T66" fmla="*/ 3175 w 217"/>
                <a:gd name="T67" fmla="*/ 103188 h 86"/>
                <a:gd name="T68" fmla="*/ 0 w 217"/>
                <a:gd name="T69" fmla="*/ 106363 h 86"/>
                <a:gd name="T70" fmla="*/ 0 w 217"/>
                <a:gd name="T71" fmla="*/ 109538 h 86"/>
                <a:gd name="T72" fmla="*/ 0 w 217"/>
                <a:gd name="T73" fmla="*/ 115888 h 86"/>
                <a:gd name="T74" fmla="*/ 0 w 217"/>
                <a:gd name="T75" fmla="*/ 119063 h 86"/>
                <a:gd name="T76" fmla="*/ 0 w 217"/>
                <a:gd name="T77" fmla="*/ 122238 h 86"/>
                <a:gd name="T78" fmla="*/ 0 w 217"/>
                <a:gd name="T79" fmla="*/ 123825 h 86"/>
                <a:gd name="T80" fmla="*/ 3175 w 217"/>
                <a:gd name="T81" fmla="*/ 127000 h 86"/>
                <a:gd name="T82" fmla="*/ 6350 w 217"/>
                <a:gd name="T83" fmla="*/ 130175 h 86"/>
                <a:gd name="T84" fmla="*/ 6350 w 217"/>
                <a:gd name="T85" fmla="*/ 133350 h 86"/>
                <a:gd name="T86" fmla="*/ 12700 w 217"/>
                <a:gd name="T87" fmla="*/ 133350 h 86"/>
                <a:gd name="T88" fmla="*/ 15875 w 217"/>
                <a:gd name="T89" fmla="*/ 136525 h 86"/>
                <a:gd name="T90" fmla="*/ 19050 w 217"/>
                <a:gd name="T91" fmla="*/ 136525 h 86"/>
                <a:gd name="T92" fmla="*/ 20638 w 217"/>
                <a:gd name="T93" fmla="*/ 136525 h 86"/>
                <a:gd name="T94" fmla="*/ 23813 w 217"/>
                <a:gd name="T95" fmla="*/ 133350 h 86"/>
                <a:gd name="T96" fmla="*/ 26988 w 217"/>
                <a:gd name="T97" fmla="*/ 133350 h 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7" h="86">
                  <a:moveTo>
                    <a:pt x="17" y="84"/>
                  </a:moveTo>
                  <a:lnTo>
                    <a:pt x="38" y="69"/>
                  </a:lnTo>
                  <a:lnTo>
                    <a:pt x="61" y="57"/>
                  </a:lnTo>
                  <a:lnTo>
                    <a:pt x="84" y="48"/>
                  </a:lnTo>
                  <a:lnTo>
                    <a:pt x="107" y="40"/>
                  </a:lnTo>
                  <a:lnTo>
                    <a:pt x="132" y="34"/>
                  </a:lnTo>
                  <a:lnTo>
                    <a:pt x="157" y="31"/>
                  </a:lnTo>
                  <a:lnTo>
                    <a:pt x="182" y="27"/>
                  </a:lnTo>
                  <a:lnTo>
                    <a:pt x="207" y="23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3" y="19"/>
                  </a:lnTo>
                  <a:lnTo>
                    <a:pt x="215" y="17"/>
                  </a:lnTo>
                  <a:lnTo>
                    <a:pt x="217" y="15"/>
                  </a:lnTo>
                  <a:lnTo>
                    <a:pt x="217" y="13"/>
                  </a:lnTo>
                  <a:lnTo>
                    <a:pt x="217" y="11"/>
                  </a:lnTo>
                  <a:lnTo>
                    <a:pt x="217" y="9"/>
                  </a:lnTo>
                  <a:lnTo>
                    <a:pt x="217" y="7"/>
                  </a:lnTo>
                  <a:lnTo>
                    <a:pt x="215" y="4"/>
                  </a:lnTo>
                  <a:lnTo>
                    <a:pt x="213" y="2"/>
                  </a:lnTo>
                  <a:lnTo>
                    <a:pt x="211" y="0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3" y="0"/>
                  </a:lnTo>
                  <a:lnTo>
                    <a:pt x="178" y="4"/>
                  </a:lnTo>
                  <a:lnTo>
                    <a:pt x="152" y="7"/>
                  </a:lnTo>
                  <a:lnTo>
                    <a:pt x="125" y="11"/>
                  </a:lnTo>
                  <a:lnTo>
                    <a:pt x="98" y="19"/>
                  </a:lnTo>
                  <a:lnTo>
                    <a:pt x="73" y="27"/>
                  </a:lnTo>
                  <a:lnTo>
                    <a:pt x="48" y="36"/>
                  </a:lnTo>
                  <a:lnTo>
                    <a:pt x="25" y="48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2" y="80"/>
                  </a:lnTo>
                  <a:lnTo>
                    <a:pt x="4" y="82"/>
                  </a:lnTo>
                  <a:lnTo>
                    <a:pt x="4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7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58" name="Freeform 59"/>
            <p:cNvSpPr>
              <a:spLocks/>
            </p:cNvSpPr>
            <p:nvPr/>
          </p:nvSpPr>
          <p:spPr bwMode="auto">
            <a:xfrm>
              <a:off x="6399213" y="1227138"/>
              <a:ext cx="322263" cy="304800"/>
            </a:xfrm>
            <a:custGeom>
              <a:avLst/>
              <a:gdLst>
                <a:gd name="T0" fmla="*/ 4763 w 203"/>
                <a:gd name="T1" fmla="*/ 34925 h 192"/>
                <a:gd name="T2" fmla="*/ 42863 w 203"/>
                <a:gd name="T3" fmla="*/ 65088 h 192"/>
                <a:gd name="T4" fmla="*/ 79375 w 203"/>
                <a:gd name="T5" fmla="*/ 95250 h 192"/>
                <a:gd name="T6" fmla="*/ 117475 w 203"/>
                <a:gd name="T7" fmla="*/ 125413 h 192"/>
                <a:gd name="T8" fmla="*/ 155575 w 203"/>
                <a:gd name="T9" fmla="*/ 158750 h 192"/>
                <a:gd name="T10" fmla="*/ 192088 w 203"/>
                <a:gd name="T11" fmla="*/ 188913 h 192"/>
                <a:gd name="T12" fmla="*/ 225425 w 203"/>
                <a:gd name="T13" fmla="*/ 223838 h 192"/>
                <a:gd name="T14" fmla="*/ 258763 w 203"/>
                <a:gd name="T15" fmla="*/ 260350 h 192"/>
                <a:gd name="T16" fmla="*/ 288925 w 203"/>
                <a:gd name="T17" fmla="*/ 300038 h 192"/>
                <a:gd name="T18" fmla="*/ 292100 w 203"/>
                <a:gd name="T19" fmla="*/ 303213 h 192"/>
                <a:gd name="T20" fmla="*/ 295275 w 203"/>
                <a:gd name="T21" fmla="*/ 304800 h 192"/>
                <a:gd name="T22" fmla="*/ 298450 w 203"/>
                <a:gd name="T23" fmla="*/ 304800 h 192"/>
                <a:gd name="T24" fmla="*/ 301625 w 203"/>
                <a:gd name="T25" fmla="*/ 304800 h 192"/>
                <a:gd name="T26" fmla="*/ 304800 w 203"/>
                <a:gd name="T27" fmla="*/ 304800 h 192"/>
                <a:gd name="T28" fmla="*/ 306388 w 203"/>
                <a:gd name="T29" fmla="*/ 304800 h 192"/>
                <a:gd name="T30" fmla="*/ 312738 w 203"/>
                <a:gd name="T31" fmla="*/ 304800 h 192"/>
                <a:gd name="T32" fmla="*/ 315913 w 203"/>
                <a:gd name="T33" fmla="*/ 303213 h 192"/>
                <a:gd name="T34" fmla="*/ 319088 w 203"/>
                <a:gd name="T35" fmla="*/ 300038 h 192"/>
                <a:gd name="T36" fmla="*/ 319088 w 203"/>
                <a:gd name="T37" fmla="*/ 296863 h 192"/>
                <a:gd name="T38" fmla="*/ 322263 w 203"/>
                <a:gd name="T39" fmla="*/ 293688 h 192"/>
                <a:gd name="T40" fmla="*/ 322263 w 203"/>
                <a:gd name="T41" fmla="*/ 290513 h 192"/>
                <a:gd name="T42" fmla="*/ 322263 w 203"/>
                <a:gd name="T43" fmla="*/ 287338 h 192"/>
                <a:gd name="T44" fmla="*/ 322263 w 203"/>
                <a:gd name="T45" fmla="*/ 284163 h 192"/>
                <a:gd name="T46" fmla="*/ 322263 w 203"/>
                <a:gd name="T47" fmla="*/ 280988 h 192"/>
                <a:gd name="T48" fmla="*/ 319088 w 203"/>
                <a:gd name="T49" fmla="*/ 277813 h 192"/>
                <a:gd name="T50" fmla="*/ 288925 w 203"/>
                <a:gd name="T51" fmla="*/ 238125 h 192"/>
                <a:gd name="T52" fmla="*/ 255588 w 203"/>
                <a:gd name="T53" fmla="*/ 201613 h 192"/>
                <a:gd name="T54" fmla="*/ 219075 w 203"/>
                <a:gd name="T55" fmla="*/ 165100 h 192"/>
                <a:gd name="T56" fmla="*/ 182563 w 203"/>
                <a:gd name="T57" fmla="*/ 131763 h 192"/>
                <a:gd name="T58" fmla="*/ 146050 w 203"/>
                <a:gd name="T59" fmla="*/ 101600 h 192"/>
                <a:gd name="T60" fmla="*/ 106363 w 203"/>
                <a:gd name="T61" fmla="*/ 68263 h 192"/>
                <a:gd name="T62" fmla="*/ 69850 w 203"/>
                <a:gd name="T63" fmla="*/ 38100 h 192"/>
                <a:gd name="T64" fmla="*/ 33338 w 203"/>
                <a:gd name="T65" fmla="*/ 3175 h 192"/>
                <a:gd name="T66" fmla="*/ 30163 w 203"/>
                <a:gd name="T67" fmla="*/ 0 h 192"/>
                <a:gd name="T68" fmla="*/ 26988 w 203"/>
                <a:gd name="T69" fmla="*/ 0 h 192"/>
                <a:gd name="T70" fmla="*/ 20638 w 203"/>
                <a:gd name="T71" fmla="*/ 0 h 192"/>
                <a:gd name="T72" fmla="*/ 17463 w 203"/>
                <a:gd name="T73" fmla="*/ 0 h 192"/>
                <a:gd name="T74" fmla="*/ 14288 w 203"/>
                <a:gd name="T75" fmla="*/ 0 h 192"/>
                <a:gd name="T76" fmla="*/ 11113 w 203"/>
                <a:gd name="T77" fmla="*/ 0 h 192"/>
                <a:gd name="T78" fmla="*/ 7938 w 203"/>
                <a:gd name="T79" fmla="*/ 3175 h 192"/>
                <a:gd name="T80" fmla="*/ 4763 w 203"/>
                <a:gd name="T81" fmla="*/ 6350 h 192"/>
                <a:gd name="T82" fmla="*/ 3175 w 203"/>
                <a:gd name="T83" fmla="*/ 9525 h 192"/>
                <a:gd name="T84" fmla="*/ 0 w 203"/>
                <a:gd name="T85" fmla="*/ 12700 h 192"/>
                <a:gd name="T86" fmla="*/ 0 w 203"/>
                <a:gd name="T87" fmla="*/ 15875 h 192"/>
                <a:gd name="T88" fmla="*/ 0 w 203"/>
                <a:gd name="T89" fmla="*/ 19050 h 192"/>
                <a:gd name="T90" fmla="*/ 0 w 203"/>
                <a:gd name="T91" fmla="*/ 22225 h 192"/>
                <a:gd name="T92" fmla="*/ 3175 w 203"/>
                <a:gd name="T93" fmla="*/ 25400 h 192"/>
                <a:gd name="T94" fmla="*/ 3175 w 203"/>
                <a:gd name="T95" fmla="*/ 31750 h 192"/>
                <a:gd name="T96" fmla="*/ 4763 w 203"/>
                <a:gd name="T97" fmla="*/ 34925 h 1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" h="192">
                  <a:moveTo>
                    <a:pt x="3" y="22"/>
                  </a:moveTo>
                  <a:lnTo>
                    <a:pt x="27" y="41"/>
                  </a:lnTo>
                  <a:lnTo>
                    <a:pt x="50" y="60"/>
                  </a:lnTo>
                  <a:lnTo>
                    <a:pt x="74" y="79"/>
                  </a:lnTo>
                  <a:lnTo>
                    <a:pt x="98" y="100"/>
                  </a:lnTo>
                  <a:lnTo>
                    <a:pt x="121" y="119"/>
                  </a:lnTo>
                  <a:lnTo>
                    <a:pt x="142" y="141"/>
                  </a:lnTo>
                  <a:lnTo>
                    <a:pt x="163" y="164"/>
                  </a:lnTo>
                  <a:lnTo>
                    <a:pt x="182" y="189"/>
                  </a:lnTo>
                  <a:lnTo>
                    <a:pt x="184" y="191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2" y="192"/>
                  </a:lnTo>
                  <a:lnTo>
                    <a:pt x="193" y="192"/>
                  </a:lnTo>
                  <a:lnTo>
                    <a:pt x="197" y="192"/>
                  </a:lnTo>
                  <a:lnTo>
                    <a:pt x="199" y="191"/>
                  </a:lnTo>
                  <a:lnTo>
                    <a:pt x="201" y="189"/>
                  </a:lnTo>
                  <a:lnTo>
                    <a:pt x="201" y="187"/>
                  </a:lnTo>
                  <a:lnTo>
                    <a:pt x="203" y="185"/>
                  </a:lnTo>
                  <a:lnTo>
                    <a:pt x="203" y="183"/>
                  </a:lnTo>
                  <a:lnTo>
                    <a:pt x="203" y="181"/>
                  </a:lnTo>
                  <a:lnTo>
                    <a:pt x="203" y="179"/>
                  </a:lnTo>
                  <a:lnTo>
                    <a:pt x="203" y="177"/>
                  </a:lnTo>
                  <a:lnTo>
                    <a:pt x="201" y="175"/>
                  </a:lnTo>
                  <a:lnTo>
                    <a:pt x="182" y="150"/>
                  </a:lnTo>
                  <a:lnTo>
                    <a:pt x="161" y="127"/>
                  </a:lnTo>
                  <a:lnTo>
                    <a:pt x="138" y="104"/>
                  </a:lnTo>
                  <a:lnTo>
                    <a:pt x="115" y="83"/>
                  </a:lnTo>
                  <a:lnTo>
                    <a:pt x="92" y="64"/>
                  </a:lnTo>
                  <a:lnTo>
                    <a:pt x="67" y="43"/>
                  </a:lnTo>
                  <a:lnTo>
                    <a:pt x="44" y="24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59" name="Freeform 60"/>
            <p:cNvSpPr>
              <a:spLocks/>
            </p:cNvSpPr>
            <p:nvPr/>
          </p:nvSpPr>
          <p:spPr bwMode="auto">
            <a:xfrm>
              <a:off x="6399213" y="1468438"/>
              <a:ext cx="76200" cy="400050"/>
            </a:xfrm>
            <a:custGeom>
              <a:avLst/>
              <a:gdLst>
                <a:gd name="T0" fmla="*/ 0 w 48"/>
                <a:gd name="T1" fmla="*/ 23813 h 252"/>
                <a:gd name="T2" fmla="*/ 14288 w 48"/>
                <a:gd name="T3" fmla="*/ 66675 h 252"/>
                <a:gd name="T4" fmla="*/ 23813 w 48"/>
                <a:gd name="T5" fmla="*/ 109538 h 252"/>
                <a:gd name="T6" fmla="*/ 30163 w 48"/>
                <a:gd name="T7" fmla="*/ 155575 h 252"/>
                <a:gd name="T8" fmla="*/ 33338 w 48"/>
                <a:gd name="T9" fmla="*/ 198438 h 252"/>
                <a:gd name="T10" fmla="*/ 36513 w 48"/>
                <a:gd name="T11" fmla="*/ 244475 h 252"/>
                <a:gd name="T12" fmla="*/ 36513 w 48"/>
                <a:gd name="T13" fmla="*/ 288925 h 252"/>
                <a:gd name="T14" fmla="*/ 36513 w 48"/>
                <a:gd name="T15" fmla="*/ 334963 h 252"/>
                <a:gd name="T16" fmla="*/ 39688 w 48"/>
                <a:gd name="T17" fmla="*/ 377825 h 252"/>
                <a:gd name="T18" fmla="*/ 39688 w 48"/>
                <a:gd name="T19" fmla="*/ 384175 h 252"/>
                <a:gd name="T20" fmla="*/ 39688 w 48"/>
                <a:gd name="T21" fmla="*/ 387350 h 252"/>
                <a:gd name="T22" fmla="*/ 42863 w 48"/>
                <a:gd name="T23" fmla="*/ 390525 h 252"/>
                <a:gd name="T24" fmla="*/ 44450 w 48"/>
                <a:gd name="T25" fmla="*/ 393700 h 252"/>
                <a:gd name="T26" fmla="*/ 44450 w 48"/>
                <a:gd name="T27" fmla="*/ 396875 h 252"/>
                <a:gd name="T28" fmla="*/ 50800 w 48"/>
                <a:gd name="T29" fmla="*/ 396875 h 252"/>
                <a:gd name="T30" fmla="*/ 53975 w 48"/>
                <a:gd name="T31" fmla="*/ 400050 h 252"/>
                <a:gd name="T32" fmla="*/ 57150 w 48"/>
                <a:gd name="T33" fmla="*/ 400050 h 252"/>
                <a:gd name="T34" fmla="*/ 60325 w 48"/>
                <a:gd name="T35" fmla="*/ 396875 h 252"/>
                <a:gd name="T36" fmla="*/ 63500 w 48"/>
                <a:gd name="T37" fmla="*/ 396875 h 252"/>
                <a:gd name="T38" fmla="*/ 69850 w 48"/>
                <a:gd name="T39" fmla="*/ 393700 h 252"/>
                <a:gd name="T40" fmla="*/ 69850 w 48"/>
                <a:gd name="T41" fmla="*/ 393700 h 252"/>
                <a:gd name="T42" fmla="*/ 73025 w 48"/>
                <a:gd name="T43" fmla="*/ 390525 h 252"/>
                <a:gd name="T44" fmla="*/ 76200 w 48"/>
                <a:gd name="T45" fmla="*/ 387350 h 252"/>
                <a:gd name="T46" fmla="*/ 76200 w 48"/>
                <a:gd name="T47" fmla="*/ 381000 h 252"/>
                <a:gd name="T48" fmla="*/ 76200 w 48"/>
                <a:gd name="T49" fmla="*/ 377825 h 252"/>
                <a:gd name="T50" fmla="*/ 76200 w 48"/>
                <a:gd name="T51" fmla="*/ 331788 h 252"/>
                <a:gd name="T52" fmla="*/ 73025 w 48"/>
                <a:gd name="T53" fmla="*/ 287338 h 252"/>
                <a:gd name="T54" fmla="*/ 73025 w 48"/>
                <a:gd name="T55" fmla="*/ 241300 h 252"/>
                <a:gd name="T56" fmla="*/ 73025 w 48"/>
                <a:gd name="T57" fmla="*/ 195263 h 252"/>
                <a:gd name="T58" fmla="*/ 66675 w 48"/>
                <a:gd name="T59" fmla="*/ 146050 h 252"/>
                <a:gd name="T60" fmla="*/ 60325 w 48"/>
                <a:gd name="T61" fmla="*/ 100013 h 252"/>
                <a:gd name="T62" fmla="*/ 50800 w 48"/>
                <a:gd name="T63" fmla="*/ 58738 h 252"/>
                <a:gd name="T64" fmla="*/ 36513 w 48"/>
                <a:gd name="T65" fmla="*/ 12700 h 252"/>
                <a:gd name="T66" fmla="*/ 36513 w 48"/>
                <a:gd name="T67" fmla="*/ 9525 h 252"/>
                <a:gd name="T68" fmla="*/ 33338 w 48"/>
                <a:gd name="T69" fmla="*/ 6350 h 252"/>
                <a:gd name="T70" fmla="*/ 30163 w 48"/>
                <a:gd name="T71" fmla="*/ 3175 h 252"/>
                <a:gd name="T72" fmla="*/ 26988 w 48"/>
                <a:gd name="T73" fmla="*/ 0 h 252"/>
                <a:gd name="T74" fmla="*/ 23813 w 48"/>
                <a:gd name="T75" fmla="*/ 0 h 252"/>
                <a:gd name="T76" fmla="*/ 20638 w 48"/>
                <a:gd name="T77" fmla="*/ 0 h 252"/>
                <a:gd name="T78" fmla="*/ 17463 w 48"/>
                <a:gd name="T79" fmla="*/ 0 h 252"/>
                <a:gd name="T80" fmla="*/ 14288 w 48"/>
                <a:gd name="T81" fmla="*/ 0 h 252"/>
                <a:gd name="T82" fmla="*/ 7938 w 48"/>
                <a:gd name="T83" fmla="*/ 3175 h 252"/>
                <a:gd name="T84" fmla="*/ 4763 w 48"/>
                <a:gd name="T85" fmla="*/ 3175 h 252"/>
                <a:gd name="T86" fmla="*/ 4763 w 48"/>
                <a:gd name="T87" fmla="*/ 6350 h 252"/>
                <a:gd name="T88" fmla="*/ 3175 w 48"/>
                <a:gd name="T89" fmla="*/ 9525 h 252"/>
                <a:gd name="T90" fmla="*/ 0 w 48"/>
                <a:gd name="T91" fmla="*/ 12700 h 252"/>
                <a:gd name="T92" fmla="*/ 0 w 48"/>
                <a:gd name="T93" fmla="*/ 15875 h 252"/>
                <a:gd name="T94" fmla="*/ 0 w 48"/>
                <a:gd name="T95" fmla="*/ 22225 h 252"/>
                <a:gd name="T96" fmla="*/ 0 w 48"/>
                <a:gd name="T97" fmla="*/ 23813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8" h="252">
                  <a:moveTo>
                    <a:pt x="0" y="15"/>
                  </a:moveTo>
                  <a:lnTo>
                    <a:pt x="9" y="42"/>
                  </a:lnTo>
                  <a:lnTo>
                    <a:pt x="15" y="69"/>
                  </a:lnTo>
                  <a:lnTo>
                    <a:pt x="19" y="98"/>
                  </a:lnTo>
                  <a:lnTo>
                    <a:pt x="21" y="125"/>
                  </a:lnTo>
                  <a:lnTo>
                    <a:pt x="23" y="154"/>
                  </a:lnTo>
                  <a:lnTo>
                    <a:pt x="23" y="182"/>
                  </a:lnTo>
                  <a:lnTo>
                    <a:pt x="23" y="211"/>
                  </a:lnTo>
                  <a:lnTo>
                    <a:pt x="25" y="238"/>
                  </a:lnTo>
                  <a:lnTo>
                    <a:pt x="25" y="242"/>
                  </a:lnTo>
                  <a:lnTo>
                    <a:pt x="25" y="244"/>
                  </a:lnTo>
                  <a:lnTo>
                    <a:pt x="27" y="246"/>
                  </a:lnTo>
                  <a:lnTo>
                    <a:pt x="28" y="248"/>
                  </a:lnTo>
                  <a:lnTo>
                    <a:pt x="28" y="250"/>
                  </a:lnTo>
                  <a:lnTo>
                    <a:pt x="32" y="250"/>
                  </a:lnTo>
                  <a:lnTo>
                    <a:pt x="34" y="252"/>
                  </a:lnTo>
                  <a:lnTo>
                    <a:pt x="36" y="252"/>
                  </a:lnTo>
                  <a:lnTo>
                    <a:pt x="38" y="250"/>
                  </a:lnTo>
                  <a:lnTo>
                    <a:pt x="40" y="250"/>
                  </a:lnTo>
                  <a:lnTo>
                    <a:pt x="44" y="248"/>
                  </a:lnTo>
                  <a:lnTo>
                    <a:pt x="46" y="246"/>
                  </a:lnTo>
                  <a:lnTo>
                    <a:pt x="48" y="244"/>
                  </a:lnTo>
                  <a:lnTo>
                    <a:pt x="48" y="240"/>
                  </a:lnTo>
                  <a:lnTo>
                    <a:pt x="48" y="238"/>
                  </a:lnTo>
                  <a:lnTo>
                    <a:pt x="48" y="209"/>
                  </a:lnTo>
                  <a:lnTo>
                    <a:pt x="46" y="181"/>
                  </a:lnTo>
                  <a:lnTo>
                    <a:pt x="46" y="152"/>
                  </a:lnTo>
                  <a:lnTo>
                    <a:pt x="46" y="123"/>
                  </a:lnTo>
                  <a:lnTo>
                    <a:pt x="42" y="92"/>
                  </a:lnTo>
                  <a:lnTo>
                    <a:pt x="38" y="63"/>
                  </a:lnTo>
                  <a:lnTo>
                    <a:pt x="32" y="37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60" name="Freeform 61"/>
            <p:cNvSpPr>
              <a:spLocks/>
            </p:cNvSpPr>
            <p:nvPr/>
          </p:nvSpPr>
          <p:spPr bwMode="auto">
            <a:xfrm>
              <a:off x="6161088" y="1517650"/>
              <a:ext cx="73025" cy="271463"/>
            </a:xfrm>
            <a:custGeom>
              <a:avLst/>
              <a:gdLst>
                <a:gd name="T0" fmla="*/ 26988 w 46"/>
                <a:gd name="T1" fmla="*/ 20638 h 171"/>
                <a:gd name="T2" fmla="*/ 33338 w 46"/>
                <a:gd name="T3" fmla="*/ 50800 h 171"/>
                <a:gd name="T4" fmla="*/ 33338 w 46"/>
                <a:gd name="T5" fmla="*/ 79375 h 171"/>
                <a:gd name="T6" fmla="*/ 33338 w 46"/>
                <a:gd name="T7" fmla="*/ 106363 h 171"/>
                <a:gd name="T8" fmla="*/ 30163 w 46"/>
                <a:gd name="T9" fmla="*/ 136525 h 171"/>
                <a:gd name="T10" fmla="*/ 23813 w 46"/>
                <a:gd name="T11" fmla="*/ 163513 h 171"/>
                <a:gd name="T12" fmla="*/ 17463 w 46"/>
                <a:gd name="T13" fmla="*/ 192088 h 171"/>
                <a:gd name="T14" fmla="*/ 9525 w 46"/>
                <a:gd name="T15" fmla="*/ 219075 h 171"/>
                <a:gd name="T16" fmla="*/ 0 w 46"/>
                <a:gd name="T17" fmla="*/ 246063 h 171"/>
                <a:gd name="T18" fmla="*/ 0 w 46"/>
                <a:gd name="T19" fmla="*/ 249238 h 171"/>
                <a:gd name="T20" fmla="*/ 0 w 46"/>
                <a:gd name="T21" fmla="*/ 252413 h 171"/>
                <a:gd name="T22" fmla="*/ 0 w 46"/>
                <a:gd name="T23" fmla="*/ 255588 h 171"/>
                <a:gd name="T24" fmla="*/ 3175 w 46"/>
                <a:gd name="T25" fmla="*/ 258763 h 171"/>
                <a:gd name="T26" fmla="*/ 3175 w 46"/>
                <a:gd name="T27" fmla="*/ 261938 h 171"/>
                <a:gd name="T28" fmla="*/ 6350 w 46"/>
                <a:gd name="T29" fmla="*/ 265113 h 171"/>
                <a:gd name="T30" fmla="*/ 9525 w 46"/>
                <a:gd name="T31" fmla="*/ 268288 h 171"/>
                <a:gd name="T32" fmla="*/ 12700 w 46"/>
                <a:gd name="T33" fmla="*/ 268288 h 171"/>
                <a:gd name="T34" fmla="*/ 17463 w 46"/>
                <a:gd name="T35" fmla="*/ 271463 h 171"/>
                <a:gd name="T36" fmla="*/ 20638 w 46"/>
                <a:gd name="T37" fmla="*/ 271463 h 171"/>
                <a:gd name="T38" fmla="*/ 23813 w 46"/>
                <a:gd name="T39" fmla="*/ 268288 h 171"/>
                <a:gd name="T40" fmla="*/ 26988 w 46"/>
                <a:gd name="T41" fmla="*/ 268288 h 171"/>
                <a:gd name="T42" fmla="*/ 30163 w 46"/>
                <a:gd name="T43" fmla="*/ 265113 h 171"/>
                <a:gd name="T44" fmla="*/ 33338 w 46"/>
                <a:gd name="T45" fmla="*/ 261938 h 171"/>
                <a:gd name="T46" fmla="*/ 36513 w 46"/>
                <a:gd name="T47" fmla="*/ 258763 h 171"/>
                <a:gd name="T48" fmla="*/ 36513 w 46"/>
                <a:gd name="T49" fmla="*/ 255588 h 171"/>
                <a:gd name="T50" fmla="*/ 46038 w 46"/>
                <a:gd name="T51" fmla="*/ 228600 h 171"/>
                <a:gd name="T52" fmla="*/ 53975 w 46"/>
                <a:gd name="T53" fmla="*/ 198438 h 171"/>
                <a:gd name="T54" fmla="*/ 60325 w 46"/>
                <a:gd name="T55" fmla="*/ 166688 h 171"/>
                <a:gd name="T56" fmla="*/ 66675 w 46"/>
                <a:gd name="T57" fmla="*/ 136525 h 171"/>
                <a:gd name="T58" fmla="*/ 69850 w 46"/>
                <a:gd name="T59" fmla="*/ 109538 h 171"/>
                <a:gd name="T60" fmla="*/ 73025 w 46"/>
                <a:gd name="T61" fmla="*/ 79375 h 171"/>
                <a:gd name="T62" fmla="*/ 69850 w 46"/>
                <a:gd name="T63" fmla="*/ 49213 h 171"/>
                <a:gd name="T64" fmla="*/ 63500 w 46"/>
                <a:gd name="T65" fmla="*/ 17463 h 171"/>
                <a:gd name="T66" fmla="*/ 63500 w 46"/>
                <a:gd name="T67" fmla="*/ 14288 h 171"/>
                <a:gd name="T68" fmla="*/ 63500 w 46"/>
                <a:gd name="T69" fmla="*/ 12700 h 171"/>
                <a:gd name="T70" fmla="*/ 60325 w 46"/>
                <a:gd name="T71" fmla="*/ 9525 h 171"/>
                <a:gd name="T72" fmla="*/ 57150 w 46"/>
                <a:gd name="T73" fmla="*/ 6350 h 171"/>
                <a:gd name="T74" fmla="*/ 53975 w 46"/>
                <a:gd name="T75" fmla="*/ 3175 h 171"/>
                <a:gd name="T76" fmla="*/ 52388 w 46"/>
                <a:gd name="T77" fmla="*/ 3175 h 171"/>
                <a:gd name="T78" fmla="*/ 49213 w 46"/>
                <a:gd name="T79" fmla="*/ 0 h 171"/>
                <a:gd name="T80" fmla="*/ 46038 w 46"/>
                <a:gd name="T81" fmla="*/ 0 h 171"/>
                <a:gd name="T82" fmla="*/ 39688 w 46"/>
                <a:gd name="T83" fmla="*/ 3175 h 171"/>
                <a:gd name="T84" fmla="*/ 36513 w 46"/>
                <a:gd name="T85" fmla="*/ 3175 h 171"/>
                <a:gd name="T86" fmla="*/ 33338 w 46"/>
                <a:gd name="T87" fmla="*/ 6350 h 171"/>
                <a:gd name="T88" fmla="*/ 30163 w 46"/>
                <a:gd name="T89" fmla="*/ 9525 h 171"/>
                <a:gd name="T90" fmla="*/ 30163 w 46"/>
                <a:gd name="T91" fmla="*/ 12700 h 171"/>
                <a:gd name="T92" fmla="*/ 26988 w 46"/>
                <a:gd name="T93" fmla="*/ 14288 h 171"/>
                <a:gd name="T94" fmla="*/ 26988 w 46"/>
                <a:gd name="T95" fmla="*/ 17463 h 171"/>
                <a:gd name="T96" fmla="*/ 26988 w 46"/>
                <a:gd name="T97" fmla="*/ 20638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6" h="171">
                  <a:moveTo>
                    <a:pt x="17" y="13"/>
                  </a:moveTo>
                  <a:lnTo>
                    <a:pt x="21" y="32"/>
                  </a:lnTo>
                  <a:lnTo>
                    <a:pt x="21" y="50"/>
                  </a:lnTo>
                  <a:lnTo>
                    <a:pt x="21" y="67"/>
                  </a:lnTo>
                  <a:lnTo>
                    <a:pt x="19" y="86"/>
                  </a:lnTo>
                  <a:lnTo>
                    <a:pt x="15" y="103"/>
                  </a:lnTo>
                  <a:lnTo>
                    <a:pt x="11" y="121"/>
                  </a:lnTo>
                  <a:lnTo>
                    <a:pt x="6" y="138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2" y="163"/>
                  </a:lnTo>
                  <a:lnTo>
                    <a:pt x="2" y="165"/>
                  </a:lnTo>
                  <a:lnTo>
                    <a:pt x="4" y="167"/>
                  </a:lnTo>
                  <a:lnTo>
                    <a:pt x="6" y="169"/>
                  </a:lnTo>
                  <a:lnTo>
                    <a:pt x="8" y="169"/>
                  </a:lnTo>
                  <a:lnTo>
                    <a:pt x="11" y="171"/>
                  </a:lnTo>
                  <a:lnTo>
                    <a:pt x="13" y="171"/>
                  </a:lnTo>
                  <a:lnTo>
                    <a:pt x="15" y="169"/>
                  </a:lnTo>
                  <a:lnTo>
                    <a:pt x="17" y="169"/>
                  </a:lnTo>
                  <a:lnTo>
                    <a:pt x="19" y="167"/>
                  </a:lnTo>
                  <a:lnTo>
                    <a:pt x="21" y="165"/>
                  </a:lnTo>
                  <a:lnTo>
                    <a:pt x="23" y="163"/>
                  </a:lnTo>
                  <a:lnTo>
                    <a:pt x="23" y="161"/>
                  </a:lnTo>
                  <a:lnTo>
                    <a:pt x="29" y="144"/>
                  </a:lnTo>
                  <a:lnTo>
                    <a:pt x="34" y="125"/>
                  </a:lnTo>
                  <a:lnTo>
                    <a:pt x="38" y="105"/>
                  </a:lnTo>
                  <a:lnTo>
                    <a:pt x="42" y="86"/>
                  </a:lnTo>
                  <a:lnTo>
                    <a:pt x="44" y="69"/>
                  </a:lnTo>
                  <a:lnTo>
                    <a:pt x="46" y="50"/>
                  </a:lnTo>
                  <a:lnTo>
                    <a:pt x="44" y="31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4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61" name="Freeform 62"/>
            <p:cNvSpPr>
              <a:spLocks/>
            </p:cNvSpPr>
            <p:nvPr/>
          </p:nvSpPr>
          <p:spPr bwMode="auto">
            <a:xfrm>
              <a:off x="5799138" y="1535113"/>
              <a:ext cx="239713" cy="144463"/>
            </a:xfrm>
            <a:custGeom>
              <a:avLst/>
              <a:gdLst>
                <a:gd name="T0" fmla="*/ 206375 w 151"/>
                <a:gd name="T1" fmla="*/ 6350 h 91"/>
                <a:gd name="T2" fmla="*/ 188913 w 151"/>
                <a:gd name="T3" fmla="*/ 25400 h 91"/>
                <a:gd name="T4" fmla="*/ 163513 w 151"/>
                <a:gd name="T5" fmla="*/ 39688 h 91"/>
                <a:gd name="T6" fmla="*/ 139700 w 151"/>
                <a:gd name="T7" fmla="*/ 52388 h 91"/>
                <a:gd name="T8" fmla="*/ 115888 w 151"/>
                <a:gd name="T9" fmla="*/ 65088 h 91"/>
                <a:gd name="T10" fmla="*/ 90488 w 151"/>
                <a:gd name="T11" fmla="*/ 76200 h 91"/>
                <a:gd name="T12" fmla="*/ 63500 w 151"/>
                <a:gd name="T13" fmla="*/ 85725 h 91"/>
                <a:gd name="T14" fmla="*/ 39688 w 151"/>
                <a:gd name="T15" fmla="*/ 98425 h 91"/>
                <a:gd name="T16" fmla="*/ 11113 w 151"/>
                <a:gd name="T17" fmla="*/ 107950 h 91"/>
                <a:gd name="T18" fmla="*/ 7938 w 151"/>
                <a:gd name="T19" fmla="*/ 109538 h 91"/>
                <a:gd name="T20" fmla="*/ 4763 w 151"/>
                <a:gd name="T21" fmla="*/ 112713 h 91"/>
                <a:gd name="T22" fmla="*/ 3175 w 151"/>
                <a:gd name="T23" fmla="*/ 115888 h 91"/>
                <a:gd name="T24" fmla="*/ 3175 w 151"/>
                <a:gd name="T25" fmla="*/ 119063 h 91"/>
                <a:gd name="T26" fmla="*/ 0 w 151"/>
                <a:gd name="T27" fmla="*/ 122238 h 91"/>
                <a:gd name="T28" fmla="*/ 0 w 151"/>
                <a:gd name="T29" fmla="*/ 125413 h 91"/>
                <a:gd name="T30" fmla="*/ 0 w 151"/>
                <a:gd name="T31" fmla="*/ 128588 h 91"/>
                <a:gd name="T32" fmla="*/ 3175 w 151"/>
                <a:gd name="T33" fmla="*/ 131763 h 91"/>
                <a:gd name="T34" fmla="*/ 3175 w 151"/>
                <a:gd name="T35" fmla="*/ 134938 h 91"/>
                <a:gd name="T36" fmla="*/ 4763 w 151"/>
                <a:gd name="T37" fmla="*/ 138113 h 91"/>
                <a:gd name="T38" fmla="*/ 7938 w 151"/>
                <a:gd name="T39" fmla="*/ 141288 h 91"/>
                <a:gd name="T40" fmla="*/ 11113 w 151"/>
                <a:gd name="T41" fmla="*/ 144463 h 91"/>
                <a:gd name="T42" fmla="*/ 14288 w 151"/>
                <a:gd name="T43" fmla="*/ 144463 h 91"/>
                <a:gd name="T44" fmla="*/ 17463 w 151"/>
                <a:gd name="T45" fmla="*/ 144463 h 91"/>
                <a:gd name="T46" fmla="*/ 23813 w 151"/>
                <a:gd name="T47" fmla="*/ 144463 h 91"/>
                <a:gd name="T48" fmla="*/ 26988 w 151"/>
                <a:gd name="T49" fmla="*/ 144463 h 91"/>
                <a:gd name="T50" fmla="*/ 53975 w 151"/>
                <a:gd name="T51" fmla="*/ 131763 h 91"/>
                <a:gd name="T52" fmla="*/ 80963 w 151"/>
                <a:gd name="T53" fmla="*/ 122238 h 91"/>
                <a:gd name="T54" fmla="*/ 109538 w 151"/>
                <a:gd name="T55" fmla="*/ 109538 h 91"/>
                <a:gd name="T56" fmla="*/ 136525 w 151"/>
                <a:gd name="T57" fmla="*/ 98425 h 91"/>
                <a:gd name="T58" fmla="*/ 160338 w 151"/>
                <a:gd name="T59" fmla="*/ 85725 h 91"/>
                <a:gd name="T60" fmla="*/ 185738 w 151"/>
                <a:gd name="T61" fmla="*/ 69850 h 91"/>
                <a:gd name="T62" fmla="*/ 209550 w 151"/>
                <a:gd name="T63" fmla="*/ 55563 h 91"/>
                <a:gd name="T64" fmla="*/ 233363 w 151"/>
                <a:gd name="T65" fmla="*/ 33338 h 91"/>
                <a:gd name="T66" fmla="*/ 233363 w 151"/>
                <a:gd name="T67" fmla="*/ 31750 h 91"/>
                <a:gd name="T68" fmla="*/ 236538 w 151"/>
                <a:gd name="T69" fmla="*/ 28575 h 91"/>
                <a:gd name="T70" fmla="*/ 239713 w 151"/>
                <a:gd name="T71" fmla="*/ 25400 h 91"/>
                <a:gd name="T72" fmla="*/ 239713 w 151"/>
                <a:gd name="T73" fmla="*/ 22225 h 91"/>
                <a:gd name="T74" fmla="*/ 239713 w 151"/>
                <a:gd name="T75" fmla="*/ 19050 h 91"/>
                <a:gd name="T76" fmla="*/ 239713 w 151"/>
                <a:gd name="T77" fmla="*/ 15875 h 91"/>
                <a:gd name="T78" fmla="*/ 236538 w 151"/>
                <a:gd name="T79" fmla="*/ 12700 h 91"/>
                <a:gd name="T80" fmla="*/ 233363 w 151"/>
                <a:gd name="T81" fmla="*/ 9525 h 91"/>
                <a:gd name="T82" fmla="*/ 230188 w 151"/>
                <a:gd name="T83" fmla="*/ 6350 h 91"/>
                <a:gd name="T84" fmla="*/ 228600 w 151"/>
                <a:gd name="T85" fmla="*/ 3175 h 91"/>
                <a:gd name="T86" fmla="*/ 225425 w 151"/>
                <a:gd name="T87" fmla="*/ 3175 h 91"/>
                <a:gd name="T88" fmla="*/ 222250 w 151"/>
                <a:gd name="T89" fmla="*/ 0 h 91"/>
                <a:gd name="T90" fmla="*/ 219075 w 151"/>
                <a:gd name="T91" fmla="*/ 0 h 91"/>
                <a:gd name="T92" fmla="*/ 215900 w 151"/>
                <a:gd name="T93" fmla="*/ 3175 h 91"/>
                <a:gd name="T94" fmla="*/ 212725 w 151"/>
                <a:gd name="T95" fmla="*/ 3175 h 91"/>
                <a:gd name="T96" fmla="*/ 206375 w 151"/>
                <a:gd name="T97" fmla="*/ 6350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1" h="91">
                  <a:moveTo>
                    <a:pt x="130" y="4"/>
                  </a:moveTo>
                  <a:lnTo>
                    <a:pt x="119" y="16"/>
                  </a:lnTo>
                  <a:lnTo>
                    <a:pt x="103" y="25"/>
                  </a:lnTo>
                  <a:lnTo>
                    <a:pt x="88" y="33"/>
                  </a:lnTo>
                  <a:lnTo>
                    <a:pt x="73" y="41"/>
                  </a:lnTo>
                  <a:lnTo>
                    <a:pt x="57" y="48"/>
                  </a:lnTo>
                  <a:lnTo>
                    <a:pt x="40" y="54"/>
                  </a:lnTo>
                  <a:lnTo>
                    <a:pt x="25" y="62"/>
                  </a:lnTo>
                  <a:lnTo>
                    <a:pt x="7" y="68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2" y="73"/>
                  </a:lnTo>
                  <a:lnTo>
                    <a:pt x="2" y="75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9" y="91"/>
                  </a:lnTo>
                  <a:lnTo>
                    <a:pt x="11" y="91"/>
                  </a:lnTo>
                  <a:lnTo>
                    <a:pt x="15" y="91"/>
                  </a:lnTo>
                  <a:lnTo>
                    <a:pt x="17" y="91"/>
                  </a:lnTo>
                  <a:lnTo>
                    <a:pt x="34" y="83"/>
                  </a:lnTo>
                  <a:lnTo>
                    <a:pt x="51" y="77"/>
                  </a:lnTo>
                  <a:lnTo>
                    <a:pt x="69" y="69"/>
                  </a:lnTo>
                  <a:lnTo>
                    <a:pt x="86" y="62"/>
                  </a:lnTo>
                  <a:lnTo>
                    <a:pt x="101" y="54"/>
                  </a:lnTo>
                  <a:lnTo>
                    <a:pt x="117" y="44"/>
                  </a:lnTo>
                  <a:lnTo>
                    <a:pt x="132" y="35"/>
                  </a:lnTo>
                  <a:lnTo>
                    <a:pt x="147" y="21"/>
                  </a:lnTo>
                  <a:lnTo>
                    <a:pt x="147" y="20"/>
                  </a:lnTo>
                  <a:lnTo>
                    <a:pt x="149" y="18"/>
                  </a:lnTo>
                  <a:lnTo>
                    <a:pt x="151" y="16"/>
                  </a:lnTo>
                  <a:lnTo>
                    <a:pt x="151" y="14"/>
                  </a:lnTo>
                  <a:lnTo>
                    <a:pt x="151" y="12"/>
                  </a:lnTo>
                  <a:lnTo>
                    <a:pt x="151" y="10"/>
                  </a:lnTo>
                  <a:lnTo>
                    <a:pt x="149" y="8"/>
                  </a:lnTo>
                  <a:lnTo>
                    <a:pt x="147" y="6"/>
                  </a:lnTo>
                  <a:lnTo>
                    <a:pt x="145" y="4"/>
                  </a:lnTo>
                  <a:lnTo>
                    <a:pt x="144" y="2"/>
                  </a:lnTo>
                  <a:lnTo>
                    <a:pt x="142" y="2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2"/>
                  </a:lnTo>
                  <a:lnTo>
                    <a:pt x="134" y="2"/>
                  </a:lnTo>
                  <a:lnTo>
                    <a:pt x="13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62" name="Freeform 63"/>
            <p:cNvSpPr>
              <a:spLocks/>
            </p:cNvSpPr>
            <p:nvPr/>
          </p:nvSpPr>
          <p:spPr bwMode="auto">
            <a:xfrm>
              <a:off x="5468938" y="1733550"/>
              <a:ext cx="947738" cy="566738"/>
            </a:xfrm>
            <a:custGeom>
              <a:avLst/>
              <a:gdLst>
                <a:gd name="T0" fmla="*/ 941388 w 597"/>
                <a:gd name="T1" fmla="*/ 212725 h 357"/>
                <a:gd name="T2" fmla="*/ 935038 w 597"/>
                <a:gd name="T3" fmla="*/ 204788 h 357"/>
                <a:gd name="T4" fmla="*/ 923925 w 597"/>
                <a:gd name="T5" fmla="*/ 201613 h 357"/>
                <a:gd name="T6" fmla="*/ 914400 w 597"/>
                <a:gd name="T7" fmla="*/ 204788 h 357"/>
                <a:gd name="T8" fmla="*/ 904875 w 597"/>
                <a:gd name="T9" fmla="*/ 212725 h 357"/>
                <a:gd name="T10" fmla="*/ 904875 w 597"/>
                <a:gd name="T11" fmla="*/ 244475 h 357"/>
                <a:gd name="T12" fmla="*/ 904875 w 597"/>
                <a:gd name="T13" fmla="*/ 314325 h 357"/>
                <a:gd name="T14" fmla="*/ 887413 w 597"/>
                <a:gd name="T15" fmla="*/ 384175 h 357"/>
                <a:gd name="T16" fmla="*/ 838200 w 597"/>
                <a:gd name="T17" fmla="*/ 450850 h 357"/>
                <a:gd name="T18" fmla="*/ 774700 w 597"/>
                <a:gd name="T19" fmla="*/ 496888 h 357"/>
                <a:gd name="T20" fmla="*/ 701675 w 597"/>
                <a:gd name="T21" fmla="*/ 520700 h 357"/>
                <a:gd name="T22" fmla="*/ 622300 w 597"/>
                <a:gd name="T23" fmla="*/ 527050 h 357"/>
                <a:gd name="T24" fmla="*/ 490538 w 597"/>
                <a:gd name="T25" fmla="*/ 509588 h 357"/>
                <a:gd name="T26" fmla="*/ 387350 w 597"/>
                <a:gd name="T27" fmla="*/ 463550 h 357"/>
                <a:gd name="T28" fmla="*/ 314325 w 597"/>
                <a:gd name="T29" fmla="*/ 381000 h 357"/>
                <a:gd name="T30" fmla="*/ 284163 w 597"/>
                <a:gd name="T31" fmla="*/ 280988 h 357"/>
                <a:gd name="T32" fmla="*/ 280988 w 597"/>
                <a:gd name="T33" fmla="*/ 274638 h 357"/>
                <a:gd name="T34" fmla="*/ 277813 w 597"/>
                <a:gd name="T35" fmla="*/ 271463 h 357"/>
                <a:gd name="T36" fmla="*/ 261938 w 597"/>
                <a:gd name="T37" fmla="*/ 258763 h 357"/>
                <a:gd name="T38" fmla="*/ 257175 w 597"/>
                <a:gd name="T39" fmla="*/ 255588 h 357"/>
                <a:gd name="T40" fmla="*/ 254000 w 597"/>
                <a:gd name="T41" fmla="*/ 255588 h 357"/>
                <a:gd name="T42" fmla="*/ 234950 w 597"/>
                <a:gd name="T43" fmla="*/ 255588 h 357"/>
                <a:gd name="T44" fmla="*/ 131763 w 597"/>
                <a:gd name="T45" fmla="*/ 250825 h 357"/>
                <a:gd name="T46" fmla="*/ 73025 w 597"/>
                <a:gd name="T47" fmla="*/ 219075 h 357"/>
                <a:gd name="T48" fmla="*/ 46038 w 597"/>
                <a:gd name="T49" fmla="*/ 182563 h 357"/>
                <a:gd name="T50" fmla="*/ 39688 w 597"/>
                <a:gd name="T51" fmla="*/ 131763 h 357"/>
                <a:gd name="T52" fmla="*/ 55563 w 597"/>
                <a:gd name="T53" fmla="*/ 92075 h 357"/>
                <a:gd name="T54" fmla="*/ 107950 w 597"/>
                <a:gd name="T55" fmla="*/ 55563 h 357"/>
                <a:gd name="T56" fmla="*/ 188913 w 597"/>
                <a:gd name="T57" fmla="*/ 39688 h 357"/>
                <a:gd name="T58" fmla="*/ 222250 w 597"/>
                <a:gd name="T59" fmla="*/ 36513 h 357"/>
                <a:gd name="T60" fmla="*/ 231775 w 597"/>
                <a:gd name="T61" fmla="*/ 30163 h 357"/>
                <a:gd name="T62" fmla="*/ 234950 w 597"/>
                <a:gd name="T63" fmla="*/ 19050 h 357"/>
                <a:gd name="T64" fmla="*/ 231775 w 597"/>
                <a:gd name="T65" fmla="*/ 9525 h 357"/>
                <a:gd name="T66" fmla="*/ 222250 w 597"/>
                <a:gd name="T67" fmla="*/ 3175 h 357"/>
                <a:gd name="T68" fmla="*/ 177800 w 597"/>
                <a:gd name="T69" fmla="*/ 0 h 357"/>
                <a:gd name="T70" fmla="*/ 101600 w 597"/>
                <a:gd name="T71" fmla="*/ 19050 h 357"/>
                <a:gd name="T72" fmla="*/ 52388 w 597"/>
                <a:gd name="T73" fmla="*/ 46038 h 357"/>
                <a:gd name="T74" fmla="*/ 15875 w 597"/>
                <a:gd name="T75" fmla="*/ 85725 h 357"/>
                <a:gd name="T76" fmla="*/ 0 w 597"/>
                <a:gd name="T77" fmla="*/ 139700 h 357"/>
                <a:gd name="T78" fmla="*/ 9525 w 597"/>
                <a:gd name="T79" fmla="*/ 195263 h 357"/>
                <a:gd name="T80" fmla="*/ 36513 w 597"/>
                <a:gd name="T81" fmla="*/ 238125 h 357"/>
                <a:gd name="T82" fmla="*/ 79375 w 597"/>
                <a:gd name="T83" fmla="*/ 271463 h 357"/>
                <a:gd name="T84" fmla="*/ 128588 w 597"/>
                <a:gd name="T85" fmla="*/ 288925 h 357"/>
                <a:gd name="T86" fmla="*/ 182563 w 597"/>
                <a:gd name="T87" fmla="*/ 295275 h 357"/>
                <a:gd name="T88" fmla="*/ 244475 w 597"/>
                <a:gd name="T89" fmla="*/ 292100 h 357"/>
                <a:gd name="T90" fmla="*/ 250825 w 597"/>
                <a:gd name="T91" fmla="*/ 323850 h 357"/>
                <a:gd name="T92" fmla="*/ 250825 w 597"/>
                <a:gd name="T93" fmla="*/ 323850 h 357"/>
                <a:gd name="T94" fmla="*/ 250825 w 597"/>
                <a:gd name="T95" fmla="*/ 323850 h 357"/>
                <a:gd name="T96" fmla="*/ 280988 w 597"/>
                <a:gd name="T97" fmla="*/ 400050 h 357"/>
                <a:gd name="T98" fmla="*/ 354013 w 597"/>
                <a:gd name="T99" fmla="*/ 484188 h 357"/>
                <a:gd name="T100" fmla="*/ 454025 w 597"/>
                <a:gd name="T101" fmla="*/ 539750 h 357"/>
                <a:gd name="T102" fmla="*/ 569913 w 597"/>
                <a:gd name="T103" fmla="*/ 563563 h 357"/>
                <a:gd name="T104" fmla="*/ 685800 w 597"/>
                <a:gd name="T105" fmla="*/ 560388 h 357"/>
                <a:gd name="T106" fmla="*/ 785813 w 597"/>
                <a:gd name="T107" fmla="*/ 533400 h 357"/>
                <a:gd name="T108" fmla="*/ 847725 w 597"/>
                <a:gd name="T109" fmla="*/ 493713 h 357"/>
                <a:gd name="T110" fmla="*/ 896938 w 597"/>
                <a:gd name="T111" fmla="*/ 439738 h 357"/>
                <a:gd name="T112" fmla="*/ 930275 w 597"/>
                <a:gd name="T113" fmla="*/ 371475 h 357"/>
                <a:gd name="T114" fmla="*/ 944563 w 597"/>
                <a:gd name="T115" fmla="*/ 298450 h 357"/>
                <a:gd name="T116" fmla="*/ 941388 w 597"/>
                <a:gd name="T117" fmla="*/ 219075 h 3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97" h="357">
                  <a:moveTo>
                    <a:pt x="593" y="138"/>
                  </a:moveTo>
                  <a:lnTo>
                    <a:pt x="593" y="136"/>
                  </a:lnTo>
                  <a:lnTo>
                    <a:pt x="593" y="134"/>
                  </a:lnTo>
                  <a:lnTo>
                    <a:pt x="591" y="133"/>
                  </a:lnTo>
                  <a:lnTo>
                    <a:pt x="591" y="131"/>
                  </a:lnTo>
                  <a:lnTo>
                    <a:pt x="589" y="129"/>
                  </a:lnTo>
                  <a:lnTo>
                    <a:pt x="588" y="129"/>
                  </a:lnTo>
                  <a:lnTo>
                    <a:pt x="584" y="127"/>
                  </a:lnTo>
                  <a:lnTo>
                    <a:pt x="582" y="127"/>
                  </a:lnTo>
                  <a:lnTo>
                    <a:pt x="580" y="127"/>
                  </a:lnTo>
                  <a:lnTo>
                    <a:pt x="578" y="129"/>
                  </a:lnTo>
                  <a:lnTo>
                    <a:pt x="576" y="129"/>
                  </a:lnTo>
                  <a:lnTo>
                    <a:pt x="574" y="131"/>
                  </a:lnTo>
                  <a:lnTo>
                    <a:pt x="572" y="133"/>
                  </a:lnTo>
                  <a:lnTo>
                    <a:pt x="570" y="134"/>
                  </a:lnTo>
                  <a:lnTo>
                    <a:pt x="570" y="136"/>
                  </a:lnTo>
                  <a:lnTo>
                    <a:pt x="570" y="138"/>
                  </a:lnTo>
                  <a:lnTo>
                    <a:pt x="570" y="154"/>
                  </a:lnTo>
                  <a:lnTo>
                    <a:pt x="570" y="169"/>
                  </a:lnTo>
                  <a:lnTo>
                    <a:pt x="570" y="184"/>
                  </a:lnTo>
                  <a:lnTo>
                    <a:pt x="570" y="198"/>
                  </a:lnTo>
                  <a:lnTo>
                    <a:pt x="568" y="213"/>
                  </a:lnTo>
                  <a:lnTo>
                    <a:pt x="565" y="229"/>
                  </a:lnTo>
                  <a:lnTo>
                    <a:pt x="559" y="242"/>
                  </a:lnTo>
                  <a:lnTo>
                    <a:pt x="551" y="255"/>
                  </a:lnTo>
                  <a:lnTo>
                    <a:pt x="540" y="271"/>
                  </a:lnTo>
                  <a:lnTo>
                    <a:pt x="528" y="284"/>
                  </a:lnTo>
                  <a:lnTo>
                    <a:pt x="515" y="296"/>
                  </a:lnTo>
                  <a:lnTo>
                    <a:pt x="501" y="305"/>
                  </a:lnTo>
                  <a:lnTo>
                    <a:pt x="488" y="313"/>
                  </a:lnTo>
                  <a:lnTo>
                    <a:pt x="472" y="319"/>
                  </a:lnTo>
                  <a:lnTo>
                    <a:pt x="457" y="325"/>
                  </a:lnTo>
                  <a:lnTo>
                    <a:pt x="442" y="328"/>
                  </a:lnTo>
                  <a:lnTo>
                    <a:pt x="426" y="330"/>
                  </a:lnTo>
                  <a:lnTo>
                    <a:pt x="409" y="330"/>
                  </a:lnTo>
                  <a:lnTo>
                    <a:pt x="392" y="332"/>
                  </a:lnTo>
                  <a:lnTo>
                    <a:pt x="376" y="330"/>
                  </a:lnTo>
                  <a:lnTo>
                    <a:pt x="342" y="326"/>
                  </a:lnTo>
                  <a:lnTo>
                    <a:pt x="309" y="321"/>
                  </a:lnTo>
                  <a:lnTo>
                    <a:pt x="284" y="315"/>
                  </a:lnTo>
                  <a:lnTo>
                    <a:pt x="263" y="305"/>
                  </a:lnTo>
                  <a:lnTo>
                    <a:pt x="244" y="292"/>
                  </a:lnTo>
                  <a:lnTo>
                    <a:pt x="227" y="277"/>
                  </a:lnTo>
                  <a:lnTo>
                    <a:pt x="211" y="259"/>
                  </a:lnTo>
                  <a:lnTo>
                    <a:pt x="198" y="240"/>
                  </a:lnTo>
                  <a:lnTo>
                    <a:pt x="188" y="219"/>
                  </a:lnTo>
                  <a:lnTo>
                    <a:pt x="181" y="196"/>
                  </a:lnTo>
                  <a:lnTo>
                    <a:pt x="179" y="177"/>
                  </a:lnTo>
                  <a:lnTo>
                    <a:pt x="177" y="175"/>
                  </a:lnTo>
                  <a:lnTo>
                    <a:pt x="177" y="173"/>
                  </a:lnTo>
                  <a:lnTo>
                    <a:pt x="177" y="171"/>
                  </a:lnTo>
                  <a:lnTo>
                    <a:pt x="175" y="171"/>
                  </a:lnTo>
                  <a:lnTo>
                    <a:pt x="175" y="169"/>
                  </a:lnTo>
                  <a:lnTo>
                    <a:pt x="173" y="169"/>
                  </a:lnTo>
                  <a:lnTo>
                    <a:pt x="165" y="163"/>
                  </a:lnTo>
                  <a:lnTo>
                    <a:pt x="163" y="161"/>
                  </a:lnTo>
                  <a:lnTo>
                    <a:pt x="162" y="161"/>
                  </a:lnTo>
                  <a:lnTo>
                    <a:pt x="160" y="161"/>
                  </a:lnTo>
                  <a:lnTo>
                    <a:pt x="158" y="161"/>
                  </a:lnTo>
                  <a:lnTo>
                    <a:pt x="148" y="161"/>
                  </a:lnTo>
                  <a:lnTo>
                    <a:pt x="127" y="163"/>
                  </a:lnTo>
                  <a:lnTo>
                    <a:pt x="104" y="161"/>
                  </a:lnTo>
                  <a:lnTo>
                    <a:pt x="83" y="158"/>
                  </a:lnTo>
                  <a:lnTo>
                    <a:pt x="64" y="150"/>
                  </a:lnTo>
                  <a:lnTo>
                    <a:pt x="54" y="144"/>
                  </a:lnTo>
                  <a:lnTo>
                    <a:pt x="46" y="138"/>
                  </a:lnTo>
                  <a:lnTo>
                    <a:pt x="39" y="131"/>
                  </a:lnTo>
                  <a:lnTo>
                    <a:pt x="33" y="123"/>
                  </a:lnTo>
                  <a:lnTo>
                    <a:pt x="29" y="115"/>
                  </a:lnTo>
                  <a:lnTo>
                    <a:pt x="25" y="106"/>
                  </a:lnTo>
                  <a:lnTo>
                    <a:pt x="25" y="94"/>
                  </a:lnTo>
                  <a:lnTo>
                    <a:pt x="25" y="83"/>
                  </a:lnTo>
                  <a:lnTo>
                    <a:pt x="27" y="73"/>
                  </a:lnTo>
                  <a:lnTo>
                    <a:pt x="31" y="65"/>
                  </a:lnTo>
                  <a:lnTo>
                    <a:pt x="35" y="58"/>
                  </a:lnTo>
                  <a:lnTo>
                    <a:pt x="41" y="52"/>
                  </a:lnTo>
                  <a:lnTo>
                    <a:pt x="52" y="42"/>
                  </a:lnTo>
                  <a:lnTo>
                    <a:pt x="68" y="35"/>
                  </a:lnTo>
                  <a:lnTo>
                    <a:pt x="83" y="29"/>
                  </a:lnTo>
                  <a:lnTo>
                    <a:pt x="100" y="25"/>
                  </a:lnTo>
                  <a:lnTo>
                    <a:pt x="119" y="25"/>
                  </a:lnTo>
                  <a:lnTo>
                    <a:pt x="137" y="25"/>
                  </a:lnTo>
                  <a:lnTo>
                    <a:pt x="139" y="25"/>
                  </a:lnTo>
                  <a:lnTo>
                    <a:pt x="140" y="23"/>
                  </a:lnTo>
                  <a:lnTo>
                    <a:pt x="144" y="23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48" y="17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4" y="4"/>
                  </a:lnTo>
                  <a:lnTo>
                    <a:pt x="142" y="2"/>
                  </a:lnTo>
                  <a:lnTo>
                    <a:pt x="140" y="2"/>
                  </a:lnTo>
                  <a:lnTo>
                    <a:pt x="139" y="2"/>
                  </a:lnTo>
                  <a:lnTo>
                    <a:pt x="135" y="2"/>
                  </a:lnTo>
                  <a:lnTo>
                    <a:pt x="112" y="0"/>
                  </a:lnTo>
                  <a:lnTo>
                    <a:pt x="87" y="4"/>
                  </a:lnTo>
                  <a:lnTo>
                    <a:pt x="75" y="8"/>
                  </a:lnTo>
                  <a:lnTo>
                    <a:pt x="64" y="12"/>
                  </a:lnTo>
                  <a:lnTo>
                    <a:pt x="52" y="15"/>
                  </a:lnTo>
                  <a:lnTo>
                    <a:pt x="43" y="21"/>
                  </a:lnTo>
                  <a:lnTo>
                    <a:pt x="33" y="29"/>
                  </a:lnTo>
                  <a:lnTo>
                    <a:pt x="23" y="37"/>
                  </a:lnTo>
                  <a:lnTo>
                    <a:pt x="16" y="44"/>
                  </a:lnTo>
                  <a:lnTo>
                    <a:pt x="10" y="54"/>
                  </a:lnTo>
                  <a:lnTo>
                    <a:pt x="6" y="65"/>
                  </a:lnTo>
                  <a:lnTo>
                    <a:pt x="2" y="75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1"/>
                  </a:lnTo>
                  <a:lnTo>
                    <a:pt x="6" y="123"/>
                  </a:lnTo>
                  <a:lnTo>
                    <a:pt x="12" y="133"/>
                  </a:lnTo>
                  <a:lnTo>
                    <a:pt x="18" y="142"/>
                  </a:lnTo>
                  <a:lnTo>
                    <a:pt x="23" y="150"/>
                  </a:lnTo>
                  <a:lnTo>
                    <a:pt x="33" y="158"/>
                  </a:lnTo>
                  <a:lnTo>
                    <a:pt x="41" y="165"/>
                  </a:lnTo>
                  <a:lnTo>
                    <a:pt x="50" y="171"/>
                  </a:lnTo>
                  <a:lnTo>
                    <a:pt x="60" y="175"/>
                  </a:lnTo>
                  <a:lnTo>
                    <a:pt x="71" y="181"/>
                  </a:lnTo>
                  <a:lnTo>
                    <a:pt x="81" y="182"/>
                  </a:lnTo>
                  <a:lnTo>
                    <a:pt x="92" y="184"/>
                  </a:lnTo>
                  <a:lnTo>
                    <a:pt x="104" y="186"/>
                  </a:lnTo>
                  <a:lnTo>
                    <a:pt x="115" y="186"/>
                  </a:lnTo>
                  <a:lnTo>
                    <a:pt x="129" y="186"/>
                  </a:lnTo>
                  <a:lnTo>
                    <a:pt x="140" y="184"/>
                  </a:lnTo>
                  <a:lnTo>
                    <a:pt x="154" y="184"/>
                  </a:lnTo>
                  <a:lnTo>
                    <a:pt x="156" y="186"/>
                  </a:lnTo>
                  <a:lnTo>
                    <a:pt x="158" y="204"/>
                  </a:lnTo>
                  <a:lnTo>
                    <a:pt x="165" y="229"/>
                  </a:lnTo>
                  <a:lnTo>
                    <a:pt x="177" y="252"/>
                  </a:lnTo>
                  <a:lnTo>
                    <a:pt x="188" y="273"/>
                  </a:lnTo>
                  <a:lnTo>
                    <a:pt x="206" y="290"/>
                  </a:lnTo>
                  <a:lnTo>
                    <a:pt x="223" y="305"/>
                  </a:lnTo>
                  <a:lnTo>
                    <a:pt x="242" y="319"/>
                  </a:lnTo>
                  <a:lnTo>
                    <a:pt x="263" y="330"/>
                  </a:lnTo>
                  <a:lnTo>
                    <a:pt x="286" y="340"/>
                  </a:lnTo>
                  <a:lnTo>
                    <a:pt x="309" y="348"/>
                  </a:lnTo>
                  <a:lnTo>
                    <a:pt x="334" y="351"/>
                  </a:lnTo>
                  <a:lnTo>
                    <a:pt x="359" y="355"/>
                  </a:lnTo>
                  <a:lnTo>
                    <a:pt x="384" y="357"/>
                  </a:lnTo>
                  <a:lnTo>
                    <a:pt x="409" y="355"/>
                  </a:lnTo>
                  <a:lnTo>
                    <a:pt x="432" y="353"/>
                  </a:lnTo>
                  <a:lnTo>
                    <a:pt x="457" y="348"/>
                  </a:lnTo>
                  <a:lnTo>
                    <a:pt x="480" y="342"/>
                  </a:lnTo>
                  <a:lnTo>
                    <a:pt x="495" y="336"/>
                  </a:lnTo>
                  <a:lnTo>
                    <a:pt x="509" y="328"/>
                  </a:lnTo>
                  <a:lnTo>
                    <a:pt x="522" y="321"/>
                  </a:lnTo>
                  <a:lnTo>
                    <a:pt x="534" y="311"/>
                  </a:lnTo>
                  <a:lnTo>
                    <a:pt x="545" y="300"/>
                  </a:lnTo>
                  <a:lnTo>
                    <a:pt x="557" y="288"/>
                  </a:lnTo>
                  <a:lnTo>
                    <a:pt x="565" y="277"/>
                  </a:lnTo>
                  <a:lnTo>
                    <a:pt x="574" y="263"/>
                  </a:lnTo>
                  <a:lnTo>
                    <a:pt x="580" y="248"/>
                  </a:lnTo>
                  <a:lnTo>
                    <a:pt x="586" y="234"/>
                  </a:lnTo>
                  <a:lnTo>
                    <a:pt x="591" y="219"/>
                  </a:lnTo>
                  <a:lnTo>
                    <a:pt x="593" y="204"/>
                  </a:lnTo>
                  <a:lnTo>
                    <a:pt x="595" y="188"/>
                  </a:lnTo>
                  <a:lnTo>
                    <a:pt x="597" y="171"/>
                  </a:lnTo>
                  <a:lnTo>
                    <a:pt x="595" y="156"/>
                  </a:lnTo>
                  <a:lnTo>
                    <a:pt x="593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63" name="Freeform 64"/>
            <p:cNvSpPr>
              <a:spLocks/>
            </p:cNvSpPr>
            <p:nvPr/>
          </p:nvSpPr>
          <p:spPr bwMode="auto">
            <a:xfrm>
              <a:off x="5905500" y="1716088"/>
              <a:ext cx="87313" cy="242888"/>
            </a:xfrm>
            <a:custGeom>
              <a:avLst/>
              <a:gdLst>
                <a:gd name="T0" fmla="*/ 50800 w 55"/>
                <a:gd name="T1" fmla="*/ 11113 h 153"/>
                <a:gd name="T2" fmla="*/ 42863 w 55"/>
                <a:gd name="T3" fmla="*/ 36513 h 153"/>
                <a:gd name="T4" fmla="*/ 33338 w 55"/>
                <a:gd name="T5" fmla="*/ 63500 h 153"/>
                <a:gd name="T6" fmla="*/ 26988 w 55"/>
                <a:gd name="T7" fmla="*/ 87313 h 153"/>
                <a:gd name="T8" fmla="*/ 20638 w 55"/>
                <a:gd name="T9" fmla="*/ 112713 h 153"/>
                <a:gd name="T10" fmla="*/ 17463 w 55"/>
                <a:gd name="T11" fmla="*/ 139700 h 153"/>
                <a:gd name="T12" fmla="*/ 11113 w 55"/>
                <a:gd name="T13" fmla="*/ 163513 h 153"/>
                <a:gd name="T14" fmla="*/ 6350 w 55"/>
                <a:gd name="T15" fmla="*/ 192088 h 153"/>
                <a:gd name="T16" fmla="*/ 0 w 55"/>
                <a:gd name="T17" fmla="*/ 215900 h 153"/>
                <a:gd name="T18" fmla="*/ 0 w 55"/>
                <a:gd name="T19" fmla="*/ 219075 h 153"/>
                <a:gd name="T20" fmla="*/ 0 w 55"/>
                <a:gd name="T21" fmla="*/ 222250 h 153"/>
                <a:gd name="T22" fmla="*/ 0 w 55"/>
                <a:gd name="T23" fmla="*/ 228600 h 153"/>
                <a:gd name="T24" fmla="*/ 0 w 55"/>
                <a:gd name="T25" fmla="*/ 230188 h 153"/>
                <a:gd name="T26" fmla="*/ 3175 w 55"/>
                <a:gd name="T27" fmla="*/ 233363 h 153"/>
                <a:gd name="T28" fmla="*/ 6350 w 55"/>
                <a:gd name="T29" fmla="*/ 236538 h 153"/>
                <a:gd name="T30" fmla="*/ 9525 w 55"/>
                <a:gd name="T31" fmla="*/ 239713 h 153"/>
                <a:gd name="T32" fmla="*/ 11113 w 55"/>
                <a:gd name="T33" fmla="*/ 239713 h 153"/>
                <a:gd name="T34" fmla="*/ 14288 w 55"/>
                <a:gd name="T35" fmla="*/ 239713 h 153"/>
                <a:gd name="T36" fmla="*/ 17463 w 55"/>
                <a:gd name="T37" fmla="*/ 242888 h 153"/>
                <a:gd name="T38" fmla="*/ 20638 w 55"/>
                <a:gd name="T39" fmla="*/ 239713 h 153"/>
                <a:gd name="T40" fmla="*/ 23813 w 55"/>
                <a:gd name="T41" fmla="*/ 239713 h 153"/>
                <a:gd name="T42" fmla="*/ 30163 w 55"/>
                <a:gd name="T43" fmla="*/ 239713 h 153"/>
                <a:gd name="T44" fmla="*/ 30163 w 55"/>
                <a:gd name="T45" fmla="*/ 236538 h 153"/>
                <a:gd name="T46" fmla="*/ 33338 w 55"/>
                <a:gd name="T47" fmla="*/ 233363 h 153"/>
                <a:gd name="T48" fmla="*/ 36513 w 55"/>
                <a:gd name="T49" fmla="*/ 230188 h 153"/>
                <a:gd name="T50" fmla="*/ 46038 w 55"/>
                <a:gd name="T51" fmla="*/ 203200 h 153"/>
                <a:gd name="T52" fmla="*/ 50800 w 55"/>
                <a:gd name="T53" fmla="*/ 179388 h 153"/>
                <a:gd name="T54" fmla="*/ 53975 w 55"/>
                <a:gd name="T55" fmla="*/ 152400 h 153"/>
                <a:gd name="T56" fmla="*/ 60325 w 55"/>
                <a:gd name="T57" fmla="*/ 123825 h 153"/>
                <a:gd name="T58" fmla="*/ 63500 w 55"/>
                <a:gd name="T59" fmla="*/ 100013 h 153"/>
                <a:gd name="T60" fmla="*/ 69850 w 55"/>
                <a:gd name="T61" fmla="*/ 73025 h 153"/>
                <a:gd name="T62" fmla="*/ 76200 w 55"/>
                <a:gd name="T63" fmla="*/ 47625 h 153"/>
                <a:gd name="T64" fmla="*/ 87313 w 55"/>
                <a:gd name="T65" fmla="*/ 20638 h 153"/>
                <a:gd name="T66" fmla="*/ 87313 w 55"/>
                <a:gd name="T67" fmla="*/ 17463 h 153"/>
                <a:gd name="T68" fmla="*/ 87313 w 55"/>
                <a:gd name="T69" fmla="*/ 14288 h 153"/>
                <a:gd name="T70" fmla="*/ 84138 w 55"/>
                <a:gd name="T71" fmla="*/ 11113 h 153"/>
                <a:gd name="T72" fmla="*/ 84138 w 55"/>
                <a:gd name="T73" fmla="*/ 7938 h 153"/>
                <a:gd name="T74" fmla="*/ 82550 w 55"/>
                <a:gd name="T75" fmla="*/ 4763 h 153"/>
                <a:gd name="T76" fmla="*/ 79375 w 55"/>
                <a:gd name="T77" fmla="*/ 3175 h 153"/>
                <a:gd name="T78" fmla="*/ 76200 w 55"/>
                <a:gd name="T79" fmla="*/ 0 h 153"/>
                <a:gd name="T80" fmla="*/ 73025 w 55"/>
                <a:gd name="T81" fmla="*/ 0 h 153"/>
                <a:gd name="T82" fmla="*/ 69850 w 55"/>
                <a:gd name="T83" fmla="*/ 0 h 153"/>
                <a:gd name="T84" fmla="*/ 66675 w 55"/>
                <a:gd name="T85" fmla="*/ 0 h 153"/>
                <a:gd name="T86" fmla="*/ 60325 w 55"/>
                <a:gd name="T87" fmla="*/ 0 h 153"/>
                <a:gd name="T88" fmla="*/ 57150 w 55"/>
                <a:gd name="T89" fmla="*/ 0 h 153"/>
                <a:gd name="T90" fmla="*/ 53975 w 55"/>
                <a:gd name="T91" fmla="*/ 3175 h 153"/>
                <a:gd name="T92" fmla="*/ 53975 w 55"/>
                <a:gd name="T93" fmla="*/ 4763 h 153"/>
                <a:gd name="T94" fmla="*/ 50800 w 55"/>
                <a:gd name="T95" fmla="*/ 7938 h 153"/>
                <a:gd name="T96" fmla="*/ 50800 w 55"/>
                <a:gd name="T97" fmla="*/ 11113 h 1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" h="153">
                  <a:moveTo>
                    <a:pt x="32" y="7"/>
                  </a:moveTo>
                  <a:lnTo>
                    <a:pt x="27" y="23"/>
                  </a:lnTo>
                  <a:lnTo>
                    <a:pt x="21" y="40"/>
                  </a:lnTo>
                  <a:lnTo>
                    <a:pt x="17" y="55"/>
                  </a:lnTo>
                  <a:lnTo>
                    <a:pt x="13" y="71"/>
                  </a:lnTo>
                  <a:lnTo>
                    <a:pt x="11" y="88"/>
                  </a:lnTo>
                  <a:lnTo>
                    <a:pt x="7" y="103"/>
                  </a:lnTo>
                  <a:lnTo>
                    <a:pt x="4" y="121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2" y="147"/>
                  </a:lnTo>
                  <a:lnTo>
                    <a:pt x="4" y="149"/>
                  </a:lnTo>
                  <a:lnTo>
                    <a:pt x="6" y="151"/>
                  </a:lnTo>
                  <a:lnTo>
                    <a:pt x="7" y="151"/>
                  </a:lnTo>
                  <a:lnTo>
                    <a:pt x="9" y="151"/>
                  </a:lnTo>
                  <a:lnTo>
                    <a:pt x="11" y="153"/>
                  </a:lnTo>
                  <a:lnTo>
                    <a:pt x="13" y="151"/>
                  </a:lnTo>
                  <a:lnTo>
                    <a:pt x="15" y="151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21" y="147"/>
                  </a:lnTo>
                  <a:lnTo>
                    <a:pt x="23" y="145"/>
                  </a:lnTo>
                  <a:lnTo>
                    <a:pt x="29" y="128"/>
                  </a:lnTo>
                  <a:lnTo>
                    <a:pt x="32" y="113"/>
                  </a:lnTo>
                  <a:lnTo>
                    <a:pt x="34" y="96"/>
                  </a:lnTo>
                  <a:lnTo>
                    <a:pt x="38" y="78"/>
                  </a:lnTo>
                  <a:lnTo>
                    <a:pt x="40" y="63"/>
                  </a:lnTo>
                  <a:lnTo>
                    <a:pt x="44" y="46"/>
                  </a:lnTo>
                  <a:lnTo>
                    <a:pt x="48" y="30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5" y="9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64" name="Freeform 65"/>
            <p:cNvSpPr>
              <a:spLocks/>
            </p:cNvSpPr>
            <p:nvPr/>
          </p:nvSpPr>
          <p:spPr bwMode="auto">
            <a:xfrm>
              <a:off x="6210300" y="1836738"/>
              <a:ext cx="60325" cy="171450"/>
            </a:xfrm>
            <a:custGeom>
              <a:avLst/>
              <a:gdLst>
                <a:gd name="T0" fmla="*/ 23813 w 38"/>
                <a:gd name="T1" fmla="*/ 12700 h 108"/>
                <a:gd name="T2" fmla="*/ 20638 w 38"/>
                <a:gd name="T3" fmla="*/ 31750 h 108"/>
                <a:gd name="T4" fmla="*/ 14288 w 38"/>
                <a:gd name="T5" fmla="*/ 46038 h 108"/>
                <a:gd name="T6" fmla="*/ 11113 w 38"/>
                <a:gd name="T7" fmla="*/ 65088 h 108"/>
                <a:gd name="T8" fmla="*/ 4763 w 38"/>
                <a:gd name="T9" fmla="*/ 82550 h 108"/>
                <a:gd name="T10" fmla="*/ 3175 w 38"/>
                <a:gd name="T11" fmla="*/ 98425 h 108"/>
                <a:gd name="T12" fmla="*/ 0 w 38"/>
                <a:gd name="T13" fmla="*/ 115888 h 108"/>
                <a:gd name="T14" fmla="*/ 0 w 38"/>
                <a:gd name="T15" fmla="*/ 134938 h 108"/>
                <a:gd name="T16" fmla="*/ 0 w 38"/>
                <a:gd name="T17" fmla="*/ 152400 h 108"/>
                <a:gd name="T18" fmla="*/ 0 w 38"/>
                <a:gd name="T19" fmla="*/ 155575 h 108"/>
                <a:gd name="T20" fmla="*/ 0 w 38"/>
                <a:gd name="T21" fmla="*/ 158750 h 108"/>
                <a:gd name="T22" fmla="*/ 3175 w 38"/>
                <a:gd name="T23" fmla="*/ 161925 h 108"/>
                <a:gd name="T24" fmla="*/ 3175 w 38"/>
                <a:gd name="T25" fmla="*/ 165100 h 108"/>
                <a:gd name="T26" fmla="*/ 4763 w 38"/>
                <a:gd name="T27" fmla="*/ 168275 h 108"/>
                <a:gd name="T28" fmla="*/ 7938 w 38"/>
                <a:gd name="T29" fmla="*/ 171450 h 108"/>
                <a:gd name="T30" fmla="*/ 11113 w 38"/>
                <a:gd name="T31" fmla="*/ 171450 h 108"/>
                <a:gd name="T32" fmla="*/ 17463 w 38"/>
                <a:gd name="T33" fmla="*/ 171450 h 108"/>
                <a:gd name="T34" fmla="*/ 20638 w 38"/>
                <a:gd name="T35" fmla="*/ 171450 h 108"/>
                <a:gd name="T36" fmla="*/ 23813 w 38"/>
                <a:gd name="T37" fmla="*/ 171450 h 108"/>
                <a:gd name="T38" fmla="*/ 26988 w 38"/>
                <a:gd name="T39" fmla="*/ 168275 h 108"/>
                <a:gd name="T40" fmla="*/ 30163 w 38"/>
                <a:gd name="T41" fmla="*/ 168275 h 108"/>
                <a:gd name="T42" fmla="*/ 33338 w 38"/>
                <a:gd name="T43" fmla="*/ 165100 h 108"/>
                <a:gd name="T44" fmla="*/ 36513 w 38"/>
                <a:gd name="T45" fmla="*/ 161925 h 108"/>
                <a:gd name="T46" fmla="*/ 36513 w 38"/>
                <a:gd name="T47" fmla="*/ 158750 h 108"/>
                <a:gd name="T48" fmla="*/ 36513 w 38"/>
                <a:gd name="T49" fmla="*/ 152400 h 108"/>
                <a:gd name="T50" fmla="*/ 36513 w 38"/>
                <a:gd name="T51" fmla="*/ 138113 h 108"/>
                <a:gd name="T52" fmla="*/ 39688 w 38"/>
                <a:gd name="T53" fmla="*/ 119063 h 108"/>
                <a:gd name="T54" fmla="*/ 42863 w 38"/>
                <a:gd name="T55" fmla="*/ 104775 h 108"/>
                <a:gd name="T56" fmla="*/ 44450 w 38"/>
                <a:gd name="T57" fmla="*/ 88900 h 108"/>
                <a:gd name="T58" fmla="*/ 47625 w 38"/>
                <a:gd name="T59" fmla="*/ 71438 h 108"/>
                <a:gd name="T60" fmla="*/ 53975 w 38"/>
                <a:gd name="T61" fmla="*/ 55563 h 108"/>
                <a:gd name="T62" fmla="*/ 57150 w 38"/>
                <a:gd name="T63" fmla="*/ 39688 h 108"/>
                <a:gd name="T64" fmla="*/ 60325 w 38"/>
                <a:gd name="T65" fmla="*/ 22225 h 108"/>
                <a:gd name="T66" fmla="*/ 60325 w 38"/>
                <a:gd name="T67" fmla="*/ 19050 h 108"/>
                <a:gd name="T68" fmla="*/ 60325 w 38"/>
                <a:gd name="T69" fmla="*/ 15875 h 108"/>
                <a:gd name="T70" fmla="*/ 60325 w 38"/>
                <a:gd name="T71" fmla="*/ 12700 h 108"/>
                <a:gd name="T72" fmla="*/ 60325 w 38"/>
                <a:gd name="T73" fmla="*/ 9525 h 108"/>
                <a:gd name="T74" fmla="*/ 57150 w 38"/>
                <a:gd name="T75" fmla="*/ 6350 h 108"/>
                <a:gd name="T76" fmla="*/ 53975 w 38"/>
                <a:gd name="T77" fmla="*/ 3175 h 108"/>
                <a:gd name="T78" fmla="*/ 50800 w 38"/>
                <a:gd name="T79" fmla="*/ 0 h 108"/>
                <a:gd name="T80" fmla="*/ 47625 w 38"/>
                <a:gd name="T81" fmla="*/ 0 h 108"/>
                <a:gd name="T82" fmla="*/ 44450 w 38"/>
                <a:gd name="T83" fmla="*/ 0 h 108"/>
                <a:gd name="T84" fmla="*/ 39688 w 38"/>
                <a:gd name="T85" fmla="*/ 0 h 108"/>
                <a:gd name="T86" fmla="*/ 36513 w 38"/>
                <a:gd name="T87" fmla="*/ 0 h 108"/>
                <a:gd name="T88" fmla="*/ 33338 w 38"/>
                <a:gd name="T89" fmla="*/ 0 h 108"/>
                <a:gd name="T90" fmla="*/ 30163 w 38"/>
                <a:gd name="T91" fmla="*/ 3175 h 108"/>
                <a:gd name="T92" fmla="*/ 26988 w 38"/>
                <a:gd name="T93" fmla="*/ 6350 h 108"/>
                <a:gd name="T94" fmla="*/ 26988 w 38"/>
                <a:gd name="T95" fmla="*/ 9525 h 108"/>
                <a:gd name="T96" fmla="*/ 23813 w 38"/>
                <a:gd name="T97" fmla="*/ 12700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8" h="108">
                  <a:moveTo>
                    <a:pt x="15" y="8"/>
                  </a:moveTo>
                  <a:lnTo>
                    <a:pt x="13" y="20"/>
                  </a:lnTo>
                  <a:lnTo>
                    <a:pt x="9" y="29"/>
                  </a:lnTo>
                  <a:lnTo>
                    <a:pt x="7" y="41"/>
                  </a:lnTo>
                  <a:lnTo>
                    <a:pt x="3" y="52"/>
                  </a:lnTo>
                  <a:lnTo>
                    <a:pt x="2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3" y="106"/>
                  </a:lnTo>
                  <a:lnTo>
                    <a:pt x="5" y="108"/>
                  </a:lnTo>
                  <a:lnTo>
                    <a:pt x="7" y="108"/>
                  </a:lnTo>
                  <a:lnTo>
                    <a:pt x="11" y="108"/>
                  </a:lnTo>
                  <a:lnTo>
                    <a:pt x="13" y="108"/>
                  </a:lnTo>
                  <a:lnTo>
                    <a:pt x="15" y="108"/>
                  </a:lnTo>
                  <a:lnTo>
                    <a:pt x="17" y="106"/>
                  </a:lnTo>
                  <a:lnTo>
                    <a:pt x="19" y="106"/>
                  </a:lnTo>
                  <a:lnTo>
                    <a:pt x="21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3" y="96"/>
                  </a:lnTo>
                  <a:lnTo>
                    <a:pt x="23" y="87"/>
                  </a:lnTo>
                  <a:lnTo>
                    <a:pt x="25" y="75"/>
                  </a:lnTo>
                  <a:lnTo>
                    <a:pt x="27" y="66"/>
                  </a:lnTo>
                  <a:lnTo>
                    <a:pt x="28" y="56"/>
                  </a:lnTo>
                  <a:lnTo>
                    <a:pt x="30" y="45"/>
                  </a:lnTo>
                  <a:lnTo>
                    <a:pt x="34" y="35"/>
                  </a:lnTo>
                  <a:lnTo>
                    <a:pt x="36" y="25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65" name="Freeform 66"/>
            <p:cNvSpPr>
              <a:spLocks/>
            </p:cNvSpPr>
            <p:nvPr/>
          </p:nvSpPr>
          <p:spPr bwMode="auto">
            <a:xfrm>
              <a:off x="5953125" y="2101850"/>
              <a:ext cx="168275" cy="177800"/>
            </a:xfrm>
            <a:custGeom>
              <a:avLst/>
              <a:gdLst>
                <a:gd name="T0" fmla="*/ 52388 w 106"/>
                <a:gd name="T1" fmla="*/ 138113 h 112"/>
                <a:gd name="T2" fmla="*/ 39688 w 106"/>
                <a:gd name="T3" fmla="*/ 115888 h 112"/>
                <a:gd name="T4" fmla="*/ 39688 w 106"/>
                <a:gd name="T5" fmla="*/ 88900 h 112"/>
                <a:gd name="T6" fmla="*/ 49213 w 106"/>
                <a:gd name="T7" fmla="*/ 61913 h 112"/>
                <a:gd name="T8" fmla="*/ 61913 w 106"/>
                <a:gd name="T9" fmla="*/ 46038 h 112"/>
                <a:gd name="T10" fmla="*/ 71438 w 106"/>
                <a:gd name="T11" fmla="*/ 36513 h 112"/>
                <a:gd name="T12" fmla="*/ 85725 w 106"/>
                <a:gd name="T13" fmla="*/ 36513 h 112"/>
                <a:gd name="T14" fmla="*/ 101600 w 106"/>
                <a:gd name="T15" fmla="*/ 39688 h 112"/>
                <a:gd name="T16" fmla="*/ 119063 w 106"/>
                <a:gd name="T17" fmla="*/ 55563 h 112"/>
                <a:gd name="T18" fmla="*/ 128588 w 106"/>
                <a:gd name="T19" fmla="*/ 76200 h 112"/>
                <a:gd name="T20" fmla="*/ 128588 w 106"/>
                <a:gd name="T21" fmla="*/ 101600 h 112"/>
                <a:gd name="T22" fmla="*/ 128588 w 106"/>
                <a:gd name="T23" fmla="*/ 125413 h 112"/>
                <a:gd name="T24" fmla="*/ 128588 w 106"/>
                <a:gd name="T25" fmla="*/ 141288 h 112"/>
                <a:gd name="T26" fmla="*/ 131763 w 106"/>
                <a:gd name="T27" fmla="*/ 147638 h 112"/>
                <a:gd name="T28" fmla="*/ 138113 w 106"/>
                <a:gd name="T29" fmla="*/ 152400 h 112"/>
                <a:gd name="T30" fmla="*/ 144463 w 106"/>
                <a:gd name="T31" fmla="*/ 155575 h 112"/>
                <a:gd name="T32" fmla="*/ 149225 w 106"/>
                <a:gd name="T33" fmla="*/ 155575 h 112"/>
                <a:gd name="T34" fmla="*/ 158750 w 106"/>
                <a:gd name="T35" fmla="*/ 152400 h 112"/>
                <a:gd name="T36" fmla="*/ 161925 w 106"/>
                <a:gd name="T37" fmla="*/ 147638 h 112"/>
                <a:gd name="T38" fmla="*/ 165100 w 106"/>
                <a:gd name="T39" fmla="*/ 141288 h 112"/>
                <a:gd name="T40" fmla="*/ 168275 w 106"/>
                <a:gd name="T41" fmla="*/ 119063 h 112"/>
                <a:gd name="T42" fmla="*/ 165100 w 106"/>
                <a:gd name="T43" fmla="*/ 79375 h 112"/>
                <a:gd name="T44" fmla="*/ 155575 w 106"/>
                <a:gd name="T45" fmla="*/ 42863 h 112"/>
                <a:gd name="T46" fmla="*/ 131763 w 106"/>
                <a:gd name="T47" fmla="*/ 15875 h 112"/>
                <a:gd name="T48" fmla="*/ 101600 w 106"/>
                <a:gd name="T49" fmla="*/ 3175 h 112"/>
                <a:gd name="T50" fmla="*/ 71438 w 106"/>
                <a:gd name="T51" fmla="*/ 3175 h 112"/>
                <a:gd name="T52" fmla="*/ 42863 w 106"/>
                <a:gd name="T53" fmla="*/ 12700 h 112"/>
                <a:gd name="T54" fmla="*/ 22225 w 106"/>
                <a:gd name="T55" fmla="*/ 31750 h 112"/>
                <a:gd name="T56" fmla="*/ 6350 w 106"/>
                <a:gd name="T57" fmla="*/ 58738 h 112"/>
                <a:gd name="T58" fmla="*/ 0 w 106"/>
                <a:gd name="T59" fmla="*/ 88900 h 112"/>
                <a:gd name="T60" fmla="*/ 3175 w 106"/>
                <a:gd name="T61" fmla="*/ 122238 h 112"/>
                <a:gd name="T62" fmla="*/ 15875 w 106"/>
                <a:gd name="T63" fmla="*/ 152400 h 112"/>
                <a:gd name="T64" fmla="*/ 31750 w 106"/>
                <a:gd name="T65" fmla="*/ 171450 h 112"/>
                <a:gd name="T66" fmla="*/ 36513 w 106"/>
                <a:gd name="T67" fmla="*/ 177800 h 112"/>
                <a:gd name="T68" fmla="*/ 46038 w 106"/>
                <a:gd name="T69" fmla="*/ 177800 h 112"/>
                <a:gd name="T70" fmla="*/ 52388 w 106"/>
                <a:gd name="T71" fmla="*/ 177800 h 112"/>
                <a:gd name="T72" fmla="*/ 58738 w 106"/>
                <a:gd name="T73" fmla="*/ 171450 h 112"/>
                <a:gd name="T74" fmla="*/ 65088 w 106"/>
                <a:gd name="T75" fmla="*/ 165100 h 112"/>
                <a:gd name="T76" fmla="*/ 65088 w 106"/>
                <a:gd name="T77" fmla="*/ 158750 h 112"/>
                <a:gd name="T78" fmla="*/ 65088 w 106"/>
                <a:gd name="T79" fmla="*/ 152400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6" h="112">
                  <a:moveTo>
                    <a:pt x="39" y="94"/>
                  </a:moveTo>
                  <a:lnTo>
                    <a:pt x="33" y="87"/>
                  </a:lnTo>
                  <a:lnTo>
                    <a:pt x="29" y="81"/>
                  </a:lnTo>
                  <a:lnTo>
                    <a:pt x="25" y="73"/>
                  </a:lnTo>
                  <a:lnTo>
                    <a:pt x="25" y="64"/>
                  </a:lnTo>
                  <a:lnTo>
                    <a:pt x="25" y="56"/>
                  </a:lnTo>
                  <a:lnTo>
                    <a:pt x="27" y="46"/>
                  </a:lnTo>
                  <a:lnTo>
                    <a:pt x="31" y="39"/>
                  </a:lnTo>
                  <a:lnTo>
                    <a:pt x="35" y="31"/>
                  </a:lnTo>
                  <a:lnTo>
                    <a:pt x="39" y="29"/>
                  </a:lnTo>
                  <a:lnTo>
                    <a:pt x="41" y="25"/>
                  </a:lnTo>
                  <a:lnTo>
                    <a:pt x="45" y="23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64" y="25"/>
                  </a:lnTo>
                  <a:lnTo>
                    <a:pt x="68" y="29"/>
                  </a:lnTo>
                  <a:lnTo>
                    <a:pt x="75" y="35"/>
                  </a:lnTo>
                  <a:lnTo>
                    <a:pt x="79" y="41"/>
                  </a:lnTo>
                  <a:lnTo>
                    <a:pt x="81" y="48"/>
                  </a:lnTo>
                  <a:lnTo>
                    <a:pt x="81" y="56"/>
                  </a:lnTo>
                  <a:lnTo>
                    <a:pt x="81" y="64"/>
                  </a:lnTo>
                  <a:lnTo>
                    <a:pt x="81" y="71"/>
                  </a:lnTo>
                  <a:lnTo>
                    <a:pt x="81" y="79"/>
                  </a:lnTo>
                  <a:lnTo>
                    <a:pt x="81" y="87"/>
                  </a:lnTo>
                  <a:lnTo>
                    <a:pt x="81" y="89"/>
                  </a:lnTo>
                  <a:lnTo>
                    <a:pt x="81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7" y="96"/>
                  </a:lnTo>
                  <a:lnTo>
                    <a:pt x="89" y="98"/>
                  </a:lnTo>
                  <a:lnTo>
                    <a:pt x="91" y="98"/>
                  </a:lnTo>
                  <a:lnTo>
                    <a:pt x="93" y="98"/>
                  </a:lnTo>
                  <a:lnTo>
                    <a:pt x="94" y="98"/>
                  </a:lnTo>
                  <a:lnTo>
                    <a:pt x="98" y="98"/>
                  </a:lnTo>
                  <a:lnTo>
                    <a:pt x="100" y="96"/>
                  </a:lnTo>
                  <a:lnTo>
                    <a:pt x="102" y="94"/>
                  </a:lnTo>
                  <a:lnTo>
                    <a:pt x="102" y="93"/>
                  </a:lnTo>
                  <a:lnTo>
                    <a:pt x="104" y="91"/>
                  </a:lnTo>
                  <a:lnTo>
                    <a:pt x="104" y="89"/>
                  </a:lnTo>
                  <a:lnTo>
                    <a:pt x="104" y="87"/>
                  </a:lnTo>
                  <a:lnTo>
                    <a:pt x="106" y="75"/>
                  </a:lnTo>
                  <a:lnTo>
                    <a:pt x="106" y="62"/>
                  </a:lnTo>
                  <a:lnTo>
                    <a:pt x="104" y="50"/>
                  </a:lnTo>
                  <a:lnTo>
                    <a:pt x="102" y="39"/>
                  </a:lnTo>
                  <a:lnTo>
                    <a:pt x="98" y="27"/>
                  </a:lnTo>
                  <a:lnTo>
                    <a:pt x="93" y="18"/>
                  </a:lnTo>
                  <a:lnTo>
                    <a:pt x="83" y="10"/>
                  </a:lnTo>
                  <a:lnTo>
                    <a:pt x="71" y="4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45" y="2"/>
                  </a:lnTo>
                  <a:lnTo>
                    <a:pt x="37" y="4"/>
                  </a:lnTo>
                  <a:lnTo>
                    <a:pt x="27" y="8"/>
                  </a:lnTo>
                  <a:lnTo>
                    <a:pt x="22" y="12"/>
                  </a:lnTo>
                  <a:lnTo>
                    <a:pt x="14" y="20"/>
                  </a:lnTo>
                  <a:lnTo>
                    <a:pt x="8" y="27"/>
                  </a:lnTo>
                  <a:lnTo>
                    <a:pt x="4" y="37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4" y="87"/>
                  </a:lnTo>
                  <a:lnTo>
                    <a:pt x="10" y="96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23" y="112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31" y="112"/>
                  </a:lnTo>
                  <a:lnTo>
                    <a:pt x="33" y="112"/>
                  </a:lnTo>
                  <a:lnTo>
                    <a:pt x="35" y="110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41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41" y="98"/>
                  </a:lnTo>
                  <a:lnTo>
                    <a:pt x="41" y="96"/>
                  </a:lnTo>
                  <a:lnTo>
                    <a:pt x="39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66" name="Freeform 67"/>
            <p:cNvSpPr>
              <a:spLocks/>
            </p:cNvSpPr>
            <p:nvPr/>
          </p:nvSpPr>
          <p:spPr bwMode="auto">
            <a:xfrm>
              <a:off x="5822950" y="2001838"/>
              <a:ext cx="63500" cy="63500"/>
            </a:xfrm>
            <a:custGeom>
              <a:avLst/>
              <a:gdLst>
                <a:gd name="T0" fmla="*/ 30163 w 40"/>
                <a:gd name="T1" fmla="*/ 6350 h 40"/>
                <a:gd name="T2" fmla="*/ 26988 w 40"/>
                <a:gd name="T3" fmla="*/ 9525 h 40"/>
                <a:gd name="T4" fmla="*/ 23813 w 40"/>
                <a:gd name="T5" fmla="*/ 12700 h 40"/>
                <a:gd name="T6" fmla="*/ 20638 w 40"/>
                <a:gd name="T7" fmla="*/ 15875 h 40"/>
                <a:gd name="T8" fmla="*/ 17463 w 40"/>
                <a:gd name="T9" fmla="*/ 19050 h 40"/>
                <a:gd name="T10" fmla="*/ 15875 w 40"/>
                <a:gd name="T11" fmla="*/ 23813 h 40"/>
                <a:gd name="T12" fmla="*/ 12700 w 40"/>
                <a:gd name="T13" fmla="*/ 26988 h 40"/>
                <a:gd name="T14" fmla="*/ 9525 w 40"/>
                <a:gd name="T15" fmla="*/ 30163 h 40"/>
                <a:gd name="T16" fmla="*/ 6350 w 40"/>
                <a:gd name="T17" fmla="*/ 33338 h 40"/>
                <a:gd name="T18" fmla="*/ 3175 w 40"/>
                <a:gd name="T19" fmla="*/ 36513 h 40"/>
                <a:gd name="T20" fmla="*/ 3175 w 40"/>
                <a:gd name="T21" fmla="*/ 39688 h 40"/>
                <a:gd name="T22" fmla="*/ 0 w 40"/>
                <a:gd name="T23" fmla="*/ 42863 h 40"/>
                <a:gd name="T24" fmla="*/ 0 w 40"/>
                <a:gd name="T25" fmla="*/ 49213 h 40"/>
                <a:gd name="T26" fmla="*/ 3175 w 40"/>
                <a:gd name="T27" fmla="*/ 52388 h 40"/>
                <a:gd name="T28" fmla="*/ 3175 w 40"/>
                <a:gd name="T29" fmla="*/ 55563 h 40"/>
                <a:gd name="T30" fmla="*/ 6350 w 40"/>
                <a:gd name="T31" fmla="*/ 57150 h 40"/>
                <a:gd name="T32" fmla="*/ 9525 w 40"/>
                <a:gd name="T33" fmla="*/ 60325 h 40"/>
                <a:gd name="T34" fmla="*/ 12700 w 40"/>
                <a:gd name="T35" fmla="*/ 63500 h 40"/>
                <a:gd name="T36" fmla="*/ 15875 w 40"/>
                <a:gd name="T37" fmla="*/ 63500 h 40"/>
                <a:gd name="T38" fmla="*/ 17463 w 40"/>
                <a:gd name="T39" fmla="*/ 63500 h 40"/>
                <a:gd name="T40" fmla="*/ 20638 w 40"/>
                <a:gd name="T41" fmla="*/ 63500 h 40"/>
                <a:gd name="T42" fmla="*/ 23813 w 40"/>
                <a:gd name="T43" fmla="*/ 63500 h 40"/>
                <a:gd name="T44" fmla="*/ 26988 w 40"/>
                <a:gd name="T45" fmla="*/ 63500 h 40"/>
                <a:gd name="T46" fmla="*/ 33338 w 40"/>
                <a:gd name="T47" fmla="*/ 60325 h 40"/>
                <a:gd name="T48" fmla="*/ 33338 w 40"/>
                <a:gd name="T49" fmla="*/ 57150 h 40"/>
                <a:gd name="T50" fmla="*/ 36513 w 40"/>
                <a:gd name="T51" fmla="*/ 55563 h 40"/>
                <a:gd name="T52" fmla="*/ 39688 w 40"/>
                <a:gd name="T53" fmla="*/ 52388 h 40"/>
                <a:gd name="T54" fmla="*/ 42863 w 40"/>
                <a:gd name="T55" fmla="*/ 49213 h 40"/>
                <a:gd name="T56" fmla="*/ 46038 w 40"/>
                <a:gd name="T57" fmla="*/ 46038 h 40"/>
                <a:gd name="T58" fmla="*/ 49213 w 40"/>
                <a:gd name="T59" fmla="*/ 42863 h 40"/>
                <a:gd name="T60" fmla="*/ 52388 w 40"/>
                <a:gd name="T61" fmla="*/ 36513 h 40"/>
                <a:gd name="T62" fmla="*/ 53975 w 40"/>
                <a:gd name="T63" fmla="*/ 33338 h 40"/>
                <a:gd name="T64" fmla="*/ 57150 w 40"/>
                <a:gd name="T65" fmla="*/ 30163 h 40"/>
                <a:gd name="T66" fmla="*/ 60325 w 40"/>
                <a:gd name="T67" fmla="*/ 26988 h 40"/>
                <a:gd name="T68" fmla="*/ 60325 w 40"/>
                <a:gd name="T69" fmla="*/ 23813 h 40"/>
                <a:gd name="T70" fmla="*/ 63500 w 40"/>
                <a:gd name="T71" fmla="*/ 20638 h 40"/>
                <a:gd name="T72" fmla="*/ 63500 w 40"/>
                <a:gd name="T73" fmla="*/ 15875 h 40"/>
                <a:gd name="T74" fmla="*/ 60325 w 40"/>
                <a:gd name="T75" fmla="*/ 12700 h 40"/>
                <a:gd name="T76" fmla="*/ 60325 w 40"/>
                <a:gd name="T77" fmla="*/ 9525 h 40"/>
                <a:gd name="T78" fmla="*/ 57150 w 40"/>
                <a:gd name="T79" fmla="*/ 6350 h 40"/>
                <a:gd name="T80" fmla="*/ 57150 w 40"/>
                <a:gd name="T81" fmla="*/ 3175 h 40"/>
                <a:gd name="T82" fmla="*/ 52388 w 40"/>
                <a:gd name="T83" fmla="*/ 0 h 40"/>
                <a:gd name="T84" fmla="*/ 49213 w 40"/>
                <a:gd name="T85" fmla="*/ 0 h 40"/>
                <a:gd name="T86" fmla="*/ 46038 w 40"/>
                <a:gd name="T87" fmla="*/ 0 h 40"/>
                <a:gd name="T88" fmla="*/ 42863 w 40"/>
                <a:gd name="T89" fmla="*/ 0 h 40"/>
                <a:gd name="T90" fmla="*/ 39688 w 40"/>
                <a:gd name="T91" fmla="*/ 0 h 40"/>
                <a:gd name="T92" fmla="*/ 36513 w 40"/>
                <a:gd name="T93" fmla="*/ 0 h 40"/>
                <a:gd name="T94" fmla="*/ 33338 w 40"/>
                <a:gd name="T95" fmla="*/ 3175 h 40"/>
                <a:gd name="T96" fmla="*/ 30163 w 40"/>
                <a:gd name="T97" fmla="*/ 6350 h 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" h="40">
                  <a:moveTo>
                    <a:pt x="19" y="4"/>
                  </a:moveTo>
                  <a:lnTo>
                    <a:pt x="17" y="6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3" y="35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29"/>
                  </a:lnTo>
                  <a:lnTo>
                    <a:pt x="31" y="27"/>
                  </a:lnTo>
                  <a:lnTo>
                    <a:pt x="33" y="23"/>
                  </a:lnTo>
                  <a:lnTo>
                    <a:pt x="34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0" y="13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67" name="Freeform 68"/>
            <p:cNvSpPr>
              <a:spLocks/>
            </p:cNvSpPr>
            <p:nvPr/>
          </p:nvSpPr>
          <p:spPr bwMode="auto">
            <a:xfrm>
              <a:off x="5880100" y="2062163"/>
              <a:ext cx="55563" cy="61913"/>
            </a:xfrm>
            <a:custGeom>
              <a:avLst/>
              <a:gdLst>
                <a:gd name="T0" fmla="*/ 22225 w 35"/>
                <a:gd name="T1" fmla="*/ 6350 h 39"/>
                <a:gd name="T2" fmla="*/ 22225 w 35"/>
                <a:gd name="T3" fmla="*/ 9525 h 39"/>
                <a:gd name="T4" fmla="*/ 19050 w 35"/>
                <a:gd name="T5" fmla="*/ 12700 h 39"/>
                <a:gd name="T6" fmla="*/ 15875 w 35"/>
                <a:gd name="T7" fmla="*/ 15875 h 39"/>
                <a:gd name="T8" fmla="*/ 12700 w 35"/>
                <a:gd name="T9" fmla="*/ 19050 h 39"/>
                <a:gd name="T10" fmla="*/ 9525 w 35"/>
                <a:gd name="T11" fmla="*/ 22225 h 39"/>
                <a:gd name="T12" fmla="*/ 9525 w 35"/>
                <a:gd name="T13" fmla="*/ 22225 h 39"/>
                <a:gd name="T14" fmla="*/ 6350 w 35"/>
                <a:gd name="T15" fmla="*/ 25400 h 39"/>
                <a:gd name="T16" fmla="*/ 3175 w 35"/>
                <a:gd name="T17" fmla="*/ 28575 h 39"/>
                <a:gd name="T18" fmla="*/ 0 w 35"/>
                <a:gd name="T19" fmla="*/ 31750 h 39"/>
                <a:gd name="T20" fmla="*/ 0 w 35"/>
                <a:gd name="T21" fmla="*/ 36513 h 39"/>
                <a:gd name="T22" fmla="*/ 0 w 35"/>
                <a:gd name="T23" fmla="*/ 39688 h 39"/>
                <a:gd name="T24" fmla="*/ 0 w 35"/>
                <a:gd name="T25" fmla="*/ 42863 h 39"/>
                <a:gd name="T26" fmla="*/ 0 w 35"/>
                <a:gd name="T27" fmla="*/ 46038 h 39"/>
                <a:gd name="T28" fmla="*/ 0 w 35"/>
                <a:gd name="T29" fmla="*/ 49213 h 39"/>
                <a:gd name="T30" fmla="*/ 3175 w 35"/>
                <a:gd name="T31" fmla="*/ 52388 h 39"/>
                <a:gd name="T32" fmla="*/ 6350 w 35"/>
                <a:gd name="T33" fmla="*/ 55563 h 39"/>
                <a:gd name="T34" fmla="*/ 9525 w 35"/>
                <a:gd name="T35" fmla="*/ 58738 h 39"/>
                <a:gd name="T36" fmla="*/ 12700 w 35"/>
                <a:gd name="T37" fmla="*/ 58738 h 39"/>
                <a:gd name="T38" fmla="*/ 15875 w 35"/>
                <a:gd name="T39" fmla="*/ 61913 h 39"/>
                <a:gd name="T40" fmla="*/ 19050 w 35"/>
                <a:gd name="T41" fmla="*/ 61913 h 39"/>
                <a:gd name="T42" fmla="*/ 25400 w 35"/>
                <a:gd name="T43" fmla="*/ 58738 h 39"/>
                <a:gd name="T44" fmla="*/ 28575 w 35"/>
                <a:gd name="T45" fmla="*/ 58738 h 39"/>
                <a:gd name="T46" fmla="*/ 31750 w 35"/>
                <a:gd name="T47" fmla="*/ 55563 h 39"/>
                <a:gd name="T48" fmla="*/ 31750 w 35"/>
                <a:gd name="T49" fmla="*/ 52388 h 39"/>
                <a:gd name="T50" fmla="*/ 34925 w 35"/>
                <a:gd name="T51" fmla="*/ 49213 h 39"/>
                <a:gd name="T52" fmla="*/ 36513 w 35"/>
                <a:gd name="T53" fmla="*/ 49213 h 39"/>
                <a:gd name="T54" fmla="*/ 39688 w 35"/>
                <a:gd name="T55" fmla="*/ 46038 h 39"/>
                <a:gd name="T56" fmla="*/ 42863 w 35"/>
                <a:gd name="T57" fmla="*/ 42863 h 39"/>
                <a:gd name="T58" fmla="*/ 46038 w 35"/>
                <a:gd name="T59" fmla="*/ 39688 h 39"/>
                <a:gd name="T60" fmla="*/ 46038 w 35"/>
                <a:gd name="T61" fmla="*/ 36513 h 39"/>
                <a:gd name="T62" fmla="*/ 49213 w 35"/>
                <a:gd name="T63" fmla="*/ 34925 h 39"/>
                <a:gd name="T64" fmla="*/ 52388 w 35"/>
                <a:gd name="T65" fmla="*/ 31750 h 39"/>
                <a:gd name="T66" fmla="*/ 55563 w 35"/>
                <a:gd name="T67" fmla="*/ 28575 h 39"/>
                <a:gd name="T68" fmla="*/ 55563 w 35"/>
                <a:gd name="T69" fmla="*/ 25400 h 39"/>
                <a:gd name="T70" fmla="*/ 55563 w 35"/>
                <a:gd name="T71" fmla="*/ 22225 h 39"/>
                <a:gd name="T72" fmla="*/ 55563 w 35"/>
                <a:gd name="T73" fmla="*/ 15875 h 39"/>
                <a:gd name="T74" fmla="*/ 55563 w 35"/>
                <a:gd name="T75" fmla="*/ 12700 h 39"/>
                <a:gd name="T76" fmla="*/ 55563 w 35"/>
                <a:gd name="T77" fmla="*/ 9525 h 39"/>
                <a:gd name="T78" fmla="*/ 52388 w 35"/>
                <a:gd name="T79" fmla="*/ 6350 h 39"/>
                <a:gd name="T80" fmla="*/ 49213 w 35"/>
                <a:gd name="T81" fmla="*/ 3175 h 39"/>
                <a:gd name="T82" fmla="*/ 46038 w 35"/>
                <a:gd name="T83" fmla="*/ 3175 h 39"/>
                <a:gd name="T84" fmla="*/ 42863 w 35"/>
                <a:gd name="T85" fmla="*/ 0 h 39"/>
                <a:gd name="T86" fmla="*/ 39688 w 35"/>
                <a:gd name="T87" fmla="*/ 0 h 39"/>
                <a:gd name="T88" fmla="*/ 36513 w 35"/>
                <a:gd name="T89" fmla="*/ 0 h 39"/>
                <a:gd name="T90" fmla="*/ 31750 w 35"/>
                <a:gd name="T91" fmla="*/ 0 h 39"/>
                <a:gd name="T92" fmla="*/ 28575 w 35"/>
                <a:gd name="T93" fmla="*/ 0 h 39"/>
                <a:gd name="T94" fmla="*/ 25400 w 35"/>
                <a:gd name="T95" fmla="*/ 3175 h 39"/>
                <a:gd name="T96" fmla="*/ 22225 w 35"/>
                <a:gd name="T97" fmla="*/ 6350 h 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39">
                  <a:moveTo>
                    <a:pt x="14" y="4"/>
                  </a:moveTo>
                  <a:lnTo>
                    <a:pt x="14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9"/>
                  </a:lnTo>
                  <a:lnTo>
                    <a:pt x="12" y="39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5" y="29"/>
                  </a:lnTo>
                  <a:lnTo>
                    <a:pt x="27" y="27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68" name="Freeform 69"/>
            <p:cNvSpPr>
              <a:spLocks/>
            </p:cNvSpPr>
            <p:nvPr/>
          </p:nvSpPr>
          <p:spPr bwMode="auto">
            <a:xfrm>
              <a:off x="5319713" y="1227138"/>
              <a:ext cx="298450" cy="485775"/>
            </a:xfrm>
            <a:custGeom>
              <a:avLst/>
              <a:gdLst>
                <a:gd name="T0" fmla="*/ 274638 w 188"/>
                <a:gd name="T1" fmla="*/ 0 h 306"/>
                <a:gd name="T2" fmla="*/ 241300 w 188"/>
                <a:gd name="T3" fmla="*/ 12700 h 306"/>
                <a:gd name="T4" fmla="*/ 211138 w 188"/>
                <a:gd name="T5" fmla="*/ 31750 h 306"/>
                <a:gd name="T6" fmla="*/ 182563 w 188"/>
                <a:gd name="T7" fmla="*/ 52388 h 306"/>
                <a:gd name="T8" fmla="*/ 161925 w 188"/>
                <a:gd name="T9" fmla="*/ 76200 h 306"/>
                <a:gd name="T10" fmla="*/ 141288 w 188"/>
                <a:gd name="T11" fmla="*/ 101600 h 306"/>
                <a:gd name="T12" fmla="*/ 119063 w 188"/>
                <a:gd name="T13" fmla="*/ 131763 h 306"/>
                <a:gd name="T14" fmla="*/ 104775 w 188"/>
                <a:gd name="T15" fmla="*/ 161925 h 306"/>
                <a:gd name="T16" fmla="*/ 88900 w 188"/>
                <a:gd name="T17" fmla="*/ 192088 h 306"/>
                <a:gd name="T18" fmla="*/ 65088 w 188"/>
                <a:gd name="T19" fmla="*/ 263525 h 306"/>
                <a:gd name="T20" fmla="*/ 39688 w 188"/>
                <a:gd name="T21" fmla="*/ 330200 h 306"/>
                <a:gd name="T22" fmla="*/ 22225 w 188"/>
                <a:gd name="T23" fmla="*/ 400050 h 306"/>
                <a:gd name="T24" fmla="*/ 0 w 188"/>
                <a:gd name="T25" fmla="*/ 463550 h 306"/>
                <a:gd name="T26" fmla="*/ 0 w 188"/>
                <a:gd name="T27" fmla="*/ 466725 h 306"/>
                <a:gd name="T28" fmla="*/ 0 w 188"/>
                <a:gd name="T29" fmla="*/ 469900 h 306"/>
                <a:gd name="T30" fmla="*/ 3175 w 188"/>
                <a:gd name="T31" fmla="*/ 476250 h 306"/>
                <a:gd name="T32" fmla="*/ 3175 w 188"/>
                <a:gd name="T33" fmla="*/ 479425 h 306"/>
                <a:gd name="T34" fmla="*/ 6350 w 188"/>
                <a:gd name="T35" fmla="*/ 479425 h 306"/>
                <a:gd name="T36" fmla="*/ 9525 w 188"/>
                <a:gd name="T37" fmla="*/ 482600 h 306"/>
                <a:gd name="T38" fmla="*/ 12700 w 188"/>
                <a:gd name="T39" fmla="*/ 485775 h 306"/>
                <a:gd name="T40" fmla="*/ 15875 w 188"/>
                <a:gd name="T41" fmla="*/ 485775 h 306"/>
                <a:gd name="T42" fmla="*/ 19050 w 188"/>
                <a:gd name="T43" fmla="*/ 485775 h 306"/>
                <a:gd name="T44" fmla="*/ 25400 w 188"/>
                <a:gd name="T45" fmla="*/ 485775 h 306"/>
                <a:gd name="T46" fmla="*/ 28575 w 188"/>
                <a:gd name="T47" fmla="*/ 485775 h 306"/>
                <a:gd name="T48" fmla="*/ 31750 w 188"/>
                <a:gd name="T49" fmla="*/ 482600 h 306"/>
                <a:gd name="T50" fmla="*/ 33338 w 188"/>
                <a:gd name="T51" fmla="*/ 482600 h 306"/>
                <a:gd name="T52" fmla="*/ 36513 w 188"/>
                <a:gd name="T53" fmla="*/ 479425 h 306"/>
                <a:gd name="T54" fmla="*/ 36513 w 188"/>
                <a:gd name="T55" fmla="*/ 473075 h 306"/>
                <a:gd name="T56" fmla="*/ 39688 w 188"/>
                <a:gd name="T57" fmla="*/ 469900 h 306"/>
                <a:gd name="T58" fmla="*/ 58738 w 188"/>
                <a:gd name="T59" fmla="*/ 412750 h 306"/>
                <a:gd name="T60" fmla="*/ 76200 w 188"/>
                <a:gd name="T61" fmla="*/ 347663 h 306"/>
                <a:gd name="T62" fmla="*/ 95250 w 188"/>
                <a:gd name="T63" fmla="*/ 280988 h 306"/>
                <a:gd name="T64" fmla="*/ 119063 w 188"/>
                <a:gd name="T65" fmla="*/ 220663 h 306"/>
                <a:gd name="T66" fmla="*/ 131763 w 188"/>
                <a:gd name="T67" fmla="*/ 188913 h 306"/>
                <a:gd name="T68" fmla="*/ 146050 w 188"/>
                <a:gd name="T69" fmla="*/ 158750 h 306"/>
                <a:gd name="T70" fmla="*/ 165100 w 188"/>
                <a:gd name="T71" fmla="*/ 131763 h 306"/>
                <a:gd name="T72" fmla="*/ 182563 w 188"/>
                <a:gd name="T73" fmla="*/ 107950 h 306"/>
                <a:gd name="T74" fmla="*/ 204788 w 188"/>
                <a:gd name="T75" fmla="*/ 85725 h 306"/>
                <a:gd name="T76" fmla="*/ 228600 w 188"/>
                <a:gd name="T77" fmla="*/ 68263 h 306"/>
                <a:gd name="T78" fmla="*/ 257175 w 188"/>
                <a:gd name="T79" fmla="*/ 49213 h 306"/>
                <a:gd name="T80" fmla="*/ 287338 w 188"/>
                <a:gd name="T81" fmla="*/ 38100 h 306"/>
                <a:gd name="T82" fmla="*/ 290513 w 188"/>
                <a:gd name="T83" fmla="*/ 34925 h 306"/>
                <a:gd name="T84" fmla="*/ 293688 w 188"/>
                <a:gd name="T85" fmla="*/ 34925 h 306"/>
                <a:gd name="T86" fmla="*/ 295275 w 188"/>
                <a:gd name="T87" fmla="*/ 31750 h 306"/>
                <a:gd name="T88" fmla="*/ 298450 w 188"/>
                <a:gd name="T89" fmla="*/ 28575 h 306"/>
                <a:gd name="T90" fmla="*/ 298450 w 188"/>
                <a:gd name="T91" fmla="*/ 25400 h 306"/>
                <a:gd name="T92" fmla="*/ 298450 w 188"/>
                <a:gd name="T93" fmla="*/ 19050 h 306"/>
                <a:gd name="T94" fmla="*/ 298450 w 188"/>
                <a:gd name="T95" fmla="*/ 15875 h 306"/>
                <a:gd name="T96" fmla="*/ 298450 w 188"/>
                <a:gd name="T97" fmla="*/ 12700 h 306"/>
                <a:gd name="T98" fmla="*/ 295275 w 188"/>
                <a:gd name="T99" fmla="*/ 9525 h 306"/>
                <a:gd name="T100" fmla="*/ 295275 w 188"/>
                <a:gd name="T101" fmla="*/ 6350 h 306"/>
                <a:gd name="T102" fmla="*/ 293688 w 188"/>
                <a:gd name="T103" fmla="*/ 3175 h 306"/>
                <a:gd name="T104" fmla="*/ 290513 w 188"/>
                <a:gd name="T105" fmla="*/ 0 h 306"/>
                <a:gd name="T106" fmla="*/ 287338 w 188"/>
                <a:gd name="T107" fmla="*/ 0 h 306"/>
                <a:gd name="T108" fmla="*/ 280988 w 188"/>
                <a:gd name="T109" fmla="*/ 0 h 306"/>
                <a:gd name="T110" fmla="*/ 277813 w 188"/>
                <a:gd name="T111" fmla="*/ 0 h 306"/>
                <a:gd name="T112" fmla="*/ 274638 w 188"/>
                <a:gd name="T113" fmla="*/ 0 h 3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88" h="306">
                  <a:moveTo>
                    <a:pt x="173" y="0"/>
                  </a:moveTo>
                  <a:lnTo>
                    <a:pt x="152" y="8"/>
                  </a:lnTo>
                  <a:lnTo>
                    <a:pt x="133" y="20"/>
                  </a:lnTo>
                  <a:lnTo>
                    <a:pt x="115" y="33"/>
                  </a:lnTo>
                  <a:lnTo>
                    <a:pt x="102" y="48"/>
                  </a:lnTo>
                  <a:lnTo>
                    <a:pt x="89" y="64"/>
                  </a:lnTo>
                  <a:lnTo>
                    <a:pt x="75" y="83"/>
                  </a:lnTo>
                  <a:lnTo>
                    <a:pt x="66" y="102"/>
                  </a:lnTo>
                  <a:lnTo>
                    <a:pt x="56" y="121"/>
                  </a:lnTo>
                  <a:lnTo>
                    <a:pt x="41" y="166"/>
                  </a:lnTo>
                  <a:lnTo>
                    <a:pt x="25" y="208"/>
                  </a:lnTo>
                  <a:lnTo>
                    <a:pt x="14" y="252"/>
                  </a:lnTo>
                  <a:lnTo>
                    <a:pt x="0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2" y="300"/>
                  </a:lnTo>
                  <a:lnTo>
                    <a:pt x="2" y="302"/>
                  </a:lnTo>
                  <a:lnTo>
                    <a:pt x="4" y="302"/>
                  </a:lnTo>
                  <a:lnTo>
                    <a:pt x="6" y="304"/>
                  </a:lnTo>
                  <a:lnTo>
                    <a:pt x="8" y="306"/>
                  </a:lnTo>
                  <a:lnTo>
                    <a:pt x="10" y="306"/>
                  </a:lnTo>
                  <a:lnTo>
                    <a:pt x="12" y="306"/>
                  </a:lnTo>
                  <a:lnTo>
                    <a:pt x="16" y="306"/>
                  </a:lnTo>
                  <a:lnTo>
                    <a:pt x="18" y="306"/>
                  </a:lnTo>
                  <a:lnTo>
                    <a:pt x="20" y="304"/>
                  </a:lnTo>
                  <a:lnTo>
                    <a:pt x="21" y="304"/>
                  </a:lnTo>
                  <a:lnTo>
                    <a:pt x="23" y="302"/>
                  </a:lnTo>
                  <a:lnTo>
                    <a:pt x="23" y="298"/>
                  </a:lnTo>
                  <a:lnTo>
                    <a:pt x="25" y="296"/>
                  </a:lnTo>
                  <a:lnTo>
                    <a:pt x="37" y="260"/>
                  </a:lnTo>
                  <a:lnTo>
                    <a:pt x="48" y="219"/>
                  </a:lnTo>
                  <a:lnTo>
                    <a:pt x="60" y="177"/>
                  </a:lnTo>
                  <a:lnTo>
                    <a:pt x="75" y="139"/>
                  </a:lnTo>
                  <a:lnTo>
                    <a:pt x="83" y="119"/>
                  </a:lnTo>
                  <a:lnTo>
                    <a:pt x="92" y="100"/>
                  </a:lnTo>
                  <a:lnTo>
                    <a:pt x="104" y="83"/>
                  </a:lnTo>
                  <a:lnTo>
                    <a:pt x="115" y="68"/>
                  </a:lnTo>
                  <a:lnTo>
                    <a:pt x="129" y="54"/>
                  </a:lnTo>
                  <a:lnTo>
                    <a:pt x="144" y="43"/>
                  </a:lnTo>
                  <a:lnTo>
                    <a:pt x="162" y="31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5" y="22"/>
                  </a:lnTo>
                  <a:lnTo>
                    <a:pt x="186" y="20"/>
                  </a:lnTo>
                  <a:lnTo>
                    <a:pt x="188" y="18"/>
                  </a:lnTo>
                  <a:lnTo>
                    <a:pt x="188" y="16"/>
                  </a:lnTo>
                  <a:lnTo>
                    <a:pt x="188" y="12"/>
                  </a:lnTo>
                  <a:lnTo>
                    <a:pt x="188" y="10"/>
                  </a:lnTo>
                  <a:lnTo>
                    <a:pt x="188" y="8"/>
                  </a:lnTo>
                  <a:lnTo>
                    <a:pt x="186" y="6"/>
                  </a:lnTo>
                  <a:lnTo>
                    <a:pt x="186" y="4"/>
                  </a:lnTo>
                  <a:lnTo>
                    <a:pt x="185" y="2"/>
                  </a:lnTo>
                  <a:lnTo>
                    <a:pt x="183" y="0"/>
                  </a:lnTo>
                  <a:lnTo>
                    <a:pt x="181" y="0"/>
                  </a:lnTo>
                  <a:lnTo>
                    <a:pt x="177" y="0"/>
                  </a:lnTo>
                  <a:lnTo>
                    <a:pt x="175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69" name="Freeform 70"/>
            <p:cNvSpPr>
              <a:spLocks/>
            </p:cNvSpPr>
            <p:nvPr/>
          </p:nvSpPr>
          <p:spPr bwMode="auto">
            <a:xfrm>
              <a:off x="5222875" y="1831975"/>
              <a:ext cx="195263" cy="261938"/>
            </a:xfrm>
            <a:custGeom>
              <a:avLst/>
              <a:gdLst>
                <a:gd name="T0" fmla="*/ 165100 w 123"/>
                <a:gd name="T1" fmla="*/ 4763 h 165"/>
                <a:gd name="T2" fmla="*/ 139700 w 123"/>
                <a:gd name="T3" fmla="*/ 30163 h 165"/>
                <a:gd name="T4" fmla="*/ 119063 w 123"/>
                <a:gd name="T5" fmla="*/ 57150 h 165"/>
                <a:gd name="T6" fmla="*/ 93663 w 123"/>
                <a:gd name="T7" fmla="*/ 84138 h 165"/>
                <a:gd name="T8" fmla="*/ 76200 w 123"/>
                <a:gd name="T9" fmla="*/ 112713 h 165"/>
                <a:gd name="T10" fmla="*/ 53975 w 123"/>
                <a:gd name="T11" fmla="*/ 142875 h 165"/>
                <a:gd name="T12" fmla="*/ 36513 w 123"/>
                <a:gd name="T13" fmla="*/ 173038 h 165"/>
                <a:gd name="T14" fmla="*/ 17463 w 123"/>
                <a:gd name="T15" fmla="*/ 203200 h 165"/>
                <a:gd name="T16" fmla="*/ 3175 w 123"/>
                <a:gd name="T17" fmla="*/ 233363 h 165"/>
                <a:gd name="T18" fmla="*/ 0 w 123"/>
                <a:gd name="T19" fmla="*/ 236538 h 165"/>
                <a:gd name="T20" fmla="*/ 0 w 123"/>
                <a:gd name="T21" fmla="*/ 239713 h 165"/>
                <a:gd name="T22" fmla="*/ 0 w 123"/>
                <a:gd name="T23" fmla="*/ 242888 h 165"/>
                <a:gd name="T24" fmla="*/ 0 w 123"/>
                <a:gd name="T25" fmla="*/ 249238 h 165"/>
                <a:gd name="T26" fmla="*/ 3175 w 123"/>
                <a:gd name="T27" fmla="*/ 252413 h 165"/>
                <a:gd name="T28" fmla="*/ 6350 w 123"/>
                <a:gd name="T29" fmla="*/ 255588 h 165"/>
                <a:gd name="T30" fmla="*/ 9525 w 123"/>
                <a:gd name="T31" fmla="*/ 255588 h 165"/>
                <a:gd name="T32" fmla="*/ 12700 w 123"/>
                <a:gd name="T33" fmla="*/ 258763 h 165"/>
                <a:gd name="T34" fmla="*/ 15875 w 123"/>
                <a:gd name="T35" fmla="*/ 261938 h 165"/>
                <a:gd name="T36" fmla="*/ 17463 w 123"/>
                <a:gd name="T37" fmla="*/ 261938 h 165"/>
                <a:gd name="T38" fmla="*/ 20638 w 123"/>
                <a:gd name="T39" fmla="*/ 261938 h 165"/>
                <a:gd name="T40" fmla="*/ 23813 w 123"/>
                <a:gd name="T41" fmla="*/ 258763 h 165"/>
                <a:gd name="T42" fmla="*/ 30163 w 123"/>
                <a:gd name="T43" fmla="*/ 258763 h 165"/>
                <a:gd name="T44" fmla="*/ 33338 w 123"/>
                <a:gd name="T45" fmla="*/ 255588 h 165"/>
                <a:gd name="T46" fmla="*/ 33338 w 123"/>
                <a:gd name="T47" fmla="*/ 252413 h 165"/>
                <a:gd name="T48" fmla="*/ 36513 w 123"/>
                <a:gd name="T49" fmla="*/ 249238 h 165"/>
                <a:gd name="T50" fmla="*/ 52388 w 123"/>
                <a:gd name="T51" fmla="*/ 222250 h 165"/>
                <a:gd name="T52" fmla="*/ 69850 w 123"/>
                <a:gd name="T53" fmla="*/ 190500 h 165"/>
                <a:gd name="T54" fmla="*/ 88900 w 123"/>
                <a:gd name="T55" fmla="*/ 163513 h 165"/>
                <a:gd name="T56" fmla="*/ 106363 w 123"/>
                <a:gd name="T57" fmla="*/ 136525 h 165"/>
                <a:gd name="T58" fmla="*/ 125413 w 123"/>
                <a:gd name="T59" fmla="*/ 109538 h 165"/>
                <a:gd name="T60" fmla="*/ 146050 w 123"/>
                <a:gd name="T61" fmla="*/ 80963 h 165"/>
                <a:gd name="T62" fmla="*/ 166688 w 123"/>
                <a:gd name="T63" fmla="*/ 57150 h 165"/>
                <a:gd name="T64" fmla="*/ 188913 w 123"/>
                <a:gd name="T65" fmla="*/ 33338 h 165"/>
                <a:gd name="T66" fmla="*/ 192088 w 123"/>
                <a:gd name="T67" fmla="*/ 30163 h 165"/>
                <a:gd name="T68" fmla="*/ 195263 w 123"/>
                <a:gd name="T69" fmla="*/ 26988 h 165"/>
                <a:gd name="T70" fmla="*/ 195263 w 123"/>
                <a:gd name="T71" fmla="*/ 23813 h 165"/>
                <a:gd name="T72" fmla="*/ 195263 w 123"/>
                <a:gd name="T73" fmla="*/ 17463 h 165"/>
                <a:gd name="T74" fmla="*/ 195263 w 123"/>
                <a:gd name="T75" fmla="*/ 14288 h 165"/>
                <a:gd name="T76" fmla="*/ 195263 w 123"/>
                <a:gd name="T77" fmla="*/ 11113 h 165"/>
                <a:gd name="T78" fmla="*/ 195263 w 123"/>
                <a:gd name="T79" fmla="*/ 7938 h 165"/>
                <a:gd name="T80" fmla="*/ 192088 w 123"/>
                <a:gd name="T81" fmla="*/ 4763 h 165"/>
                <a:gd name="T82" fmla="*/ 188913 w 123"/>
                <a:gd name="T83" fmla="*/ 1588 h 165"/>
                <a:gd name="T84" fmla="*/ 185738 w 123"/>
                <a:gd name="T85" fmla="*/ 1588 h 165"/>
                <a:gd name="T86" fmla="*/ 182563 w 123"/>
                <a:gd name="T87" fmla="*/ 0 h 165"/>
                <a:gd name="T88" fmla="*/ 179388 w 123"/>
                <a:gd name="T89" fmla="*/ 0 h 165"/>
                <a:gd name="T90" fmla="*/ 173038 w 123"/>
                <a:gd name="T91" fmla="*/ 0 h 165"/>
                <a:gd name="T92" fmla="*/ 169863 w 123"/>
                <a:gd name="T93" fmla="*/ 0 h 165"/>
                <a:gd name="T94" fmla="*/ 166688 w 123"/>
                <a:gd name="T95" fmla="*/ 1588 h 165"/>
                <a:gd name="T96" fmla="*/ 165100 w 123"/>
                <a:gd name="T97" fmla="*/ 4763 h 1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3" h="165">
                  <a:moveTo>
                    <a:pt x="104" y="3"/>
                  </a:moveTo>
                  <a:lnTo>
                    <a:pt x="88" y="19"/>
                  </a:lnTo>
                  <a:lnTo>
                    <a:pt x="75" y="36"/>
                  </a:lnTo>
                  <a:lnTo>
                    <a:pt x="59" y="53"/>
                  </a:lnTo>
                  <a:lnTo>
                    <a:pt x="48" y="71"/>
                  </a:lnTo>
                  <a:lnTo>
                    <a:pt x="34" y="90"/>
                  </a:lnTo>
                  <a:lnTo>
                    <a:pt x="23" y="109"/>
                  </a:lnTo>
                  <a:lnTo>
                    <a:pt x="11" y="128"/>
                  </a:lnTo>
                  <a:lnTo>
                    <a:pt x="2" y="147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0" y="157"/>
                  </a:lnTo>
                  <a:lnTo>
                    <a:pt x="2" y="159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8" y="163"/>
                  </a:lnTo>
                  <a:lnTo>
                    <a:pt x="10" y="165"/>
                  </a:lnTo>
                  <a:lnTo>
                    <a:pt x="11" y="165"/>
                  </a:lnTo>
                  <a:lnTo>
                    <a:pt x="13" y="165"/>
                  </a:lnTo>
                  <a:lnTo>
                    <a:pt x="15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21" y="159"/>
                  </a:lnTo>
                  <a:lnTo>
                    <a:pt x="23" y="157"/>
                  </a:lnTo>
                  <a:lnTo>
                    <a:pt x="33" y="140"/>
                  </a:lnTo>
                  <a:lnTo>
                    <a:pt x="44" y="120"/>
                  </a:lnTo>
                  <a:lnTo>
                    <a:pt x="56" y="103"/>
                  </a:lnTo>
                  <a:lnTo>
                    <a:pt x="67" y="86"/>
                  </a:lnTo>
                  <a:lnTo>
                    <a:pt x="79" y="69"/>
                  </a:lnTo>
                  <a:lnTo>
                    <a:pt x="92" y="51"/>
                  </a:lnTo>
                  <a:lnTo>
                    <a:pt x="105" y="36"/>
                  </a:lnTo>
                  <a:lnTo>
                    <a:pt x="119" y="21"/>
                  </a:lnTo>
                  <a:lnTo>
                    <a:pt x="121" y="19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3" y="7"/>
                  </a:lnTo>
                  <a:lnTo>
                    <a:pt x="123" y="5"/>
                  </a:lnTo>
                  <a:lnTo>
                    <a:pt x="121" y="3"/>
                  </a:lnTo>
                  <a:lnTo>
                    <a:pt x="119" y="1"/>
                  </a:lnTo>
                  <a:lnTo>
                    <a:pt x="117" y="1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5" y="1"/>
                  </a:lnTo>
                  <a:lnTo>
                    <a:pt x="10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70" name="Freeform 71"/>
            <p:cNvSpPr>
              <a:spLocks/>
            </p:cNvSpPr>
            <p:nvPr/>
          </p:nvSpPr>
          <p:spPr bwMode="auto">
            <a:xfrm>
              <a:off x="5524500" y="1581150"/>
              <a:ext cx="73025" cy="158750"/>
            </a:xfrm>
            <a:custGeom>
              <a:avLst/>
              <a:gdLst>
                <a:gd name="T0" fmla="*/ 39688 w 46"/>
                <a:gd name="T1" fmla="*/ 9525 h 100"/>
                <a:gd name="T2" fmla="*/ 30163 w 46"/>
                <a:gd name="T3" fmla="*/ 23813 h 100"/>
                <a:gd name="T4" fmla="*/ 20638 w 46"/>
                <a:gd name="T5" fmla="*/ 39688 h 100"/>
                <a:gd name="T6" fmla="*/ 14288 w 46"/>
                <a:gd name="T7" fmla="*/ 55563 h 100"/>
                <a:gd name="T8" fmla="*/ 12700 w 46"/>
                <a:gd name="T9" fmla="*/ 69850 h 100"/>
                <a:gd name="T10" fmla="*/ 6350 w 46"/>
                <a:gd name="T11" fmla="*/ 88900 h 100"/>
                <a:gd name="T12" fmla="*/ 3175 w 46"/>
                <a:gd name="T13" fmla="*/ 103188 h 100"/>
                <a:gd name="T14" fmla="*/ 3175 w 46"/>
                <a:gd name="T15" fmla="*/ 122238 h 100"/>
                <a:gd name="T16" fmla="*/ 0 w 46"/>
                <a:gd name="T17" fmla="*/ 138113 h 100"/>
                <a:gd name="T18" fmla="*/ 0 w 46"/>
                <a:gd name="T19" fmla="*/ 139700 h 100"/>
                <a:gd name="T20" fmla="*/ 0 w 46"/>
                <a:gd name="T21" fmla="*/ 142875 h 100"/>
                <a:gd name="T22" fmla="*/ 0 w 46"/>
                <a:gd name="T23" fmla="*/ 149225 h 100"/>
                <a:gd name="T24" fmla="*/ 3175 w 46"/>
                <a:gd name="T25" fmla="*/ 152400 h 100"/>
                <a:gd name="T26" fmla="*/ 6350 w 46"/>
                <a:gd name="T27" fmla="*/ 152400 h 100"/>
                <a:gd name="T28" fmla="*/ 9525 w 46"/>
                <a:gd name="T29" fmla="*/ 155575 h 100"/>
                <a:gd name="T30" fmla="*/ 12700 w 46"/>
                <a:gd name="T31" fmla="*/ 158750 h 100"/>
                <a:gd name="T32" fmla="*/ 14288 w 46"/>
                <a:gd name="T33" fmla="*/ 158750 h 100"/>
                <a:gd name="T34" fmla="*/ 20638 w 46"/>
                <a:gd name="T35" fmla="*/ 158750 h 100"/>
                <a:gd name="T36" fmla="*/ 23813 w 46"/>
                <a:gd name="T37" fmla="*/ 158750 h 100"/>
                <a:gd name="T38" fmla="*/ 26988 w 46"/>
                <a:gd name="T39" fmla="*/ 155575 h 100"/>
                <a:gd name="T40" fmla="*/ 30163 w 46"/>
                <a:gd name="T41" fmla="*/ 152400 h 100"/>
                <a:gd name="T42" fmla="*/ 33338 w 46"/>
                <a:gd name="T43" fmla="*/ 152400 h 100"/>
                <a:gd name="T44" fmla="*/ 33338 w 46"/>
                <a:gd name="T45" fmla="*/ 149225 h 100"/>
                <a:gd name="T46" fmla="*/ 36513 w 46"/>
                <a:gd name="T47" fmla="*/ 146050 h 100"/>
                <a:gd name="T48" fmla="*/ 36513 w 46"/>
                <a:gd name="T49" fmla="*/ 139700 h 100"/>
                <a:gd name="T50" fmla="*/ 39688 w 46"/>
                <a:gd name="T51" fmla="*/ 125413 h 100"/>
                <a:gd name="T52" fmla="*/ 39688 w 46"/>
                <a:gd name="T53" fmla="*/ 112713 h 100"/>
                <a:gd name="T54" fmla="*/ 42863 w 46"/>
                <a:gd name="T55" fmla="*/ 98425 h 100"/>
                <a:gd name="T56" fmla="*/ 46038 w 46"/>
                <a:gd name="T57" fmla="*/ 82550 h 100"/>
                <a:gd name="T58" fmla="*/ 52388 w 46"/>
                <a:gd name="T59" fmla="*/ 69850 h 100"/>
                <a:gd name="T60" fmla="*/ 57150 w 46"/>
                <a:gd name="T61" fmla="*/ 55563 h 100"/>
                <a:gd name="T62" fmla="*/ 63500 w 46"/>
                <a:gd name="T63" fmla="*/ 42863 h 100"/>
                <a:gd name="T64" fmla="*/ 73025 w 46"/>
                <a:gd name="T65" fmla="*/ 30163 h 100"/>
                <a:gd name="T66" fmla="*/ 73025 w 46"/>
                <a:gd name="T67" fmla="*/ 26988 h 100"/>
                <a:gd name="T68" fmla="*/ 73025 w 46"/>
                <a:gd name="T69" fmla="*/ 22225 h 100"/>
                <a:gd name="T70" fmla="*/ 73025 w 46"/>
                <a:gd name="T71" fmla="*/ 19050 h 100"/>
                <a:gd name="T72" fmla="*/ 73025 w 46"/>
                <a:gd name="T73" fmla="*/ 15875 h 100"/>
                <a:gd name="T74" fmla="*/ 73025 w 46"/>
                <a:gd name="T75" fmla="*/ 12700 h 100"/>
                <a:gd name="T76" fmla="*/ 69850 w 46"/>
                <a:gd name="T77" fmla="*/ 9525 h 100"/>
                <a:gd name="T78" fmla="*/ 66675 w 46"/>
                <a:gd name="T79" fmla="*/ 6350 h 100"/>
                <a:gd name="T80" fmla="*/ 63500 w 46"/>
                <a:gd name="T81" fmla="*/ 3175 h 100"/>
                <a:gd name="T82" fmla="*/ 60325 w 46"/>
                <a:gd name="T83" fmla="*/ 3175 h 100"/>
                <a:gd name="T84" fmla="*/ 57150 w 46"/>
                <a:gd name="T85" fmla="*/ 0 h 100"/>
                <a:gd name="T86" fmla="*/ 53975 w 46"/>
                <a:gd name="T87" fmla="*/ 0 h 100"/>
                <a:gd name="T88" fmla="*/ 52388 w 46"/>
                <a:gd name="T89" fmla="*/ 3175 h 100"/>
                <a:gd name="T90" fmla="*/ 49213 w 46"/>
                <a:gd name="T91" fmla="*/ 3175 h 100"/>
                <a:gd name="T92" fmla="*/ 46038 w 46"/>
                <a:gd name="T93" fmla="*/ 6350 h 100"/>
                <a:gd name="T94" fmla="*/ 42863 w 46"/>
                <a:gd name="T95" fmla="*/ 6350 h 100"/>
                <a:gd name="T96" fmla="*/ 39688 w 46"/>
                <a:gd name="T97" fmla="*/ 9525 h 1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6" h="100">
                  <a:moveTo>
                    <a:pt x="25" y="6"/>
                  </a:moveTo>
                  <a:lnTo>
                    <a:pt x="19" y="15"/>
                  </a:lnTo>
                  <a:lnTo>
                    <a:pt x="13" y="25"/>
                  </a:lnTo>
                  <a:lnTo>
                    <a:pt x="9" y="35"/>
                  </a:lnTo>
                  <a:lnTo>
                    <a:pt x="8" y="44"/>
                  </a:lnTo>
                  <a:lnTo>
                    <a:pt x="4" y="56"/>
                  </a:lnTo>
                  <a:lnTo>
                    <a:pt x="2" y="65"/>
                  </a:lnTo>
                  <a:lnTo>
                    <a:pt x="2" y="77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8" y="100"/>
                  </a:lnTo>
                  <a:lnTo>
                    <a:pt x="9" y="100"/>
                  </a:lnTo>
                  <a:lnTo>
                    <a:pt x="13" y="100"/>
                  </a:lnTo>
                  <a:lnTo>
                    <a:pt x="15" y="100"/>
                  </a:lnTo>
                  <a:lnTo>
                    <a:pt x="17" y="98"/>
                  </a:lnTo>
                  <a:lnTo>
                    <a:pt x="19" y="96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23" y="92"/>
                  </a:lnTo>
                  <a:lnTo>
                    <a:pt x="23" y="88"/>
                  </a:lnTo>
                  <a:lnTo>
                    <a:pt x="25" y="79"/>
                  </a:lnTo>
                  <a:lnTo>
                    <a:pt x="25" y="71"/>
                  </a:lnTo>
                  <a:lnTo>
                    <a:pt x="27" y="62"/>
                  </a:lnTo>
                  <a:lnTo>
                    <a:pt x="29" y="52"/>
                  </a:lnTo>
                  <a:lnTo>
                    <a:pt x="33" y="44"/>
                  </a:lnTo>
                  <a:lnTo>
                    <a:pt x="36" y="35"/>
                  </a:lnTo>
                  <a:lnTo>
                    <a:pt x="40" y="27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71" name="Freeform 72"/>
            <p:cNvSpPr>
              <a:spLocks/>
            </p:cNvSpPr>
            <p:nvPr/>
          </p:nvSpPr>
          <p:spPr bwMode="auto">
            <a:xfrm>
              <a:off x="5372100" y="2005013"/>
              <a:ext cx="76200" cy="198438"/>
            </a:xfrm>
            <a:custGeom>
              <a:avLst/>
              <a:gdLst>
                <a:gd name="T0" fmla="*/ 36513 w 48"/>
                <a:gd name="T1" fmla="*/ 12700 h 125"/>
                <a:gd name="T2" fmla="*/ 30163 w 48"/>
                <a:gd name="T3" fmla="*/ 30163 h 125"/>
                <a:gd name="T4" fmla="*/ 23813 w 48"/>
                <a:gd name="T5" fmla="*/ 49213 h 125"/>
                <a:gd name="T6" fmla="*/ 20638 w 48"/>
                <a:gd name="T7" fmla="*/ 69850 h 125"/>
                <a:gd name="T8" fmla="*/ 17463 w 48"/>
                <a:gd name="T9" fmla="*/ 92075 h 125"/>
                <a:gd name="T10" fmla="*/ 15875 w 48"/>
                <a:gd name="T11" fmla="*/ 112713 h 125"/>
                <a:gd name="T12" fmla="*/ 12700 w 48"/>
                <a:gd name="T13" fmla="*/ 130175 h 125"/>
                <a:gd name="T14" fmla="*/ 6350 w 48"/>
                <a:gd name="T15" fmla="*/ 152400 h 125"/>
                <a:gd name="T16" fmla="*/ 0 w 48"/>
                <a:gd name="T17" fmla="*/ 169863 h 125"/>
                <a:gd name="T18" fmla="*/ 0 w 48"/>
                <a:gd name="T19" fmla="*/ 173038 h 125"/>
                <a:gd name="T20" fmla="*/ 0 w 48"/>
                <a:gd name="T21" fmla="*/ 179388 h 125"/>
                <a:gd name="T22" fmla="*/ 0 w 48"/>
                <a:gd name="T23" fmla="*/ 182563 h 125"/>
                <a:gd name="T24" fmla="*/ 0 w 48"/>
                <a:gd name="T25" fmla="*/ 185738 h 125"/>
                <a:gd name="T26" fmla="*/ 3175 w 48"/>
                <a:gd name="T27" fmla="*/ 188913 h 125"/>
                <a:gd name="T28" fmla="*/ 3175 w 48"/>
                <a:gd name="T29" fmla="*/ 192088 h 125"/>
                <a:gd name="T30" fmla="*/ 6350 w 48"/>
                <a:gd name="T31" fmla="*/ 195263 h 125"/>
                <a:gd name="T32" fmla="*/ 9525 w 48"/>
                <a:gd name="T33" fmla="*/ 198438 h 125"/>
                <a:gd name="T34" fmla="*/ 15875 w 48"/>
                <a:gd name="T35" fmla="*/ 198438 h 125"/>
                <a:gd name="T36" fmla="*/ 17463 w 48"/>
                <a:gd name="T37" fmla="*/ 198438 h 125"/>
                <a:gd name="T38" fmla="*/ 20638 w 48"/>
                <a:gd name="T39" fmla="*/ 198438 h 125"/>
                <a:gd name="T40" fmla="*/ 23813 w 48"/>
                <a:gd name="T41" fmla="*/ 198438 h 125"/>
                <a:gd name="T42" fmla="*/ 26988 w 48"/>
                <a:gd name="T43" fmla="*/ 195263 h 125"/>
                <a:gd name="T44" fmla="*/ 30163 w 48"/>
                <a:gd name="T45" fmla="*/ 192088 h 125"/>
                <a:gd name="T46" fmla="*/ 33338 w 48"/>
                <a:gd name="T47" fmla="*/ 188913 h 125"/>
                <a:gd name="T48" fmla="*/ 36513 w 48"/>
                <a:gd name="T49" fmla="*/ 185738 h 125"/>
                <a:gd name="T50" fmla="*/ 42863 w 48"/>
                <a:gd name="T51" fmla="*/ 168275 h 125"/>
                <a:gd name="T52" fmla="*/ 49213 w 48"/>
                <a:gd name="T53" fmla="*/ 146050 h 125"/>
                <a:gd name="T54" fmla="*/ 52388 w 48"/>
                <a:gd name="T55" fmla="*/ 125413 h 125"/>
                <a:gd name="T56" fmla="*/ 53975 w 48"/>
                <a:gd name="T57" fmla="*/ 103188 h 125"/>
                <a:gd name="T58" fmla="*/ 57150 w 48"/>
                <a:gd name="T59" fmla="*/ 85725 h 125"/>
                <a:gd name="T60" fmla="*/ 60325 w 48"/>
                <a:gd name="T61" fmla="*/ 63500 h 125"/>
                <a:gd name="T62" fmla="*/ 66675 w 48"/>
                <a:gd name="T63" fmla="*/ 42863 h 125"/>
                <a:gd name="T64" fmla="*/ 73025 w 48"/>
                <a:gd name="T65" fmla="*/ 23813 h 125"/>
                <a:gd name="T66" fmla="*/ 76200 w 48"/>
                <a:gd name="T67" fmla="*/ 20638 h 125"/>
                <a:gd name="T68" fmla="*/ 76200 w 48"/>
                <a:gd name="T69" fmla="*/ 15875 h 125"/>
                <a:gd name="T70" fmla="*/ 73025 w 48"/>
                <a:gd name="T71" fmla="*/ 12700 h 125"/>
                <a:gd name="T72" fmla="*/ 73025 w 48"/>
                <a:gd name="T73" fmla="*/ 9525 h 125"/>
                <a:gd name="T74" fmla="*/ 69850 w 48"/>
                <a:gd name="T75" fmla="*/ 6350 h 125"/>
                <a:gd name="T76" fmla="*/ 66675 w 48"/>
                <a:gd name="T77" fmla="*/ 3175 h 125"/>
                <a:gd name="T78" fmla="*/ 63500 w 48"/>
                <a:gd name="T79" fmla="*/ 0 h 125"/>
                <a:gd name="T80" fmla="*/ 60325 w 48"/>
                <a:gd name="T81" fmla="*/ 0 h 125"/>
                <a:gd name="T82" fmla="*/ 57150 w 48"/>
                <a:gd name="T83" fmla="*/ 0 h 125"/>
                <a:gd name="T84" fmla="*/ 53975 w 48"/>
                <a:gd name="T85" fmla="*/ 0 h 125"/>
                <a:gd name="T86" fmla="*/ 52388 w 48"/>
                <a:gd name="T87" fmla="*/ 0 h 125"/>
                <a:gd name="T88" fmla="*/ 49213 w 48"/>
                <a:gd name="T89" fmla="*/ 0 h 125"/>
                <a:gd name="T90" fmla="*/ 46038 w 48"/>
                <a:gd name="T91" fmla="*/ 3175 h 125"/>
                <a:gd name="T92" fmla="*/ 42863 w 48"/>
                <a:gd name="T93" fmla="*/ 6350 h 125"/>
                <a:gd name="T94" fmla="*/ 39688 w 48"/>
                <a:gd name="T95" fmla="*/ 9525 h 125"/>
                <a:gd name="T96" fmla="*/ 36513 w 48"/>
                <a:gd name="T97" fmla="*/ 12700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8" h="125">
                  <a:moveTo>
                    <a:pt x="23" y="8"/>
                  </a:moveTo>
                  <a:lnTo>
                    <a:pt x="19" y="19"/>
                  </a:lnTo>
                  <a:lnTo>
                    <a:pt x="15" y="31"/>
                  </a:lnTo>
                  <a:lnTo>
                    <a:pt x="13" y="44"/>
                  </a:lnTo>
                  <a:lnTo>
                    <a:pt x="11" y="58"/>
                  </a:lnTo>
                  <a:lnTo>
                    <a:pt x="10" y="71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4" y="123"/>
                  </a:lnTo>
                  <a:lnTo>
                    <a:pt x="6" y="125"/>
                  </a:lnTo>
                  <a:lnTo>
                    <a:pt x="10" y="125"/>
                  </a:lnTo>
                  <a:lnTo>
                    <a:pt x="11" y="125"/>
                  </a:lnTo>
                  <a:lnTo>
                    <a:pt x="13" y="125"/>
                  </a:lnTo>
                  <a:lnTo>
                    <a:pt x="15" y="125"/>
                  </a:lnTo>
                  <a:lnTo>
                    <a:pt x="17" y="123"/>
                  </a:lnTo>
                  <a:lnTo>
                    <a:pt x="19" y="121"/>
                  </a:lnTo>
                  <a:lnTo>
                    <a:pt x="21" y="119"/>
                  </a:lnTo>
                  <a:lnTo>
                    <a:pt x="23" y="117"/>
                  </a:lnTo>
                  <a:lnTo>
                    <a:pt x="27" y="106"/>
                  </a:lnTo>
                  <a:lnTo>
                    <a:pt x="31" y="92"/>
                  </a:lnTo>
                  <a:lnTo>
                    <a:pt x="33" y="79"/>
                  </a:lnTo>
                  <a:lnTo>
                    <a:pt x="34" y="65"/>
                  </a:lnTo>
                  <a:lnTo>
                    <a:pt x="36" y="54"/>
                  </a:lnTo>
                  <a:lnTo>
                    <a:pt x="38" y="40"/>
                  </a:lnTo>
                  <a:lnTo>
                    <a:pt x="42" y="27"/>
                  </a:lnTo>
                  <a:lnTo>
                    <a:pt x="46" y="15"/>
                  </a:lnTo>
                  <a:lnTo>
                    <a:pt x="48" y="13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7" y="4"/>
                  </a:lnTo>
                  <a:lnTo>
                    <a:pt x="25" y="6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8" name="角丸四角形吹き出し 77"/>
          <p:cNvSpPr/>
          <p:nvPr/>
        </p:nvSpPr>
        <p:spPr>
          <a:xfrm>
            <a:off x="2195513" y="5378451"/>
            <a:ext cx="6813550" cy="811213"/>
          </a:xfrm>
          <a:prstGeom prst="wedgeRoundRectCallout">
            <a:avLst>
              <a:gd name="adj1" fmla="val -64604"/>
              <a:gd name="adj2" fmla="val -433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3200" dirty="0" smtClean="0">
                <a:solidFill>
                  <a:prstClr val="white"/>
                </a:solidFill>
              </a:rPr>
              <a:t>There is a trade-off relationship!</a:t>
            </a:r>
            <a:endParaRPr lang="ja-JP" altLang="en-US" sz="3200" dirty="0">
              <a:solidFill>
                <a:prstClr val="white"/>
              </a:solidFill>
            </a:endParaRPr>
          </a:p>
        </p:txBody>
      </p:sp>
      <p:sp>
        <p:nvSpPr>
          <p:cNvPr id="59398" name="AutoShape 113"/>
          <p:cNvSpPr>
            <a:spLocks noChangeArrowheads="1"/>
          </p:cNvSpPr>
          <p:nvPr/>
        </p:nvSpPr>
        <p:spPr bwMode="auto">
          <a:xfrm flipH="1">
            <a:off x="3132163" y="3465423"/>
            <a:ext cx="4752975" cy="576262"/>
          </a:xfrm>
          <a:prstGeom prst="rtTriangle">
            <a:avLst/>
          </a:prstGeom>
          <a:gradFill rotWithShape="1">
            <a:gsLst>
              <a:gs pos="0">
                <a:srgbClr val="00B0F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sz="2800">
              <a:latin typeface="Gill Sans MT" panose="020B0502020104020203" pitchFamily="34" charset="0"/>
            </a:endParaRPr>
          </a:p>
        </p:txBody>
      </p:sp>
      <p:sp>
        <p:nvSpPr>
          <p:cNvPr id="94" name="Text Box 100"/>
          <p:cNvSpPr txBox="1">
            <a:spLocks noChangeArrowheads="1"/>
          </p:cNvSpPr>
          <p:nvPr/>
        </p:nvSpPr>
        <p:spPr bwMode="auto">
          <a:xfrm>
            <a:off x="517770" y="3393985"/>
            <a:ext cx="173987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ja-JP" sz="2800" dirty="0" smtClean="0">
                <a:latin typeface="+mn-lt"/>
                <a:ea typeface="+mn-ea"/>
              </a:rPr>
              <a:t>Accuracy</a:t>
            </a:r>
            <a:endParaRPr lang="ja-JP" altLang="en-US" sz="2800" dirty="0">
              <a:latin typeface="+mn-lt"/>
              <a:ea typeface="+mn-ea"/>
            </a:endParaRPr>
          </a:p>
        </p:txBody>
      </p:sp>
      <p:sp>
        <p:nvSpPr>
          <p:cNvPr id="98" name="Text Box 105"/>
          <p:cNvSpPr txBox="1">
            <a:spLocks noChangeArrowheads="1"/>
          </p:cNvSpPr>
          <p:nvPr/>
        </p:nvSpPr>
        <p:spPr bwMode="auto">
          <a:xfrm>
            <a:off x="0" y="1903323"/>
            <a:ext cx="277541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ja-JP" sz="2800" dirty="0" smtClean="0">
                <a:latin typeface="+mn-lt"/>
                <a:ea typeface="+mn-ea"/>
              </a:rPr>
              <a:t>Computational</a:t>
            </a:r>
          </a:p>
          <a:p>
            <a:pPr algn="ctr" eaLnBrk="1" hangingPunct="1">
              <a:defRPr/>
            </a:pPr>
            <a:r>
              <a:rPr lang="en-US" altLang="ja-JP" sz="2800" dirty="0" smtClean="0">
                <a:latin typeface="+mn-lt"/>
                <a:ea typeface="+mn-ea"/>
              </a:rPr>
              <a:t>time</a:t>
            </a:r>
            <a:endParaRPr lang="ja-JP" altLang="en-US" sz="2800" dirty="0">
              <a:latin typeface="+mn-lt"/>
              <a:ea typeface="+mn-ea"/>
            </a:endParaRPr>
          </a:p>
        </p:txBody>
      </p:sp>
      <p:sp>
        <p:nvSpPr>
          <p:cNvPr id="59404" name="Line 109"/>
          <p:cNvSpPr>
            <a:spLocks noChangeShapeType="1"/>
          </p:cNvSpPr>
          <p:nvPr/>
        </p:nvSpPr>
        <p:spPr bwMode="auto">
          <a:xfrm flipH="1">
            <a:off x="2771800" y="4025810"/>
            <a:ext cx="540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9405" name="Line 111"/>
          <p:cNvSpPr>
            <a:spLocks noChangeShapeType="1"/>
          </p:cNvSpPr>
          <p:nvPr/>
        </p:nvSpPr>
        <p:spPr bwMode="auto">
          <a:xfrm>
            <a:off x="3132163" y="1758860"/>
            <a:ext cx="0" cy="274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9406" name="AutoShape 112"/>
          <p:cNvSpPr>
            <a:spLocks noChangeArrowheads="1"/>
          </p:cNvSpPr>
          <p:nvPr/>
        </p:nvSpPr>
        <p:spPr bwMode="auto">
          <a:xfrm flipH="1">
            <a:off x="3132163" y="1831885"/>
            <a:ext cx="4752975" cy="647700"/>
          </a:xfrm>
          <a:prstGeom prst="rtTriangle">
            <a:avLst/>
          </a:prstGeom>
          <a:gradFill rotWithShape="1">
            <a:gsLst>
              <a:gs pos="0">
                <a:srgbClr val="FF4747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sz="2800">
              <a:latin typeface="Gill Sans MT" panose="020B0502020104020203" pitchFamily="34" charset="0"/>
            </a:endParaRPr>
          </a:p>
        </p:txBody>
      </p:sp>
      <p:sp>
        <p:nvSpPr>
          <p:cNvPr id="59407" name="Line 110"/>
          <p:cNvSpPr>
            <a:spLocks noChangeShapeType="1"/>
          </p:cNvSpPr>
          <p:nvPr/>
        </p:nvSpPr>
        <p:spPr bwMode="auto">
          <a:xfrm flipH="1">
            <a:off x="2771800" y="2479585"/>
            <a:ext cx="540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" name="右矢印 4"/>
          <p:cNvSpPr/>
          <p:nvPr/>
        </p:nvSpPr>
        <p:spPr>
          <a:xfrm rot="10800000">
            <a:off x="4067945" y="4355583"/>
            <a:ext cx="2732088" cy="48418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943773" y="1227842"/>
            <a:ext cx="4110484" cy="5508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600"/>
              </a:spcBef>
              <a:buClr>
                <a:srgbClr val="5B9BD5"/>
              </a:buClr>
              <a:buSzPct val="76000"/>
              <a:defRPr/>
            </a:pPr>
            <a:r>
              <a:rPr lang="en-US" altLang="ja-JP" sz="28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ja-JP" sz="2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Shorter comp. time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sp>
        <p:nvSpPr>
          <p:cNvPr id="107" name="角丸四角形 106"/>
          <p:cNvSpPr/>
          <p:nvPr/>
        </p:nvSpPr>
        <p:spPr>
          <a:xfrm>
            <a:off x="3943773" y="2868473"/>
            <a:ext cx="4110484" cy="5508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600"/>
              </a:spcBef>
              <a:buClr>
                <a:srgbClr val="5B9BD5"/>
              </a:buClr>
              <a:buSzPct val="76000"/>
              <a:defRPr/>
            </a:pPr>
            <a:r>
              <a:rPr lang="en-US" altLang="ja-JP" sz="2800" dirty="0">
                <a:solidFill>
                  <a:srgbClr val="6600FF"/>
                </a:solidFill>
                <a:sym typeface="Wingdings" panose="05000000000000000000" pitchFamily="2" charset="2"/>
              </a:rPr>
              <a:t></a:t>
            </a:r>
            <a:r>
              <a:rPr lang="en-US" altLang="ja-JP" sz="2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Lower accuracy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635897" y="4730751"/>
            <a:ext cx="3744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Stronger approximation</a:t>
            </a:r>
            <a:endParaRPr lang="ja-JP" altLang="en-US" sz="2400" dirty="0">
              <a:latin typeface="+mn-lt"/>
              <a:ea typeface="+mn-ea"/>
            </a:endParaRPr>
          </a:p>
        </p:txBody>
      </p:sp>
      <p:sp>
        <p:nvSpPr>
          <p:cNvPr id="95" name="Text Box 101"/>
          <p:cNvSpPr txBox="1">
            <a:spLocks noChangeArrowheads="1"/>
          </p:cNvSpPr>
          <p:nvPr/>
        </p:nvSpPr>
        <p:spPr bwMode="auto">
          <a:xfrm>
            <a:off x="6989788" y="3449548"/>
            <a:ext cx="99768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en-US" altLang="ja-JP" sz="2800" dirty="0" smtClean="0">
                <a:latin typeface="+mn-lt"/>
                <a:ea typeface="+mn-ea"/>
              </a:rPr>
              <a:t>High</a:t>
            </a:r>
            <a:endParaRPr lang="ja-JP" altLang="en-US" sz="2800" dirty="0">
              <a:latin typeface="+mn-lt"/>
              <a:ea typeface="+mn-ea"/>
            </a:endParaRPr>
          </a:p>
        </p:txBody>
      </p:sp>
      <p:sp>
        <p:nvSpPr>
          <p:cNvPr id="96" name="Text Box 102"/>
          <p:cNvSpPr txBox="1">
            <a:spLocks noChangeArrowheads="1"/>
          </p:cNvSpPr>
          <p:nvPr/>
        </p:nvSpPr>
        <p:spPr bwMode="auto">
          <a:xfrm>
            <a:off x="3276625" y="3449548"/>
            <a:ext cx="89830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en-US" altLang="ja-JP" sz="2800" dirty="0" smtClean="0">
                <a:latin typeface="+mn-lt"/>
                <a:ea typeface="+mn-ea"/>
              </a:rPr>
              <a:t>Low</a:t>
            </a:r>
            <a:endParaRPr lang="ja-JP" altLang="en-US" sz="2800" dirty="0">
              <a:latin typeface="+mn-lt"/>
              <a:ea typeface="+mn-ea"/>
            </a:endParaRPr>
          </a:p>
        </p:txBody>
      </p:sp>
      <p:sp>
        <p:nvSpPr>
          <p:cNvPr id="97" name="Text Box 104"/>
          <p:cNvSpPr txBox="1">
            <a:spLocks noChangeArrowheads="1"/>
          </p:cNvSpPr>
          <p:nvPr/>
        </p:nvSpPr>
        <p:spPr bwMode="auto">
          <a:xfrm>
            <a:off x="3276625" y="1974760"/>
            <a:ext cx="110188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en-US" altLang="ja-JP" sz="2800" dirty="0" smtClean="0">
                <a:latin typeface="+mn-lt"/>
                <a:ea typeface="+mn-ea"/>
              </a:rPr>
              <a:t>Short</a:t>
            </a:r>
            <a:endParaRPr lang="ja-JP" altLang="en-US" sz="2800" dirty="0">
              <a:latin typeface="+mn-lt"/>
              <a:ea typeface="+mn-ea"/>
            </a:endParaRPr>
          </a:p>
        </p:txBody>
      </p:sp>
      <p:sp>
        <p:nvSpPr>
          <p:cNvPr id="103" name="Text Box 103"/>
          <p:cNvSpPr txBox="1">
            <a:spLocks noChangeArrowheads="1"/>
          </p:cNvSpPr>
          <p:nvPr/>
        </p:nvSpPr>
        <p:spPr bwMode="auto">
          <a:xfrm>
            <a:off x="6958038" y="1903323"/>
            <a:ext cx="107463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en-US" altLang="ja-JP" sz="2800" dirty="0" smtClean="0">
                <a:latin typeface="+mn-lt"/>
                <a:ea typeface="+mn-ea"/>
              </a:rPr>
              <a:t>Long</a:t>
            </a:r>
            <a:endParaRPr lang="ja-JP" altLang="en-US" sz="28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43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5" grpId="0" animBg="1"/>
      <p:bldP spid="8" grpId="0" animBg="1"/>
      <p:bldP spid="107" grpId="0" animBg="1"/>
      <p:bldP spid="10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アー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Bell Gothic Std Black"/>
        <a:ea typeface="ヒラギノ角ゴ Pro W6"/>
        <a:cs typeface=""/>
      </a:majorFont>
      <a:minorFont>
        <a:latin typeface="Lucida Sans"/>
        <a:ea typeface="ヒラギノ角ゴ Pro W3"/>
        <a:cs typeface="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学類総論I-2014.potx" id="{9D196C48-206C-4DDF-B23B-3C7F65A6B69B}" vid="{3D3B7823-F33C-42E4-83AC-580C90B1F8E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20963</TotalTime>
  <Words>1202</Words>
  <Application>Microsoft Office PowerPoint</Application>
  <PresentationFormat>画面に合わせる (4:3)</PresentationFormat>
  <Paragraphs>420</Paragraphs>
  <Slides>32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9" baseType="lpstr">
      <vt:lpstr>Arial Unicode MS</vt:lpstr>
      <vt:lpstr>HG明朝E</vt:lpstr>
      <vt:lpstr>ＭＳ Ｐゴシック</vt:lpstr>
      <vt:lpstr>ヒラギノ角ゴ Pro W3</vt:lpstr>
      <vt:lpstr>ヒラギノ角ゴ Pro W6</vt:lpstr>
      <vt:lpstr>Arial</vt:lpstr>
      <vt:lpstr>Bell Gothic Std Black</vt:lpstr>
      <vt:lpstr>Blackoak Std</vt:lpstr>
      <vt:lpstr>Bookman Old Style</vt:lpstr>
      <vt:lpstr>Calibri</vt:lpstr>
      <vt:lpstr>Cambria Math</vt:lpstr>
      <vt:lpstr>Gill Sans MT</vt:lpstr>
      <vt:lpstr>Lucida Sans</vt:lpstr>
      <vt:lpstr>Times New Roman</vt:lpstr>
      <vt:lpstr>Wingdings</vt:lpstr>
      <vt:lpstr>Wingdings 3</vt:lpstr>
      <vt:lpstr>アース</vt:lpstr>
      <vt:lpstr>PowerPoint プレゼンテーション</vt:lpstr>
      <vt:lpstr>Finding similar data</vt:lpstr>
      <vt:lpstr>Finding similar data by NN Search</vt:lpstr>
      <vt:lpstr>Contents</vt:lpstr>
      <vt:lpstr>Contents</vt:lpstr>
      <vt:lpstr>Nearest Neighbor (NN) Search</vt:lpstr>
      <vt:lpstr>Nearest Neighbor (NN) Search</vt:lpstr>
      <vt:lpstr>Approximate Nearest Neighbor Search</vt:lpstr>
      <vt:lpstr>Performance of approximate nearest neighbor search</vt:lpstr>
      <vt:lpstr>Contents</vt:lpstr>
      <vt:lpstr>ANN search on 100M SIFT features </vt:lpstr>
      <vt:lpstr>ANN search on 100M SIFT features </vt:lpstr>
      <vt:lpstr>ANN search on 100M SIFT features </vt:lpstr>
      <vt:lpstr>ANN search on 100M SIFT features </vt:lpstr>
      <vt:lpstr>ANN search on 100M SIFT features </vt:lpstr>
      <vt:lpstr>Contents</vt:lpstr>
      <vt:lpstr>Keys to improve performance</vt:lpstr>
      <vt:lpstr>Keys to improve performance</vt:lpstr>
      <vt:lpstr>Select search regions in subspaces</vt:lpstr>
      <vt:lpstr>Select search regions in subspaces</vt:lpstr>
      <vt:lpstr>Select search regions in subspaces</vt:lpstr>
      <vt:lpstr>Select search regions in subspaces</vt:lpstr>
      <vt:lpstr>Keys to improve performance</vt:lpstr>
      <vt:lpstr>Find the closest search regions in original space</vt:lpstr>
      <vt:lpstr>Find the closest search regions in original space</vt:lpstr>
      <vt:lpstr>Find the closest search regions in original space efficiently</vt:lpstr>
      <vt:lpstr>Find the closest search regions in original space efficiently</vt:lpstr>
      <vt:lpstr>Find the closest search regions in original space efficiently</vt:lpstr>
      <vt:lpstr>Find the closest search regions in original space efficiently</vt:lpstr>
      <vt:lpstr>Find the closest search regions in original space efficiently</vt:lpstr>
      <vt:lpstr>Find the closest search regions in original space efficiently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近似最近傍探索の 多段階化による物体の高速認識</dc:title>
  <dc:creator>masa</dc:creator>
  <cp:lastModifiedBy>岩村雅一</cp:lastModifiedBy>
  <cp:revision>968</cp:revision>
  <dcterms:modified xsi:type="dcterms:W3CDTF">2015-10-16T08:52:08Z</dcterms:modified>
</cp:coreProperties>
</file>